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95" r:id="rId2"/>
    <p:sldId id="504" r:id="rId3"/>
    <p:sldId id="505" r:id="rId4"/>
    <p:sldId id="506" r:id="rId5"/>
    <p:sldId id="507" r:id="rId6"/>
    <p:sldId id="508" r:id="rId7"/>
    <p:sldId id="510" r:id="rId8"/>
    <p:sldId id="511" r:id="rId9"/>
    <p:sldId id="532" r:id="rId10"/>
    <p:sldId id="533" r:id="rId11"/>
    <p:sldId id="513" r:id="rId12"/>
    <p:sldId id="475" r:id="rId13"/>
    <p:sldId id="530" r:id="rId14"/>
    <p:sldId id="531" r:id="rId15"/>
    <p:sldId id="516" r:id="rId16"/>
    <p:sldId id="517" r:id="rId17"/>
    <p:sldId id="518" r:id="rId18"/>
    <p:sldId id="519" r:id="rId19"/>
    <p:sldId id="520" r:id="rId20"/>
    <p:sldId id="521" r:id="rId21"/>
    <p:sldId id="522" r:id="rId22"/>
    <p:sldId id="523" r:id="rId23"/>
    <p:sldId id="524" r:id="rId24"/>
    <p:sldId id="525" r:id="rId25"/>
    <p:sldId id="526" r:id="rId26"/>
    <p:sldId id="527" r:id="rId27"/>
    <p:sldId id="528" r:id="rId28"/>
    <p:sldId id="529" r:id="rId29"/>
  </p:sldIdLst>
  <p:sldSz cx="9144000" cy="7023100"/>
  <p:notesSz cx="6805613" cy="9939338"/>
  <p:kinsoku lang="ja-JP" invalStChars="、。，．・：；？！゛゜ヽヾゝゞ々’”）〕］｝〉》」』】°‰′″℃￠％!%),.:;?]}｡｣､･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oyota Text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oyota Text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oyota Text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oyota Text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oyota Text"/>
        <a:ea typeface="ＭＳ Ｐゴシック"/>
        <a:cs typeface="ＭＳ Ｐゴシック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oyota Text"/>
        <a:ea typeface="ＭＳ Ｐゴシック"/>
        <a:cs typeface="ＭＳ Ｐゴシック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oyota Text"/>
        <a:ea typeface="ＭＳ Ｐゴシック"/>
        <a:cs typeface="ＭＳ Ｐゴシック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oyota Text"/>
        <a:ea typeface="ＭＳ Ｐゴシック"/>
        <a:cs typeface="ＭＳ Ｐゴシック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oyota Text"/>
        <a:ea typeface="ＭＳ Ｐゴシック"/>
        <a:cs typeface="ＭＳ Ｐゴシック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3F7"/>
    <a:srgbClr val="1FCF4D"/>
    <a:srgbClr val="F27685"/>
    <a:srgbClr val="A81022"/>
    <a:srgbClr val="37C3BC"/>
    <a:srgbClr val="B4CEDA"/>
    <a:srgbClr val="4E341A"/>
    <a:srgbClr val="774F27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675" autoAdjust="0"/>
    <p:restoredTop sz="89550" autoAdjust="0"/>
  </p:normalViewPr>
  <p:slideViewPr>
    <p:cSldViewPr>
      <p:cViewPr varScale="1">
        <p:scale>
          <a:sx n="100" d="100"/>
          <a:sy n="100" d="100"/>
        </p:scale>
        <p:origin x="-498" y="-96"/>
      </p:cViewPr>
      <p:guideLst>
        <p:guide orient="horz" pos="3301"/>
        <p:guide pos="2880"/>
        <p:guide pos="5520"/>
        <p:guide pos="1288"/>
        <p:guide pos="249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1C00D7-7078-4011-897A-5CEB977F4EBE}" type="doc">
      <dgm:prSet loTypeId="urn:microsoft.com/office/officeart/2005/8/layout/hList9" loCatId="list" qsTypeId="urn:microsoft.com/office/officeart/2005/8/quickstyle/simple1#1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1E847729-E2E0-42DF-BAFB-5728B61124C5}">
      <dgm:prSet phldrT="[Text]"/>
      <dgm:spPr/>
      <dgm:t>
        <a:bodyPr/>
        <a:lstStyle/>
        <a:p>
          <a:r>
            <a:rPr lang="en-US" dirty="0" smtClean="0"/>
            <a:t>X</a:t>
          </a:r>
          <a:endParaRPr lang="ru-RU" dirty="0"/>
        </a:p>
      </dgm:t>
    </dgm:pt>
    <dgm:pt modelId="{AED9E1DA-7725-4251-AEE3-FCAEACC6DFC2}" type="parTrans" cxnId="{F21DF7D1-0CED-44DF-AE09-DACD2E50C070}">
      <dgm:prSet/>
      <dgm:spPr/>
      <dgm:t>
        <a:bodyPr/>
        <a:lstStyle/>
        <a:p>
          <a:endParaRPr lang="ru-RU"/>
        </a:p>
      </dgm:t>
    </dgm:pt>
    <dgm:pt modelId="{6951BBC8-5798-4AD4-9901-813AD565FACA}" type="sibTrans" cxnId="{F21DF7D1-0CED-44DF-AE09-DACD2E50C070}">
      <dgm:prSet/>
      <dgm:spPr/>
      <dgm:t>
        <a:bodyPr/>
        <a:lstStyle/>
        <a:p>
          <a:endParaRPr lang="ru-RU"/>
        </a:p>
      </dgm:t>
    </dgm:pt>
    <dgm:pt modelId="{25771326-FE59-4B09-8900-D25BE21F8B73}">
      <dgm:prSet phldrT="[Text]"/>
      <dgm:spPr/>
      <dgm:t>
        <a:bodyPr/>
        <a:lstStyle/>
        <a:p>
          <a:r>
            <a:rPr lang="ru-RU" b="1" i="1" dirty="0" smtClean="0"/>
            <a:t>Ставка: </a:t>
          </a:r>
          <a:r>
            <a:rPr lang="ru-RU" dirty="0" smtClean="0"/>
            <a:t>12%</a:t>
          </a:r>
          <a:endParaRPr lang="ru-RU" dirty="0"/>
        </a:p>
      </dgm:t>
    </dgm:pt>
    <dgm:pt modelId="{9A4FD6BE-0FE4-4571-A4CB-4768FA9AF2A1}" type="parTrans" cxnId="{47A48A0E-64DF-4EAB-B5EF-B791B84EE79F}">
      <dgm:prSet/>
      <dgm:spPr/>
      <dgm:t>
        <a:bodyPr/>
        <a:lstStyle/>
        <a:p>
          <a:endParaRPr lang="ru-RU"/>
        </a:p>
      </dgm:t>
    </dgm:pt>
    <dgm:pt modelId="{93C456F5-2C5C-40D4-B387-8774919805F0}" type="sibTrans" cxnId="{47A48A0E-64DF-4EAB-B5EF-B791B84EE79F}">
      <dgm:prSet/>
      <dgm:spPr/>
      <dgm:t>
        <a:bodyPr/>
        <a:lstStyle/>
        <a:p>
          <a:endParaRPr lang="ru-RU"/>
        </a:p>
      </dgm:t>
    </dgm:pt>
    <dgm:pt modelId="{BEB9BE96-1390-48BC-95E6-451410B4F53F}">
      <dgm:prSet phldrT="[Text]"/>
      <dgm:spPr/>
      <dgm:t>
        <a:bodyPr/>
        <a:lstStyle/>
        <a:p>
          <a:r>
            <a:rPr lang="ru-RU" b="1" i="1" dirty="0" smtClean="0"/>
            <a:t>КВ:</a:t>
          </a:r>
          <a:endParaRPr lang="en-US" b="1" i="1" dirty="0" smtClean="0"/>
        </a:p>
        <a:p>
          <a:r>
            <a:rPr lang="ru-RU" dirty="0" smtClean="0"/>
            <a:t>1,2%</a:t>
          </a:r>
          <a:endParaRPr lang="ru-RU" dirty="0"/>
        </a:p>
      </dgm:t>
    </dgm:pt>
    <dgm:pt modelId="{DD09251A-E60C-4B3C-9EBD-CB223F798355}" type="parTrans" cxnId="{2833C6FB-D8CB-4780-8407-1E571DD91D52}">
      <dgm:prSet/>
      <dgm:spPr/>
      <dgm:t>
        <a:bodyPr/>
        <a:lstStyle/>
        <a:p>
          <a:endParaRPr lang="ru-RU"/>
        </a:p>
      </dgm:t>
    </dgm:pt>
    <dgm:pt modelId="{D273074A-A229-451C-B54C-0A939823C33A}" type="sibTrans" cxnId="{2833C6FB-D8CB-4780-8407-1E571DD91D52}">
      <dgm:prSet/>
      <dgm:spPr/>
      <dgm:t>
        <a:bodyPr/>
        <a:lstStyle/>
        <a:p>
          <a:endParaRPr lang="ru-RU"/>
        </a:p>
      </dgm:t>
    </dgm:pt>
    <dgm:pt modelId="{9951D88A-13FE-477B-930A-8852BA1D132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V</a:t>
          </a:r>
          <a:endParaRPr lang="ru-RU" dirty="0"/>
        </a:p>
      </dgm:t>
    </dgm:pt>
    <dgm:pt modelId="{C39532FE-106E-4AC1-95B1-9EEA6F450B16}" type="parTrans" cxnId="{E2F78382-2271-4A7F-8074-1B7877A84E25}">
      <dgm:prSet/>
      <dgm:spPr/>
      <dgm:t>
        <a:bodyPr/>
        <a:lstStyle/>
        <a:p>
          <a:endParaRPr lang="ru-RU"/>
        </a:p>
      </dgm:t>
    </dgm:pt>
    <dgm:pt modelId="{1CF56FD6-8BF2-4A29-95F2-5E85E47190E9}" type="sibTrans" cxnId="{E2F78382-2271-4A7F-8074-1B7877A84E25}">
      <dgm:prSet/>
      <dgm:spPr/>
      <dgm:t>
        <a:bodyPr/>
        <a:lstStyle/>
        <a:p>
          <a:endParaRPr lang="ru-RU"/>
        </a:p>
      </dgm:t>
    </dgm:pt>
    <dgm:pt modelId="{776347A6-A773-4ED9-BCC9-D0F254597161}">
      <dgm:prSet phldrT="[Text]"/>
      <dgm:spPr/>
      <dgm:t>
        <a:bodyPr/>
        <a:lstStyle/>
        <a:p>
          <a:r>
            <a:rPr lang="ru-RU" b="1" i="1" dirty="0" smtClean="0"/>
            <a:t>Ставка: </a:t>
          </a:r>
          <a:r>
            <a:rPr lang="ru-RU" b="1" dirty="0" smtClean="0">
              <a:solidFill>
                <a:srgbClr val="C00000"/>
              </a:solidFill>
            </a:rPr>
            <a:t>11%</a:t>
          </a:r>
          <a:endParaRPr lang="ru-RU" b="1" dirty="0">
            <a:solidFill>
              <a:srgbClr val="C00000"/>
            </a:solidFill>
          </a:endParaRPr>
        </a:p>
      </dgm:t>
    </dgm:pt>
    <dgm:pt modelId="{0764113E-F66A-4DD8-A646-D22763D197F7}" type="parTrans" cxnId="{3F13116B-4549-4A65-AD42-FB3FF3EB8D61}">
      <dgm:prSet/>
      <dgm:spPr/>
      <dgm:t>
        <a:bodyPr/>
        <a:lstStyle/>
        <a:p>
          <a:endParaRPr lang="ru-RU"/>
        </a:p>
      </dgm:t>
    </dgm:pt>
    <dgm:pt modelId="{E96D23CB-2349-48FD-A576-9667CC675035}" type="sibTrans" cxnId="{3F13116B-4549-4A65-AD42-FB3FF3EB8D61}">
      <dgm:prSet/>
      <dgm:spPr/>
      <dgm:t>
        <a:bodyPr/>
        <a:lstStyle/>
        <a:p>
          <a:endParaRPr lang="ru-RU"/>
        </a:p>
      </dgm:t>
    </dgm:pt>
    <dgm:pt modelId="{7391F4F3-B357-4919-9CF0-47B44EEC17E8}">
      <dgm:prSet phldrT="[Text]"/>
      <dgm:spPr/>
      <dgm:t>
        <a:bodyPr/>
        <a:lstStyle/>
        <a:p>
          <a:r>
            <a:rPr lang="ru-RU" b="1" i="1" dirty="0" smtClean="0"/>
            <a:t>КВ:</a:t>
          </a:r>
          <a:r>
            <a:rPr lang="ru-RU" dirty="0" smtClean="0"/>
            <a:t> 1,2%</a:t>
          </a:r>
          <a:r>
            <a:rPr lang="ru-RU" b="1" dirty="0" smtClean="0">
              <a:solidFill>
                <a:srgbClr val="C00000"/>
              </a:solidFill>
            </a:rPr>
            <a:t>+</a:t>
          </a:r>
          <a:r>
            <a:rPr lang="en-US" b="1" dirty="0" smtClean="0">
              <a:solidFill>
                <a:srgbClr val="C00000"/>
              </a:solidFill>
            </a:rPr>
            <a:t>min 0,6%</a:t>
          </a:r>
          <a:endParaRPr lang="ru-RU" b="1" dirty="0">
            <a:solidFill>
              <a:srgbClr val="C00000"/>
            </a:solidFill>
          </a:endParaRPr>
        </a:p>
      </dgm:t>
    </dgm:pt>
    <dgm:pt modelId="{A936BADF-1AFC-488B-B33A-E68B7428553A}" type="parTrans" cxnId="{BF6B6C13-2971-4AA7-A889-80B4A0C98858}">
      <dgm:prSet/>
      <dgm:spPr/>
      <dgm:t>
        <a:bodyPr/>
        <a:lstStyle/>
        <a:p>
          <a:endParaRPr lang="ru-RU"/>
        </a:p>
      </dgm:t>
    </dgm:pt>
    <dgm:pt modelId="{023D7D66-7667-4E8F-9745-64EA8F004107}" type="sibTrans" cxnId="{BF6B6C13-2971-4AA7-A889-80B4A0C98858}">
      <dgm:prSet/>
      <dgm:spPr/>
      <dgm:t>
        <a:bodyPr/>
        <a:lstStyle/>
        <a:p>
          <a:endParaRPr lang="ru-RU"/>
        </a:p>
      </dgm:t>
    </dgm:pt>
    <dgm:pt modelId="{83345064-CE17-4EE2-BF8C-A243F8BF4306}" type="pres">
      <dgm:prSet presAssocID="{3A1C00D7-7078-4011-897A-5CEB977F4EB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D906857-0267-4EFC-AD12-085648E678A9}" type="pres">
      <dgm:prSet presAssocID="{1E847729-E2E0-42DF-BAFB-5728B61124C5}" presName="posSpace" presStyleCnt="0"/>
      <dgm:spPr/>
    </dgm:pt>
    <dgm:pt modelId="{8A2AED3D-AD01-45F0-9F73-0931740EFA91}" type="pres">
      <dgm:prSet presAssocID="{1E847729-E2E0-42DF-BAFB-5728B61124C5}" presName="vertFlow" presStyleCnt="0"/>
      <dgm:spPr/>
    </dgm:pt>
    <dgm:pt modelId="{A1F87957-D546-4D68-AEF1-A25D33F3D95A}" type="pres">
      <dgm:prSet presAssocID="{1E847729-E2E0-42DF-BAFB-5728B61124C5}" presName="topSpace" presStyleCnt="0"/>
      <dgm:spPr/>
    </dgm:pt>
    <dgm:pt modelId="{D998E7F8-351B-4039-B2CD-E056157B41EA}" type="pres">
      <dgm:prSet presAssocID="{1E847729-E2E0-42DF-BAFB-5728B61124C5}" presName="firstComp" presStyleCnt="0"/>
      <dgm:spPr/>
    </dgm:pt>
    <dgm:pt modelId="{8B16235E-CD5E-4C88-9662-A9211DC4D0A9}" type="pres">
      <dgm:prSet presAssocID="{1E847729-E2E0-42DF-BAFB-5728B61124C5}" presName="firstChild" presStyleLbl="bgAccFollowNode1" presStyleIdx="0" presStyleCnt="4" custLinFactNeighborY="-24404"/>
      <dgm:spPr/>
      <dgm:t>
        <a:bodyPr/>
        <a:lstStyle/>
        <a:p>
          <a:endParaRPr lang="ru-RU"/>
        </a:p>
      </dgm:t>
    </dgm:pt>
    <dgm:pt modelId="{521FB20C-50EA-47CB-A89A-6B59A0231E94}" type="pres">
      <dgm:prSet presAssocID="{1E847729-E2E0-42DF-BAFB-5728B61124C5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E4C154-7245-4743-A329-1A19270855B3}" type="pres">
      <dgm:prSet presAssocID="{BEB9BE96-1390-48BC-95E6-451410B4F53F}" presName="comp" presStyleCnt="0"/>
      <dgm:spPr/>
    </dgm:pt>
    <dgm:pt modelId="{9985CE12-6E91-4157-96AA-403299B6E1CA}" type="pres">
      <dgm:prSet presAssocID="{BEB9BE96-1390-48BC-95E6-451410B4F53F}" presName="child" presStyleLbl="bgAccFollowNode1" presStyleIdx="1" presStyleCnt="4" custLinFactNeighborY="30973"/>
      <dgm:spPr/>
      <dgm:t>
        <a:bodyPr/>
        <a:lstStyle/>
        <a:p>
          <a:endParaRPr lang="ru-RU"/>
        </a:p>
      </dgm:t>
    </dgm:pt>
    <dgm:pt modelId="{0DFC8C05-262C-4F1D-BC48-912B1730557C}" type="pres">
      <dgm:prSet presAssocID="{BEB9BE96-1390-48BC-95E6-451410B4F53F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9C4A240-4797-4E0B-B875-D1976A0D4C59}" type="pres">
      <dgm:prSet presAssocID="{1E847729-E2E0-42DF-BAFB-5728B61124C5}" presName="negSpace" presStyleCnt="0"/>
      <dgm:spPr/>
    </dgm:pt>
    <dgm:pt modelId="{07377507-4697-495E-A012-37DF3A988974}" type="pres">
      <dgm:prSet presAssocID="{1E847729-E2E0-42DF-BAFB-5728B61124C5}" presName="circle" presStyleLbl="node1" presStyleIdx="0" presStyleCnt="2"/>
      <dgm:spPr/>
      <dgm:t>
        <a:bodyPr/>
        <a:lstStyle/>
        <a:p>
          <a:endParaRPr lang="ru-RU"/>
        </a:p>
      </dgm:t>
    </dgm:pt>
    <dgm:pt modelId="{3C0E8120-E63B-47C3-AD99-00714A36744C}" type="pres">
      <dgm:prSet presAssocID="{6951BBC8-5798-4AD4-9901-813AD565FACA}" presName="transSpace" presStyleCnt="0"/>
      <dgm:spPr/>
    </dgm:pt>
    <dgm:pt modelId="{E6E56B31-6620-451E-B5F6-0FA6E7378CAC}" type="pres">
      <dgm:prSet presAssocID="{9951D88A-13FE-477B-930A-8852BA1D132F}" presName="posSpace" presStyleCnt="0"/>
      <dgm:spPr/>
    </dgm:pt>
    <dgm:pt modelId="{1D8AAAEC-F90B-4AD6-BCEC-C018877A2A40}" type="pres">
      <dgm:prSet presAssocID="{9951D88A-13FE-477B-930A-8852BA1D132F}" presName="vertFlow" presStyleCnt="0"/>
      <dgm:spPr/>
    </dgm:pt>
    <dgm:pt modelId="{AAEB030F-0CD3-49F3-AF92-1EDBEF830F5C}" type="pres">
      <dgm:prSet presAssocID="{9951D88A-13FE-477B-930A-8852BA1D132F}" presName="topSpace" presStyleCnt="0"/>
      <dgm:spPr/>
    </dgm:pt>
    <dgm:pt modelId="{620CBA5A-8C5B-4300-8DC2-D9A096F14907}" type="pres">
      <dgm:prSet presAssocID="{9951D88A-13FE-477B-930A-8852BA1D132F}" presName="firstComp" presStyleCnt="0"/>
      <dgm:spPr/>
    </dgm:pt>
    <dgm:pt modelId="{BB5CFD15-84B5-4589-8951-3E7D14C6DF51}" type="pres">
      <dgm:prSet presAssocID="{9951D88A-13FE-477B-930A-8852BA1D132F}" presName="firstChild" presStyleLbl="bgAccFollowNode1" presStyleIdx="2" presStyleCnt="4" custLinFactNeighborY="-24404"/>
      <dgm:spPr/>
      <dgm:t>
        <a:bodyPr/>
        <a:lstStyle/>
        <a:p>
          <a:endParaRPr lang="ru-RU"/>
        </a:p>
      </dgm:t>
    </dgm:pt>
    <dgm:pt modelId="{DCC22D2A-1C33-4FD7-BD9E-9BD8C6274D03}" type="pres">
      <dgm:prSet presAssocID="{9951D88A-13FE-477B-930A-8852BA1D132F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B5889FE-A54D-4FFF-B418-D480DC68BBDC}" type="pres">
      <dgm:prSet presAssocID="{7391F4F3-B357-4919-9CF0-47B44EEC17E8}" presName="comp" presStyleCnt="0"/>
      <dgm:spPr/>
    </dgm:pt>
    <dgm:pt modelId="{DDA121D9-9433-4446-9599-75A1A0666C92}" type="pres">
      <dgm:prSet presAssocID="{7391F4F3-B357-4919-9CF0-47B44EEC17E8}" presName="child" presStyleLbl="bgAccFollowNode1" presStyleIdx="3" presStyleCnt="4" custLinFactNeighborY="30973"/>
      <dgm:spPr/>
      <dgm:t>
        <a:bodyPr/>
        <a:lstStyle/>
        <a:p>
          <a:endParaRPr lang="ru-RU"/>
        </a:p>
      </dgm:t>
    </dgm:pt>
    <dgm:pt modelId="{50CEDC54-F13A-4D1E-8C5C-3B3A90BCDC70}" type="pres">
      <dgm:prSet presAssocID="{7391F4F3-B357-4919-9CF0-47B44EEC17E8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C511F33-C3D2-41A7-A621-D5BB691AA74C}" type="pres">
      <dgm:prSet presAssocID="{9951D88A-13FE-477B-930A-8852BA1D132F}" presName="negSpace" presStyleCnt="0"/>
      <dgm:spPr/>
    </dgm:pt>
    <dgm:pt modelId="{A43938E0-93E6-4DCF-9B9D-4E929D79AF6A}" type="pres">
      <dgm:prSet presAssocID="{9951D88A-13FE-477B-930A-8852BA1D132F}" presName="circle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DCA175A2-28A4-45E0-8C31-D3DC0EB566D4}" type="presOf" srcId="{1E847729-E2E0-42DF-BAFB-5728B61124C5}" destId="{07377507-4697-495E-A012-37DF3A988974}" srcOrd="0" destOrd="0" presId="urn:microsoft.com/office/officeart/2005/8/layout/hList9"/>
    <dgm:cxn modelId="{AF5F999D-F992-43FC-8B6F-B6A0AFE51CE7}" type="presOf" srcId="{776347A6-A773-4ED9-BCC9-D0F254597161}" destId="{BB5CFD15-84B5-4589-8951-3E7D14C6DF51}" srcOrd="0" destOrd="0" presId="urn:microsoft.com/office/officeart/2005/8/layout/hList9"/>
    <dgm:cxn modelId="{1C0A8C48-3578-416D-9A0B-0D26BD19512C}" type="presOf" srcId="{7391F4F3-B357-4919-9CF0-47B44EEC17E8}" destId="{50CEDC54-F13A-4D1E-8C5C-3B3A90BCDC70}" srcOrd="1" destOrd="0" presId="urn:microsoft.com/office/officeart/2005/8/layout/hList9"/>
    <dgm:cxn modelId="{BF6B6C13-2971-4AA7-A889-80B4A0C98858}" srcId="{9951D88A-13FE-477B-930A-8852BA1D132F}" destId="{7391F4F3-B357-4919-9CF0-47B44EEC17E8}" srcOrd="1" destOrd="0" parTransId="{A936BADF-1AFC-488B-B33A-E68B7428553A}" sibTransId="{023D7D66-7667-4E8F-9745-64EA8F004107}"/>
    <dgm:cxn modelId="{53B78F99-D707-4654-B43B-D9999B476852}" type="presOf" srcId="{7391F4F3-B357-4919-9CF0-47B44EEC17E8}" destId="{DDA121D9-9433-4446-9599-75A1A0666C92}" srcOrd="0" destOrd="0" presId="urn:microsoft.com/office/officeart/2005/8/layout/hList9"/>
    <dgm:cxn modelId="{7B4771E6-0548-4987-B86D-62DAB3106BFC}" type="presOf" srcId="{3A1C00D7-7078-4011-897A-5CEB977F4EBE}" destId="{83345064-CE17-4EE2-BF8C-A243F8BF4306}" srcOrd="0" destOrd="0" presId="urn:microsoft.com/office/officeart/2005/8/layout/hList9"/>
    <dgm:cxn modelId="{2833C6FB-D8CB-4780-8407-1E571DD91D52}" srcId="{1E847729-E2E0-42DF-BAFB-5728B61124C5}" destId="{BEB9BE96-1390-48BC-95E6-451410B4F53F}" srcOrd="1" destOrd="0" parTransId="{DD09251A-E60C-4B3C-9EBD-CB223F798355}" sibTransId="{D273074A-A229-451C-B54C-0A939823C33A}"/>
    <dgm:cxn modelId="{2288B5B1-AAB8-4745-8DED-2F5E6BF384A3}" type="presOf" srcId="{9951D88A-13FE-477B-930A-8852BA1D132F}" destId="{A43938E0-93E6-4DCF-9B9D-4E929D79AF6A}" srcOrd="0" destOrd="0" presId="urn:microsoft.com/office/officeart/2005/8/layout/hList9"/>
    <dgm:cxn modelId="{F21DF7D1-0CED-44DF-AE09-DACD2E50C070}" srcId="{3A1C00D7-7078-4011-897A-5CEB977F4EBE}" destId="{1E847729-E2E0-42DF-BAFB-5728B61124C5}" srcOrd="0" destOrd="0" parTransId="{AED9E1DA-7725-4251-AEE3-FCAEACC6DFC2}" sibTransId="{6951BBC8-5798-4AD4-9901-813AD565FACA}"/>
    <dgm:cxn modelId="{7E97B94F-DD07-4373-9B57-91D7F1B04292}" type="presOf" srcId="{BEB9BE96-1390-48BC-95E6-451410B4F53F}" destId="{9985CE12-6E91-4157-96AA-403299B6E1CA}" srcOrd="0" destOrd="0" presId="urn:microsoft.com/office/officeart/2005/8/layout/hList9"/>
    <dgm:cxn modelId="{C75C4DC2-15D7-49DC-825B-2E534CC4ED95}" type="presOf" srcId="{25771326-FE59-4B09-8900-D25BE21F8B73}" destId="{521FB20C-50EA-47CB-A89A-6B59A0231E94}" srcOrd="1" destOrd="0" presId="urn:microsoft.com/office/officeart/2005/8/layout/hList9"/>
    <dgm:cxn modelId="{3F13116B-4549-4A65-AD42-FB3FF3EB8D61}" srcId="{9951D88A-13FE-477B-930A-8852BA1D132F}" destId="{776347A6-A773-4ED9-BCC9-D0F254597161}" srcOrd="0" destOrd="0" parTransId="{0764113E-F66A-4DD8-A646-D22763D197F7}" sibTransId="{E96D23CB-2349-48FD-A576-9667CC675035}"/>
    <dgm:cxn modelId="{47A48A0E-64DF-4EAB-B5EF-B791B84EE79F}" srcId="{1E847729-E2E0-42DF-BAFB-5728B61124C5}" destId="{25771326-FE59-4B09-8900-D25BE21F8B73}" srcOrd="0" destOrd="0" parTransId="{9A4FD6BE-0FE4-4571-A4CB-4768FA9AF2A1}" sibTransId="{93C456F5-2C5C-40D4-B387-8774919805F0}"/>
    <dgm:cxn modelId="{16C7AD92-F3CA-4B28-9DE9-A075BC20FEAC}" type="presOf" srcId="{BEB9BE96-1390-48BC-95E6-451410B4F53F}" destId="{0DFC8C05-262C-4F1D-BC48-912B1730557C}" srcOrd="1" destOrd="0" presId="urn:microsoft.com/office/officeart/2005/8/layout/hList9"/>
    <dgm:cxn modelId="{E2F78382-2271-4A7F-8074-1B7877A84E25}" srcId="{3A1C00D7-7078-4011-897A-5CEB977F4EBE}" destId="{9951D88A-13FE-477B-930A-8852BA1D132F}" srcOrd="1" destOrd="0" parTransId="{C39532FE-106E-4AC1-95B1-9EEA6F450B16}" sibTransId="{1CF56FD6-8BF2-4A29-95F2-5E85E47190E9}"/>
    <dgm:cxn modelId="{15371231-D04A-47D0-9DE1-799F1CCA83CF}" type="presOf" srcId="{25771326-FE59-4B09-8900-D25BE21F8B73}" destId="{8B16235E-CD5E-4C88-9662-A9211DC4D0A9}" srcOrd="0" destOrd="0" presId="urn:microsoft.com/office/officeart/2005/8/layout/hList9"/>
    <dgm:cxn modelId="{708177E5-CF0D-4102-98FA-E2FC5D95C41E}" type="presOf" srcId="{776347A6-A773-4ED9-BCC9-D0F254597161}" destId="{DCC22D2A-1C33-4FD7-BD9E-9BD8C6274D03}" srcOrd="1" destOrd="0" presId="urn:microsoft.com/office/officeart/2005/8/layout/hList9"/>
    <dgm:cxn modelId="{41626BD2-74B9-4DD4-B82F-95263A48F819}" type="presParOf" srcId="{83345064-CE17-4EE2-BF8C-A243F8BF4306}" destId="{DD906857-0267-4EFC-AD12-085648E678A9}" srcOrd="0" destOrd="0" presId="urn:microsoft.com/office/officeart/2005/8/layout/hList9"/>
    <dgm:cxn modelId="{2768394A-42C4-4C33-941D-E0E3095EB8A1}" type="presParOf" srcId="{83345064-CE17-4EE2-BF8C-A243F8BF4306}" destId="{8A2AED3D-AD01-45F0-9F73-0931740EFA91}" srcOrd="1" destOrd="0" presId="urn:microsoft.com/office/officeart/2005/8/layout/hList9"/>
    <dgm:cxn modelId="{C4AB43CF-57DB-43D0-A6F4-817D5E008FCD}" type="presParOf" srcId="{8A2AED3D-AD01-45F0-9F73-0931740EFA91}" destId="{A1F87957-D546-4D68-AEF1-A25D33F3D95A}" srcOrd="0" destOrd="0" presId="urn:microsoft.com/office/officeart/2005/8/layout/hList9"/>
    <dgm:cxn modelId="{FD787235-466A-4C4A-A212-9B18F1243147}" type="presParOf" srcId="{8A2AED3D-AD01-45F0-9F73-0931740EFA91}" destId="{D998E7F8-351B-4039-B2CD-E056157B41EA}" srcOrd="1" destOrd="0" presId="urn:microsoft.com/office/officeart/2005/8/layout/hList9"/>
    <dgm:cxn modelId="{29548E4E-C424-4A65-BDFE-C8C8AB1C5402}" type="presParOf" srcId="{D998E7F8-351B-4039-B2CD-E056157B41EA}" destId="{8B16235E-CD5E-4C88-9662-A9211DC4D0A9}" srcOrd="0" destOrd="0" presId="urn:microsoft.com/office/officeart/2005/8/layout/hList9"/>
    <dgm:cxn modelId="{A4BCFB2E-5BDD-421B-9481-62A6B1966674}" type="presParOf" srcId="{D998E7F8-351B-4039-B2CD-E056157B41EA}" destId="{521FB20C-50EA-47CB-A89A-6B59A0231E94}" srcOrd="1" destOrd="0" presId="urn:microsoft.com/office/officeart/2005/8/layout/hList9"/>
    <dgm:cxn modelId="{4F89E4CD-FE06-4658-BBEA-381BAC54C328}" type="presParOf" srcId="{8A2AED3D-AD01-45F0-9F73-0931740EFA91}" destId="{DAE4C154-7245-4743-A329-1A19270855B3}" srcOrd="2" destOrd="0" presId="urn:microsoft.com/office/officeart/2005/8/layout/hList9"/>
    <dgm:cxn modelId="{9378F382-2DEF-4FD5-99C7-22121073E3FD}" type="presParOf" srcId="{DAE4C154-7245-4743-A329-1A19270855B3}" destId="{9985CE12-6E91-4157-96AA-403299B6E1CA}" srcOrd="0" destOrd="0" presId="urn:microsoft.com/office/officeart/2005/8/layout/hList9"/>
    <dgm:cxn modelId="{670C25B4-AA2E-4442-95F1-A2D6D0A0D880}" type="presParOf" srcId="{DAE4C154-7245-4743-A329-1A19270855B3}" destId="{0DFC8C05-262C-4F1D-BC48-912B1730557C}" srcOrd="1" destOrd="0" presId="urn:microsoft.com/office/officeart/2005/8/layout/hList9"/>
    <dgm:cxn modelId="{43C0C647-75F2-4D05-9A7F-A89FA45E87E2}" type="presParOf" srcId="{83345064-CE17-4EE2-BF8C-A243F8BF4306}" destId="{19C4A240-4797-4E0B-B875-D1976A0D4C59}" srcOrd="2" destOrd="0" presId="urn:microsoft.com/office/officeart/2005/8/layout/hList9"/>
    <dgm:cxn modelId="{FEE77932-E7CB-498C-8918-6C24F109C288}" type="presParOf" srcId="{83345064-CE17-4EE2-BF8C-A243F8BF4306}" destId="{07377507-4697-495E-A012-37DF3A988974}" srcOrd="3" destOrd="0" presId="urn:microsoft.com/office/officeart/2005/8/layout/hList9"/>
    <dgm:cxn modelId="{E259A6AB-DD93-4820-AC78-19DAEA8897C7}" type="presParOf" srcId="{83345064-CE17-4EE2-BF8C-A243F8BF4306}" destId="{3C0E8120-E63B-47C3-AD99-00714A36744C}" srcOrd="4" destOrd="0" presId="urn:microsoft.com/office/officeart/2005/8/layout/hList9"/>
    <dgm:cxn modelId="{5AB4D2DD-8BAE-4FEF-9584-A35983019032}" type="presParOf" srcId="{83345064-CE17-4EE2-BF8C-A243F8BF4306}" destId="{E6E56B31-6620-451E-B5F6-0FA6E7378CAC}" srcOrd="5" destOrd="0" presId="urn:microsoft.com/office/officeart/2005/8/layout/hList9"/>
    <dgm:cxn modelId="{57CD04FA-20E9-47A8-8478-18CD2F6C4FCF}" type="presParOf" srcId="{83345064-CE17-4EE2-BF8C-A243F8BF4306}" destId="{1D8AAAEC-F90B-4AD6-BCEC-C018877A2A40}" srcOrd="6" destOrd="0" presId="urn:microsoft.com/office/officeart/2005/8/layout/hList9"/>
    <dgm:cxn modelId="{93373ED1-5C65-49CE-BE96-FC85615778F6}" type="presParOf" srcId="{1D8AAAEC-F90B-4AD6-BCEC-C018877A2A40}" destId="{AAEB030F-0CD3-49F3-AF92-1EDBEF830F5C}" srcOrd="0" destOrd="0" presId="urn:microsoft.com/office/officeart/2005/8/layout/hList9"/>
    <dgm:cxn modelId="{F141DA92-C8D9-4753-AA59-30C5CE668DC7}" type="presParOf" srcId="{1D8AAAEC-F90B-4AD6-BCEC-C018877A2A40}" destId="{620CBA5A-8C5B-4300-8DC2-D9A096F14907}" srcOrd="1" destOrd="0" presId="urn:microsoft.com/office/officeart/2005/8/layout/hList9"/>
    <dgm:cxn modelId="{4EBAB117-D86C-4838-A0C8-591371552846}" type="presParOf" srcId="{620CBA5A-8C5B-4300-8DC2-D9A096F14907}" destId="{BB5CFD15-84B5-4589-8951-3E7D14C6DF51}" srcOrd="0" destOrd="0" presId="urn:microsoft.com/office/officeart/2005/8/layout/hList9"/>
    <dgm:cxn modelId="{E72B87BA-7000-4142-AC56-61D77D20ABEE}" type="presParOf" srcId="{620CBA5A-8C5B-4300-8DC2-D9A096F14907}" destId="{DCC22D2A-1C33-4FD7-BD9E-9BD8C6274D03}" srcOrd="1" destOrd="0" presId="urn:microsoft.com/office/officeart/2005/8/layout/hList9"/>
    <dgm:cxn modelId="{61EF5796-C16D-4898-B405-471CFA604741}" type="presParOf" srcId="{1D8AAAEC-F90B-4AD6-BCEC-C018877A2A40}" destId="{8B5889FE-A54D-4FFF-B418-D480DC68BBDC}" srcOrd="2" destOrd="0" presId="urn:microsoft.com/office/officeart/2005/8/layout/hList9"/>
    <dgm:cxn modelId="{9A265F81-36CA-4FFD-9391-981D4ED008B5}" type="presParOf" srcId="{8B5889FE-A54D-4FFF-B418-D480DC68BBDC}" destId="{DDA121D9-9433-4446-9599-75A1A0666C92}" srcOrd="0" destOrd="0" presId="urn:microsoft.com/office/officeart/2005/8/layout/hList9"/>
    <dgm:cxn modelId="{75A4DCBE-542C-416D-80D0-356A03A0FB72}" type="presParOf" srcId="{8B5889FE-A54D-4FFF-B418-D480DC68BBDC}" destId="{50CEDC54-F13A-4D1E-8C5C-3B3A90BCDC70}" srcOrd="1" destOrd="0" presId="urn:microsoft.com/office/officeart/2005/8/layout/hList9"/>
    <dgm:cxn modelId="{5F20908B-16E5-4FF6-8E1A-DFBDCC31B1C6}" type="presParOf" srcId="{83345064-CE17-4EE2-BF8C-A243F8BF4306}" destId="{BC511F33-C3D2-41A7-A621-D5BB691AA74C}" srcOrd="7" destOrd="0" presId="urn:microsoft.com/office/officeart/2005/8/layout/hList9"/>
    <dgm:cxn modelId="{0EC55CFA-B0C5-4913-895C-0F98AEDAEB78}" type="presParOf" srcId="{83345064-CE17-4EE2-BF8C-A243F8BF4306}" destId="{A43938E0-93E6-4DCF-9B9D-4E929D79AF6A}" srcOrd="8" destOrd="0" presId="urn:microsoft.com/office/officeart/2005/8/layout/hList9"/>
  </dgm:cxnLst>
  <dgm:bg/>
  <dgm:whole/>
  <dgm:extLst>
    <a:ext uri="http://schemas.microsoft.com/office/drawing/2008/diagram"/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7" tIns="45708" rIns="91417" bIns="45708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7" tIns="45708" rIns="91417" bIns="45708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7B0B9AF-4C60-45FD-BDDD-150EC203395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7900" y="746125"/>
            <a:ext cx="48514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1225"/>
            <a:ext cx="498951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C3EB44E-3AA2-43BB-86D6-C0EC944614A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AAD8E9-9151-487E-911F-CC704F1B3ACE}" type="slidenum">
              <a:rPr lang="de-DE" smtClean="0">
                <a:latin typeface="Times"/>
                <a:ea typeface="ＭＳ Ｐゴシック"/>
                <a:cs typeface="ＭＳ Ｐゴシック"/>
              </a:rPr>
              <a:pPr/>
              <a:t>0</a:t>
            </a:fld>
            <a:endParaRPr lang="de-DE" smtClean="0">
              <a:latin typeface="Times"/>
              <a:ea typeface="ＭＳ Ｐゴシック"/>
              <a:cs typeface="ＭＳ Ｐゴシック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>
              <a:ea typeface="ＭＳ Ｐゴシック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smtClean="0">
              <a:ea typeface="ＭＳ Ｐゴシック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E2762-6E74-457C-A90E-B047919C9BFF}" type="slidenum">
              <a:rPr lang="de-DE" smtClean="0">
                <a:ea typeface="ＭＳ Ｐゴシック"/>
                <a:cs typeface="ＭＳ Ｐゴシック"/>
              </a:rPr>
              <a:pPr/>
              <a:t>9</a:t>
            </a:fld>
            <a:endParaRPr lang="de-DE" smtClean="0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7013" indent="-227013">
              <a:buFontTx/>
              <a:buAutoNum type="arabicPeriod"/>
            </a:pPr>
            <a:r>
              <a:rPr lang="ru-RU" sz="1000" smtClean="0">
                <a:ea typeface="ＭＳ Ｐゴシック"/>
              </a:rPr>
              <a:t>Возврат клиента – бесплатное привлечение, цикличность, рост продаж б\у, долгосрочная стратегия. Возврат клиентов выше, так как клиенту через 2 года в любом случае нужно что-то сделать…</a:t>
            </a:r>
          </a:p>
          <a:p>
            <a:pPr marL="227013" indent="-227013">
              <a:buFontTx/>
              <a:buAutoNum type="arabicPeriod"/>
            </a:pPr>
            <a:r>
              <a:rPr lang="ru-RU" sz="1000" smtClean="0">
                <a:ea typeface="ＭＳ Ｐゴシック"/>
              </a:rPr>
              <a:t>Работа с клиентом за пару месяцев до «момент возврата».</a:t>
            </a:r>
          </a:p>
          <a:p>
            <a:pPr marL="227013" indent="-227013">
              <a:buFontTx/>
              <a:buAutoNum type="arabicPeriod"/>
            </a:pPr>
            <a:r>
              <a:rPr lang="ru-RU" sz="1000" smtClean="0">
                <a:ea typeface="ＭＳ Ｐゴシック"/>
              </a:rPr>
              <a:t>Поскольку мы знаем стратегия ТМР на ближайшие 3-5 лет, мы можем предложить оптимальный продукт в нужный момент (преимущества перед универсалами).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3779C4-1E22-4384-9E20-3F03F9EA4AB0}" type="slidenum">
              <a:rPr lang="de-DE" smtClean="0">
                <a:ea typeface="ＭＳ Ｐゴシック"/>
                <a:cs typeface="ＭＳ Ｐゴシック"/>
              </a:rPr>
              <a:pPr/>
              <a:t>20</a:t>
            </a:fld>
            <a:endParaRPr lang="de-DE" smtClean="0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ru-RU" sz="600" smtClean="0">
                <a:ea typeface="ＭＳ Ｐゴシック"/>
              </a:rPr>
              <a:t>Платеж на </a:t>
            </a:r>
            <a:r>
              <a:rPr lang="en-US" sz="600" smtClean="0">
                <a:ea typeface="ＭＳ Ｐゴシック"/>
              </a:rPr>
              <a:t>RX </a:t>
            </a:r>
            <a:r>
              <a:rPr lang="ru-RU" sz="600" smtClean="0">
                <a:ea typeface="ＭＳ Ｐゴシック"/>
              </a:rPr>
              <a:t>рассчитан по программе «Престиж». Так же можно пересаживать клиентов КЭШ на кредит более дорогой модели и получать КВ от Банка.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BDE16B-281B-464E-9BE9-26EA6F10EFFF}" type="slidenum">
              <a:rPr lang="de-DE" smtClean="0">
                <a:ea typeface="ＭＳ Ｐゴシック"/>
                <a:cs typeface="ＭＳ Ｐゴシック"/>
              </a:rPr>
              <a:pPr/>
              <a:t>21</a:t>
            </a:fld>
            <a:endParaRPr lang="de-DE" smtClean="0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2813"/>
            <a:r>
              <a:rPr lang="ru-RU" smtClean="0">
                <a:ea typeface="ＭＳ Ｐゴシック"/>
              </a:rPr>
              <a:t>Вводные для расчета: для всех брендов – срок </a:t>
            </a:r>
            <a:r>
              <a:rPr lang="ru-RU" smtClean="0">
                <a:solidFill>
                  <a:srgbClr val="C00000"/>
                </a:solidFill>
                <a:ea typeface="ＭＳ Ｐゴシック"/>
              </a:rPr>
              <a:t>24 мес</a:t>
            </a:r>
            <a:r>
              <a:rPr lang="ru-RU" smtClean="0">
                <a:ea typeface="ＭＳ Ｐゴシック"/>
              </a:rPr>
              <a:t>., ПВ=50%</a:t>
            </a:r>
          </a:p>
          <a:p>
            <a:pPr defTabSz="912813"/>
            <a:r>
              <a:rPr lang="en-US" smtClean="0">
                <a:ea typeface="ＭＳ Ｐゴシック"/>
              </a:rPr>
              <a:t>RV = </a:t>
            </a:r>
            <a:r>
              <a:rPr lang="ru-RU" smtClean="0">
                <a:ea typeface="ＭＳ Ｐゴシック"/>
              </a:rPr>
              <a:t>5</a:t>
            </a:r>
            <a:r>
              <a:rPr lang="en-US" smtClean="0">
                <a:ea typeface="ＭＳ Ｐゴシック"/>
              </a:rPr>
              <a:t>0%</a:t>
            </a:r>
            <a:r>
              <a:rPr lang="ru-RU" smtClean="0">
                <a:ea typeface="ＭＳ Ｐゴシック"/>
              </a:rPr>
              <a:t>; </a:t>
            </a:r>
          </a:p>
          <a:p>
            <a:pPr defTabSz="912813"/>
            <a:r>
              <a:rPr lang="ru-RU" smtClean="0">
                <a:ea typeface="ＭＳ Ｐゴシック"/>
              </a:rPr>
              <a:t>Конкурентное преимущество.</a:t>
            </a:r>
          </a:p>
          <a:p>
            <a:pPr defTabSz="912813"/>
            <a:endParaRPr lang="ru-RU" smtClean="0">
              <a:ea typeface="ＭＳ Ｐゴシック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5DE6F0-9741-4C75-B335-4E2C98EA7990}" type="slidenum">
              <a:rPr lang="de-DE" smtClean="0">
                <a:ea typeface="ＭＳ Ｐゴシック"/>
                <a:cs typeface="ＭＳ Ｐゴシック"/>
              </a:rPr>
              <a:pPr/>
              <a:t>22</a:t>
            </a:fld>
            <a:endParaRPr lang="de-DE" smtClean="0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859" lvl="2" indent="-342859" algn="just">
              <a:buClr>
                <a:srgbClr val="C00000"/>
              </a:buClr>
              <a:buFontTx/>
              <a:buAutoNum type="arabicPeriod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Сообщение 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Balloon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на этапе консультации с продавцом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cs"/>
            </a:endParaRPr>
          </a:p>
          <a:p>
            <a:pPr marL="342859" lvl="2" indent="-342859" algn="just">
              <a:buClr>
                <a:srgbClr val="C00000"/>
              </a:buClr>
              <a:buFontTx/>
              <a:buAutoNum type="arabicPeriod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Пересадка с кэш и как следствие доп. прибыль в виде КВ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cs"/>
            </a:endParaRPr>
          </a:p>
          <a:p>
            <a:pPr marL="342859" lvl="2" indent="-342859" algn="just">
              <a:buClr>
                <a:srgbClr val="C00000"/>
              </a:buClr>
              <a:buFontTx/>
              <a:buAutoNum type="arabicPeriod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RX –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престиж,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GX –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статус,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ES – 50/50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cs typeface="+mn-cs"/>
            </a:endParaRPr>
          </a:p>
          <a:p>
            <a:pPr>
              <a:defRPr/>
            </a:pPr>
            <a:endParaRPr lang="ru-RU" sz="1000" dirty="0">
              <a:cs typeface="+mn-cs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8FE243-CAA9-46E0-9D10-EAA817BFD836}" type="slidenum">
              <a:rPr lang="de-DE" smtClean="0">
                <a:ea typeface="ＭＳ Ｐゴシック"/>
                <a:cs typeface="ＭＳ Ｐゴシック"/>
              </a:rPr>
              <a:pPr/>
              <a:t>24</a:t>
            </a:fld>
            <a:endParaRPr lang="de-DE" smtClean="0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859" lvl="2" indent="-342859" algn="just">
              <a:buClr>
                <a:srgbClr val="C00000"/>
              </a:buClr>
              <a:buFontTx/>
              <a:buAutoNum type="arabicPeriod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Обязательно грамотно рассказать клиенту об особенностях продукта и про точку возврата</a:t>
            </a:r>
          </a:p>
          <a:p>
            <a:pPr marL="342859" lvl="2" indent="-342859" algn="just">
              <a:buClr>
                <a:srgbClr val="C00000"/>
              </a:buClr>
              <a:buFontTx/>
              <a:buAutoNum type="arabicPeriod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Клиенты заинтересованы в ликвидном а/м – это преимущества </a:t>
            </a:r>
            <a:r>
              <a:rPr lang="ru-RU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Тойоты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 перед другими брендами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cs"/>
            </a:endParaRPr>
          </a:p>
          <a:p>
            <a:pPr marL="342859" lvl="2" indent="-342859" algn="just">
              <a:buClr>
                <a:srgbClr val="C00000"/>
              </a:buClr>
              <a:buFontTx/>
              <a:buAutoNum type="arabicPeriod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Примеры калькуляции</a:t>
            </a:r>
          </a:p>
          <a:p>
            <a:pPr marL="342859" lvl="2" indent="-342859" algn="just">
              <a:buClr>
                <a:srgbClr val="C00000"/>
              </a:buClr>
              <a:buFontTx/>
              <a:buAutoNum type="arabicPeriod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Тренинги для продавцов 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F&amp;I</a:t>
            </a:r>
          </a:p>
          <a:p>
            <a:pPr>
              <a:defRPr/>
            </a:pPr>
            <a:endParaRPr lang="ru-RU" sz="1000" dirty="0">
              <a:cs typeface="+mn-cs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D24DB7-916A-43D0-BEC8-9B84EBFCFEBF}" type="slidenum">
              <a:rPr lang="de-DE" smtClean="0">
                <a:ea typeface="ＭＳ Ｐゴシック"/>
                <a:cs typeface="ＭＳ Ｐゴシック"/>
              </a:rPr>
              <a:pPr/>
              <a:t>25</a:t>
            </a:fld>
            <a:endParaRPr lang="de-DE" smtClean="0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859" lvl="2" indent="-342859" algn="just">
              <a:buClr>
                <a:srgbClr val="C00000"/>
              </a:buClr>
              <a:buFontTx/>
              <a:buAutoNum type="arabicPeriod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Информация о </a:t>
            </a:r>
            <a:r>
              <a:rPr lang="ru-RU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рестайлинге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 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NG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следующего года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cs"/>
            </a:endParaRPr>
          </a:p>
          <a:p>
            <a:pPr marL="342859" lvl="2" indent="-342859" algn="just">
              <a:buClr>
                <a:srgbClr val="C00000"/>
              </a:buClr>
              <a:buFontTx/>
              <a:buAutoNum type="arabicPeriod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cs"/>
              </a:rPr>
              <a:t>Клиент всегда на новой модели</a:t>
            </a:r>
          </a:p>
          <a:p>
            <a:pPr>
              <a:defRPr/>
            </a:pPr>
            <a:endParaRPr lang="ru-RU" sz="1000" dirty="0">
              <a:cs typeface="+mn-cs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58B9B5-B20F-486E-9574-85B7A3DE99D2}" type="slidenum">
              <a:rPr lang="de-DE" smtClean="0">
                <a:ea typeface="ＭＳ Ｐゴシック"/>
                <a:cs typeface="ＭＳ Ｐゴシック"/>
              </a:rPr>
              <a:pPr/>
              <a:t>26</a:t>
            </a:fld>
            <a:endParaRPr lang="de-DE" smtClean="0"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5"/>
          <p:cNvSpPr>
            <a:spLocks noChangeArrowheads="1"/>
          </p:cNvSpPr>
          <p:nvPr/>
        </p:nvSpPr>
        <p:spPr bwMode="auto">
          <a:xfrm>
            <a:off x="0" y="6122988"/>
            <a:ext cx="9144000" cy="900112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GB" dirty="0">
              <a:latin typeface="Arial" charset="0"/>
              <a:ea typeface="ＭＳ Ｐゴシック" charset="-128"/>
              <a:cs typeface="+mn-cs"/>
            </a:endParaRPr>
          </a:p>
        </p:txBody>
      </p:sp>
      <p:pic>
        <p:nvPicPr>
          <p:cNvPr id="5" name="Picture 67" descr="lay-p3017418f_1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02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6" descr="TFS_Logo_Normal_RG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6125" y="6311900"/>
            <a:ext cx="16668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9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381000" y="1371600"/>
            <a:ext cx="8382000" cy="1470025"/>
          </a:xfrm>
        </p:spPr>
        <p:txBody>
          <a:bodyPr/>
          <a:lstStyle>
            <a:lvl1pPr>
              <a:lnSpc>
                <a:spcPct val="90000"/>
              </a:lnSpc>
              <a:defRPr sz="4600">
                <a:solidFill>
                  <a:schemeClr val="bg1"/>
                </a:solidFill>
                <a:latin typeface="Toyota Display Bold" pitchFamily="84" charset="-18"/>
              </a:defRPr>
            </a:lvl1pPr>
          </a:lstStyle>
          <a:p>
            <a:r>
              <a:rPr lang="ru-RU" smtClean="0"/>
              <a:t>Образец заголовка</a:t>
            </a:r>
            <a:endParaRPr lang="en-GB"/>
          </a:p>
        </p:txBody>
      </p:sp>
      <p:sp>
        <p:nvSpPr>
          <p:cNvPr id="3120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200400"/>
            <a:ext cx="8382000" cy="19764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подзаголовка</a:t>
            </a:r>
            <a:endParaRPr lang="en-GB"/>
          </a:p>
        </p:txBody>
      </p:sp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D2DEF-A3AC-4665-B5E3-38F9C9380B0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15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150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C50E8-AE47-4E0C-B05C-D3E09F6B597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10731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600200"/>
            <a:ext cx="8382000" cy="4419600"/>
          </a:xfrm>
        </p:spPr>
        <p:txBody>
          <a:bodyPr/>
          <a:lstStyle/>
          <a:p>
            <a:pPr lvl="0"/>
            <a:r>
              <a:rPr lang="ru-RU" noProof="0" smtClean="0"/>
              <a:t>Вставка таблицы</a:t>
            </a:r>
            <a:endParaRPr 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91236-F0DF-4170-A81A-BABDBE59AFB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10731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600200"/>
            <a:ext cx="4114800" cy="4419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14800" cy="2133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114800" cy="21336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4A844-6373-4110-98AE-290F9C80A7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8A8C2-3661-42EB-987A-F6A39BE71DF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13263"/>
            <a:ext cx="7772400" cy="139382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76563"/>
            <a:ext cx="7772400" cy="15367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159AE-3893-4FED-9E59-ADBAB4971CA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4114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148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BBBA4-CFBA-4378-83D4-73287C57CE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988"/>
            <a:ext cx="8229600" cy="116998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71625"/>
            <a:ext cx="4040188" cy="655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27263"/>
            <a:ext cx="4040188" cy="40465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71625"/>
            <a:ext cx="4041775" cy="655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27263"/>
            <a:ext cx="4041775" cy="40465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2D9D2-2DAB-4445-9D2E-B5C9A0018AA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FAD5C-05EA-40E2-9853-42A37B09DDD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55E99-34B4-410A-ABF2-34B8B751479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400"/>
            <a:ext cx="3008313" cy="11906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9400"/>
            <a:ext cx="5111750" cy="5994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70025"/>
            <a:ext cx="3008313" cy="48037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A634F-B598-4A3A-96B5-1BEBD58C532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6488"/>
            <a:ext cx="5486400" cy="5794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27063"/>
            <a:ext cx="5486400" cy="42148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95925"/>
            <a:ext cx="5486400" cy="825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A5663-F6F3-4E28-872F-49B3D42C78C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6122988"/>
            <a:ext cx="9144000" cy="90011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0" y="6513513"/>
            <a:ext cx="2057400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10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DA5B56-2383-4233-81D4-1BD29FD3F8E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7652" name="Picture 19" descr="TFS_Logo_Normal_RGB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096125" y="6311900"/>
            <a:ext cx="16668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Mastertitelformat bearbeiten</a:t>
            </a:r>
          </a:p>
        </p:txBody>
      </p:sp>
      <p:sp>
        <p:nvSpPr>
          <p:cNvPr id="27654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00200"/>
            <a:ext cx="8382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Mastertextformat bearbeiten</a:t>
            </a:r>
          </a:p>
          <a:p>
            <a:pPr lvl="1"/>
            <a:r>
              <a:rPr lang="en-GB" smtClean="0"/>
              <a:t>Zweite Ebene</a:t>
            </a:r>
          </a:p>
          <a:p>
            <a:pPr lvl="2"/>
            <a:r>
              <a:rPr lang="en-GB" smtClean="0"/>
              <a:t>Dritte Ebene</a:t>
            </a:r>
          </a:p>
          <a:p>
            <a:pPr lvl="3"/>
            <a:r>
              <a:rPr lang="en-GB" smtClean="0"/>
              <a:t>Vierte Ebene</a:t>
            </a:r>
          </a:p>
          <a:p>
            <a:pPr lvl="4"/>
            <a:r>
              <a:rPr lang="en-GB" smtClean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63" r:id="rId13"/>
  </p:sldLayoutIdLst>
  <p:transition>
    <p:dissolve/>
  </p:transition>
  <p:hf hdr="0" ftr="0" dt="0"/>
  <p:txStyles>
    <p:titleStyle>
      <a:lvl1pPr algn="l" rtl="0" fontAlgn="base">
        <a:lnSpc>
          <a:spcPts val="37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ＭＳ Ｐゴシック"/>
        </a:defRPr>
      </a:lvl1pPr>
      <a:lvl2pPr algn="l" rtl="0" fontAlgn="base">
        <a:lnSpc>
          <a:spcPts val="37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oyota Text Bold" pitchFamily="84" charset="0"/>
          <a:ea typeface="ＭＳ Ｐゴシック" charset="-128"/>
          <a:cs typeface="ＭＳ Ｐゴシック"/>
        </a:defRPr>
      </a:lvl2pPr>
      <a:lvl3pPr algn="l" rtl="0" fontAlgn="base">
        <a:lnSpc>
          <a:spcPts val="37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oyota Text Bold" pitchFamily="84" charset="0"/>
          <a:ea typeface="ＭＳ Ｐゴシック" charset="-128"/>
          <a:cs typeface="ＭＳ Ｐゴシック"/>
        </a:defRPr>
      </a:lvl3pPr>
      <a:lvl4pPr algn="l" rtl="0" fontAlgn="base">
        <a:lnSpc>
          <a:spcPts val="37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oyota Text Bold" pitchFamily="84" charset="0"/>
          <a:ea typeface="ＭＳ Ｐゴシック" charset="-128"/>
          <a:cs typeface="ＭＳ Ｐゴシック"/>
        </a:defRPr>
      </a:lvl4pPr>
      <a:lvl5pPr algn="l" rtl="0" fontAlgn="base">
        <a:lnSpc>
          <a:spcPts val="37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oyota Text Bold" pitchFamily="84" charset="0"/>
          <a:ea typeface="ＭＳ Ｐゴシック" charset="-128"/>
          <a:cs typeface="ＭＳ Ｐゴシック"/>
        </a:defRPr>
      </a:lvl5pPr>
      <a:lvl6pPr marL="4572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oyota Text Bold" pitchFamily="84" charset="0"/>
          <a:ea typeface="ＭＳ Ｐゴシック" charset="-128"/>
        </a:defRPr>
      </a:lvl6pPr>
      <a:lvl7pPr marL="9144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oyota Text Bold" pitchFamily="84" charset="0"/>
          <a:ea typeface="ＭＳ Ｐゴシック" charset="-128"/>
        </a:defRPr>
      </a:lvl7pPr>
      <a:lvl8pPr marL="13716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oyota Text Bold" pitchFamily="84" charset="0"/>
          <a:ea typeface="ＭＳ Ｐゴシック" charset="-128"/>
        </a:defRPr>
      </a:lvl8pPr>
      <a:lvl9pPr marL="1828800" algn="l" rtl="0" eaLnBrk="1" fontAlgn="base" hangingPunct="1">
        <a:lnSpc>
          <a:spcPts val="37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oyota Text Bold" pitchFamily="84" charset="0"/>
          <a:ea typeface="ＭＳ Ｐゴシック" charset="-128"/>
        </a:defRPr>
      </a:lvl9pPr>
    </p:titleStyle>
    <p:bodyStyle>
      <a:lvl1pPr marL="342900" indent="-342900" algn="l" rtl="0" fontAlgn="base">
        <a:lnSpc>
          <a:spcPts val="2600"/>
        </a:lnSpc>
        <a:spcBef>
          <a:spcPct val="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385763" indent="71438" algn="l" rtl="0" fontAlgn="base">
        <a:lnSpc>
          <a:spcPts val="2600"/>
        </a:lnSpc>
        <a:spcBef>
          <a:spcPct val="0"/>
        </a:spcBef>
        <a:spcAft>
          <a:spcPct val="0"/>
        </a:spcAft>
        <a:buChar char="—"/>
        <a:defRPr sz="16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762000" indent="152400" algn="l" rtl="0" fontAlgn="base">
        <a:lnSpc>
          <a:spcPts val="2600"/>
        </a:lnSpc>
        <a:spcBef>
          <a:spcPct val="0"/>
        </a:spcBef>
        <a:spcAft>
          <a:spcPct val="0"/>
        </a:spcAft>
        <a:buChar char="—"/>
        <a:defRPr sz="16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1147763" indent="223838" algn="l" rtl="0" fontAlgn="base">
        <a:lnSpc>
          <a:spcPts val="2600"/>
        </a:lnSpc>
        <a:spcBef>
          <a:spcPct val="0"/>
        </a:spcBef>
        <a:spcAft>
          <a:spcPct val="0"/>
        </a:spcAft>
        <a:buChar char="—"/>
        <a:defRPr sz="16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524000" indent="304800" algn="l" rtl="0" fontAlgn="base">
        <a:lnSpc>
          <a:spcPts val="2600"/>
        </a:lnSpc>
        <a:spcBef>
          <a:spcPct val="0"/>
        </a:spcBef>
        <a:spcAft>
          <a:spcPct val="0"/>
        </a:spcAft>
        <a:buChar char="—"/>
        <a:defRPr sz="16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1981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Char char="—"/>
        <a:defRPr sz="1600">
          <a:solidFill>
            <a:schemeClr val="tx1"/>
          </a:solidFill>
          <a:latin typeface="+mn-lt"/>
          <a:ea typeface="+mn-ea"/>
        </a:defRPr>
      </a:lvl6pPr>
      <a:lvl7pPr marL="2438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Char char="—"/>
        <a:defRPr sz="1600">
          <a:solidFill>
            <a:schemeClr val="tx1"/>
          </a:solidFill>
          <a:latin typeface="+mn-lt"/>
          <a:ea typeface="+mn-ea"/>
        </a:defRPr>
      </a:lvl7pPr>
      <a:lvl8pPr marL="2895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Char char="—"/>
        <a:defRPr sz="1600">
          <a:solidFill>
            <a:schemeClr val="tx1"/>
          </a:solidFill>
          <a:latin typeface="+mn-lt"/>
          <a:ea typeface="+mn-ea"/>
        </a:defRPr>
      </a:lvl8pPr>
      <a:lvl9pPr marL="3352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Char char="—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5.gif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hyperlink" Target="http://medanews.files.wordpress.com/2010/10/lexus_logo.png" TargetMode="External"/><Relationship Id="rId3" Type="http://schemas.openxmlformats.org/officeDocument/2006/relationships/hyperlink" Target="http://nevseoboi.com.ua/uploads/posts/2011-03/1301585563_wallpapers-bmw-21_nevseoboi.com.ua.jpg" TargetMode="External"/><Relationship Id="rId7" Type="http://schemas.openxmlformats.org/officeDocument/2006/relationships/image" Target="../media/image45.jpe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eg"/><Relationship Id="rId11" Type="http://schemas.openxmlformats.org/officeDocument/2006/relationships/image" Target="../media/image48.jpeg"/><Relationship Id="rId5" Type="http://schemas.openxmlformats.org/officeDocument/2006/relationships/hyperlink" Target="http://inamani.files.wordpress.com/2009/11/infiniti-logo.jpg" TargetMode="External"/><Relationship Id="rId10" Type="http://schemas.openxmlformats.org/officeDocument/2006/relationships/hyperlink" Target="http://assets.config.landrover.com/v2ppr/lr/ru/l359/finoly_ru_l359_a-nofinish.jpg" TargetMode="External"/><Relationship Id="rId4" Type="http://schemas.openxmlformats.org/officeDocument/2006/relationships/image" Target="../media/image43.jpeg"/><Relationship Id="rId9" Type="http://schemas.openxmlformats.org/officeDocument/2006/relationships/image" Target="../media/image47.jpeg"/><Relationship Id="rId1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3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hyperlink" Target="http://img.mota.ru/upload/wallpapers/2010/07/02/18/05/21343/mota_ru_0020701-1024x768.jp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/>
          <p:cNvPicPr>
            <a:picLocks noChangeAspect="1" noChangeArrowheads="1"/>
          </p:cNvPicPr>
          <p:nvPr/>
        </p:nvPicPr>
        <p:blipFill>
          <a:blip r:embed="rId3"/>
          <a:srcRect t="6912"/>
          <a:stretch>
            <a:fillRect/>
          </a:stretch>
        </p:blipFill>
        <p:spPr bwMode="auto">
          <a:xfrm>
            <a:off x="-4763" y="-17463"/>
            <a:ext cx="9175751" cy="674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Page </a:t>
            </a:r>
            <a:fld id="{46C88F05-230B-4C80-9DF2-575E3809391E}" type="slidenum">
              <a:rPr lang="de-DE"/>
              <a:pPr>
                <a:defRPr/>
              </a:pPr>
              <a:t>0</a:t>
            </a:fld>
            <a:endParaRPr lang="de-DE" dirty="0"/>
          </a:p>
        </p:txBody>
      </p:sp>
      <p:sp>
        <p:nvSpPr>
          <p:cNvPr id="2" name="Rectangle 1"/>
          <p:cNvSpPr/>
          <p:nvPr/>
        </p:nvSpPr>
        <p:spPr bwMode="auto">
          <a:xfrm>
            <a:off x="-4763" y="-17463"/>
            <a:ext cx="9148763" cy="6745288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GB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17412" name="Rectangle 5"/>
          <p:cNvSpPr txBox="1">
            <a:spLocks noChangeArrowheads="1"/>
          </p:cNvSpPr>
          <p:nvPr/>
        </p:nvSpPr>
        <p:spPr bwMode="auto">
          <a:xfrm>
            <a:off x="395288" y="847725"/>
            <a:ext cx="8497887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4000" b="1">
                <a:solidFill>
                  <a:srgbClr val="C00000"/>
                </a:solidFill>
                <a:latin typeface="Toyota Text Bold"/>
              </a:rPr>
              <a:t>ЗАО «Тойота Банк»</a:t>
            </a:r>
            <a:endParaRPr lang="ru-RU" sz="2800" b="1">
              <a:solidFill>
                <a:srgbClr val="C00000"/>
              </a:solidFill>
              <a:latin typeface="Toyota Text Bold"/>
            </a:endParaRPr>
          </a:p>
          <a:p>
            <a:pPr algn="r">
              <a:lnSpc>
                <a:spcPts val="2600"/>
              </a:lnSpc>
            </a:pPr>
            <a:endParaRPr lang="ru-RU" sz="2800" b="1">
              <a:solidFill>
                <a:srgbClr val="C00000"/>
              </a:solidFill>
              <a:latin typeface="Toyota Text Bold"/>
            </a:endParaRPr>
          </a:p>
          <a:p>
            <a:pPr algn="r">
              <a:lnSpc>
                <a:spcPts val="2600"/>
              </a:lnSpc>
            </a:pPr>
            <a:endParaRPr lang="ru-RU" sz="2800" b="1">
              <a:solidFill>
                <a:srgbClr val="C00000"/>
              </a:solidFill>
              <a:latin typeface="Toyota Text Bold"/>
            </a:endParaRPr>
          </a:p>
          <a:p>
            <a:pPr algn="r">
              <a:lnSpc>
                <a:spcPts val="2600"/>
              </a:lnSpc>
            </a:pPr>
            <a:endParaRPr lang="ru-RU" sz="2800" b="1">
              <a:solidFill>
                <a:srgbClr val="C00000"/>
              </a:solidFill>
              <a:latin typeface="Toyota Text Bold"/>
            </a:endParaRPr>
          </a:p>
          <a:p>
            <a:pPr algn="r">
              <a:lnSpc>
                <a:spcPts val="2600"/>
              </a:lnSpc>
            </a:pPr>
            <a:endParaRPr lang="ru-RU" sz="2800" b="1">
              <a:solidFill>
                <a:srgbClr val="C00000"/>
              </a:solidFill>
              <a:latin typeface="Toyota Text Bold"/>
            </a:endParaRPr>
          </a:p>
          <a:p>
            <a:pPr algn="r">
              <a:lnSpc>
                <a:spcPts val="2600"/>
              </a:lnSpc>
            </a:pPr>
            <a:endParaRPr lang="en-US" sz="2800" b="1">
              <a:solidFill>
                <a:srgbClr val="C00000"/>
              </a:solidFill>
              <a:latin typeface="Toyota Text Bold"/>
            </a:endParaRPr>
          </a:p>
          <a:p>
            <a:pPr>
              <a:lnSpc>
                <a:spcPts val="2600"/>
              </a:lnSpc>
            </a:pPr>
            <a:endParaRPr lang="en-US" sz="3200" b="1">
              <a:solidFill>
                <a:srgbClr val="C00000"/>
              </a:solidFill>
              <a:latin typeface="Toyota Text Bold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236538" y="5059363"/>
            <a:ext cx="8526462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oyota Text Bold" pitchFamily="84" charset="0"/>
                <a:ea typeface="ＭＳ Ｐゴシック" charset="-128"/>
              </a:defRPr>
            </a:lvl2pPr>
            <a:lvl3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oyota Text Bold" pitchFamily="84" charset="0"/>
                <a:ea typeface="ＭＳ Ｐゴシック" charset="-128"/>
              </a:defRPr>
            </a:lvl3pPr>
            <a:lvl4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oyota Text Bold" pitchFamily="84" charset="0"/>
                <a:ea typeface="ＭＳ Ｐゴシック" charset="-128"/>
              </a:defRPr>
            </a:lvl4pPr>
            <a:lvl5pPr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oyota Text Bold" pitchFamily="84" charset="0"/>
                <a:ea typeface="ＭＳ Ｐゴシック" charset="-128"/>
              </a:defRPr>
            </a:lvl5pPr>
            <a:lvl6pPr marL="4572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oyota Text Bold" pitchFamily="84" charset="0"/>
                <a:ea typeface="ＭＳ Ｐゴシック" charset="-128"/>
              </a:defRPr>
            </a:lvl6pPr>
            <a:lvl7pPr marL="9144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oyota Text Bold" pitchFamily="84" charset="0"/>
                <a:ea typeface="ＭＳ Ｐゴシック" charset="-128"/>
              </a:defRPr>
            </a:lvl7pPr>
            <a:lvl8pPr marL="13716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oyota Text Bold" pitchFamily="84" charset="0"/>
                <a:ea typeface="ＭＳ Ｐゴシック" charset="-128"/>
              </a:defRPr>
            </a:lvl8pPr>
            <a:lvl9pPr marL="1828800" algn="l" rtl="0" eaLnBrk="1" fontAlgn="base" hangingPunct="1">
              <a:lnSpc>
                <a:spcPts val="37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Toyota Text Bold" pitchFamily="84" charset="0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Александр Колошенко</a:t>
            </a:r>
          </a:p>
          <a:p>
            <a:pPr>
              <a:lnSpc>
                <a:spcPct val="100000"/>
              </a:lnSpc>
              <a:defRPr/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 июня, 2012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8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41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621338"/>
            <a:ext cx="9144000" cy="140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195FB576-FBBD-43F9-B00C-F12A1092ED53}" type="slidenum">
              <a:rPr lang="en-US" smtClean="0"/>
              <a:pPr>
                <a:defRPr/>
              </a:pPr>
              <a:t>9</a:t>
            </a:fld>
            <a:endParaRPr lang="en-US" dirty="0" smtClean="0"/>
          </a:p>
        </p:txBody>
      </p:sp>
      <p:sp>
        <p:nvSpPr>
          <p:cNvPr id="28674" name="Заголовок 1"/>
          <p:cNvSpPr txBox="1">
            <a:spLocks/>
          </p:cNvSpPr>
          <p:nvPr/>
        </p:nvSpPr>
        <p:spPr bwMode="auto">
          <a:xfrm>
            <a:off x="-36513" y="139700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ru-RU" b="1">
                <a:solidFill>
                  <a:srgbClr val="C00000"/>
                </a:solidFill>
                <a:latin typeface="Toyota Text Bold"/>
              </a:rPr>
              <a:t>Процент по кредитам и сроки предоставления документов </a:t>
            </a:r>
            <a:endParaRPr lang="en-US" b="1">
              <a:solidFill>
                <a:srgbClr val="C00000"/>
              </a:solidFill>
              <a:latin typeface="Toyota Text Bold"/>
            </a:endParaRPr>
          </a:p>
          <a:p>
            <a:pPr eaLnBrk="0" hangingPunct="0">
              <a:lnSpc>
                <a:spcPts val="3700"/>
              </a:lnSpc>
            </a:pPr>
            <a:endParaRPr lang="en-US" sz="1400" b="1">
              <a:solidFill>
                <a:srgbClr val="C00000"/>
              </a:solidFill>
              <a:latin typeface="Toyota Text Bold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843213" y="7032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4388" y="4591050"/>
            <a:ext cx="1439862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Rectangle 7"/>
          <p:cNvSpPr>
            <a:spLocks noChangeArrowheads="1"/>
          </p:cNvSpPr>
          <p:nvPr/>
        </p:nvSpPr>
        <p:spPr bwMode="auto">
          <a:xfrm>
            <a:off x="323850" y="1063625"/>
            <a:ext cx="8496300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1200"/>
              <a:t>При </a:t>
            </a:r>
            <a:r>
              <a:rPr lang="ru-RU" sz="1200" b="1" u="sng">
                <a:solidFill>
                  <a:srgbClr val="FF0000"/>
                </a:solidFill>
              </a:rPr>
              <a:t>неполучении в срок</a:t>
            </a:r>
            <a:r>
              <a:rPr lang="ru-RU" sz="1200"/>
              <a:t>, обязательного пакета документов Банк обязан </a:t>
            </a:r>
            <a:r>
              <a:rPr lang="ru-RU" sz="1200" b="1" u="sng"/>
              <a:t>пересмотреть категорию качества</a:t>
            </a:r>
            <a:r>
              <a:rPr lang="ru-RU" sz="1200"/>
              <a:t> заемщика и </a:t>
            </a:r>
            <a:r>
              <a:rPr lang="ru-RU" sz="1200" b="1" u="sng"/>
              <a:t>норму резервирования</a:t>
            </a:r>
            <a:r>
              <a:rPr lang="ru-RU" sz="1200"/>
              <a:t> заемщика.</a:t>
            </a:r>
          </a:p>
          <a:p>
            <a:pPr eaLnBrk="0" hangingPunct="0"/>
            <a:endParaRPr lang="ru-RU" sz="1200"/>
          </a:p>
          <a:p>
            <a:pPr eaLnBrk="0" hangingPunct="0"/>
            <a:endParaRPr lang="ru-RU" sz="1200"/>
          </a:p>
          <a:p>
            <a:pPr algn="ctr" eaLnBrk="0" hangingPunct="0"/>
            <a:r>
              <a:rPr lang="ru-RU" sz="1200">
                <a:solidFill>
                  <a:srgbClr val="FF0000"/>
                </a:solidFill>
              </a:rPr>
              <a:t>Увеличение резервов </a:t>
            </a:r>
          </a:p>
          <a:p>
            <a:pPr algn="ctr" eaLnBrk="0" hangingPunct="0"/>
            <a:endParaRPr lang="ru-RU" sz="1200"/>
          </a:p>
          <a:p>
            <a:pPr eaLnBrk="0" hangingPunct="0"/>
            <a:endParaRPr lang="ru-RU" sz="1200"/>
          </a:p>
          <a:p>
            <a:pPr eaLnBrk="0" hangingPunct="0"/>
            <a:endParaRPr lang="ru-RU" sz="1200"/>
          </a:p>
          <a:p>
            <a:pPr eaLnBrk="0" hangingPunct="0"/>
            <a:endParaRPr lang="ru-RU" sz="1200"/>
          </a:p>
          <a:p>
            <a:pPr algn="ctr" eaLnBrk="0" hangingPunct="0"/>
            <a:r>
              <a:rPr lang="ru-RU" sz="1200">
                <a:solidFill>
                  <a:srgbClr val="FF0000"/>
                </a:solidFill>
              </a:rPr>
              <a:t>Дополнительные расходы</a:t>
            </a:r>
            <a:r>
              <a:rPr lang="ru-RU" sz="1200"/>
              <a:t> по поддержанию лимита кредитования</a:t>
            </a:r>
            <a:endParaRPr lang="ru-RU" sz="1200">
              <a:solidFill>
                <a:srgbClr val="FF0000"/>
              </a:solidFill>
            </a:endParaRPr>
          </a:p>
          <a:p>
            <a:pPr eaLnBrk="0" hangingPunct="0"/>
            <a:endParaRPr lang="ru-RU" sz="1200"/>
          </a:p>
          <a:p>
            <a:pPr eaLnBrk="0" hangingPunct="0"/>
            <a:endParaRPr lang="ru-RU" sz="1200"/>
          </a:p>
          <a:p>
            <a:pPr eaLnBrk="0" hangingPunct="0"/>
            <a:endParaRPr lang="ru-RU" sz="1200"/>
          </a:p>
          <a:p>
            <a:pPr algn="ctr" eaLnBrk="0" hangingPunct="0"/>
            <a:r>
              <a:rPr lang="ru-RU" sz="1200"/>
              <a:t>Изменение текущих условии кредитования (в т.ч. </a:t>
            </a:r>
            <a:r>
              <a:rPr lang="ru-RU" sz="1200" u="sng"/>
              <a:t>процентной ставки</a:t>
            </a:r>
            <a:r>
              <a:rPr lang="ru-RU" sz="1200"/>
              <a:t>).</a:t>
            </a:r>
          </a:p>
          <a:p>
            <a:pPr eaLnBrk="0" hangingPunct="0"/>
            <a:endParaRPr lang="ru-RU" sz="1200"/>
          </a:p>
          <a:p>
            <a:pPr eaLnBrk="0" hangingPunct="0"/>
            <a:endParaRPr lang="ru-RU" sz="1200"/>
          </a:p>
          <a:p>
            <a:pPr eaLnBrk="0" hangingPunct="0"/>
            <a:endParaRPr lang="en-US" sz="1200"/>
          </a:p>
          <a:p>
            <a:pPr eaLnBrk="0" hangingPunct="0"/>
            <a:r>
              <a:rPr lang="ru-RU" sz="1200" b="1"/>
              <a:t>В связи с вышеизложенным, убедительно просим Вас донести до </a:t>
            </a:r>
          </a:p>
          <a:p>
            <a:pPr eaLnBrk="0" hangingPunct="0"/>
            <a:r>
              <a:rPr lang="ru-RU" sz="1200" b="1"/>
              <a:t>сведения ваших сотрудников, важность и необходимость сбора</a:t>
            </a:r>
          </a:p>
          <a:p>
            <a:pPr eaLnBrk="0" hangingPunct="0"/>
            <a:r>
              <a:rPr lang="ru-RU" sz="1200" b="1"/>
              <a:t> и направления в Банк указанных документов</a:t>
            </a:r>
          </a:p>
          <a:p>
            <a:pPr eaLnBrk="0" hangingPunct="0"/>
            <a:r>
              <a:rPr lang="ru-RU" sz="1200" b="1"/>
              <a:t> </a:t>
            </a:r>
            <a:r>
              <a:rPr lang="ru-RU" sz="1200" b="1">
                <a:solidFill>
                  <a:srgbClr val="FF0000"/>
                </a:solidFill>
              </a:rPr>
              <a:t>в срок, указанный в подписанном Соглашении.</a:t>
            </a:r>
            <a:endParaRPr lang="en-US" sz="1200" b="1">
              <a:solidFill>
                <a:srgbClr val="FF0000"/>
              </a:solidFill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4427538" y="1495425"/>
            <a:ext cx="215900" cy="28733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schemeClr val="tx1"/>
              </a:solidFill>
              <a:latin typeface="Toyota Text" pitchFamily="34" charset="0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4427538" y="2216150"/>
            <a:ext cx="215900" cy="28733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schemeClr val="tx1"/>
              </a:solidFill>
              <a:latin typeface="Toyota Text" pitchFamily="34" charset="0"/>
            </a:endParaRPr>
          </a:p>
        </p:txBody>
      </p:sp>
      <p:sp>
        <p:nvSpPr>
          <p:cNvPr id="12" name="Rectangle 6"/>
          <p:cNvSpPr txBox="1">
            <a:spLocks noChangeArrowheads="1"/>
          </p:cNvSpPr>
          <p:nvPr/>
        </p:nvSpPr>
        <p:spPr bwMode="auto">
          <a:xfrm>
            <a:off x="179388" y="6032500"/>
            <a:ext cx="26638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eaLnBrk="0" hangingPunct="0">
              <a:defRPr/>
            </a:pPr>
            <a:r>
              <a:rPr lang="ru-RU" sz="1100" dirty="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rPr>
              <a:t>* - Согласно Положению 254-П ЦБ РФ</a:t>
            </a:r>
            <a:endParaRPr lang="en-US" sz="1100" dirty="0">
              <a:solidFill>
                <a:schemeClr val="tx2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4427538" y="3151188"/>
            <a:ext cx="215900" cy="288925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schemeClr val="tx1"/>
              </a:solidFill>
              <a:latin typeface="Toyota Text" pitchFamily="34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0B53DC54-3EA3-4EF6-8E96-20CD46423DAD}" type="slidenum">
              <a:rPr lang="en-US" smtClean="0"/>
              <a:pPr>
                <a:defRPr/>
              </a:pPr>
              <a:t>10</a:t>
            </a:fld>
            <a:endParaRPr lang="en-US" dirty="0" smtClean="0"/>
          </a:p>
        </p:txBody>
      </p:sp>
      <p:sp>
        <p:nvSpPr>
          <p:cNvPr id="30722" name="Заголовок 1"/>
          <p:cNvSpPr txBox="1">
            <a:spLocks/>
          </p:cNvSpPr>
          <p:nvPr/>
        </p:nvSpPr>
        <p:spPr bwMode="auto">
          <a:xfrm>
            <a:off x="-36513" y="139700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ru-RU" b="1">
                <a:solidFill>
                  <a:srgbClr val="C00000"/>
                </a:solidFill>
                <a:latin typeface="Toyota Text Bold"/>
              </a:rPr>
              <a:t>Электронный документооборот </a:t>
            </a:r>
            <a:endParaRPr lang="en-US" b="1">
              <a:solidFill>
                <a:srgbClr val="C00000"/>
              </a:solidFill>
              <a:latin typeface="Toyota Text Bold"/>
            </a:endParaRPr>
          </a:p>
          <a:p>
            <a:pPr eaLnBrk="0" hangingPunct="0">
              <a:lnSpc>
                <a:spcPts val="3700"/>
              </a:lnSpc>
            </a:pPr>
            <a:endParaRPr lang="en-US" sz="1400" b="1">
              <a:solidFill>
                <a:srgbClr val="C00000"/>
              </a:solidFill>
              <a:latin typeface="Toyota Text Bold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843213" y="7032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0" y="1208088"/>
            <a:ext cx="9180513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Toyota Text Bold"/>
                <a:ea typeface="ＭＳ Ｐゴシック" charset="-128"/>
                <a:cs typeface="+mn-cs"/>
              </a:rPr>
              <a:t>Отказ от бумажных носителей при </a:t>
            </a:r>
          </a:p>
          <a:p>
            <a:pPr algn="ctr" eaLnBrk="0" hangingPunct="0">
              <a:defRPr/>
            </a:pP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Toyota Text Bold"/>
                <a:ea typeface="ＭＳ Ｐゴシック" charset="-128"/>
                <a:cs typeface="+mn-cs"/>
              </a:rPr>
              <a:t>подписании кредитных договоров с 01/07/12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  <a:p>
            <a:pPr eaLnBrk="0" hangingPunct="0">
              <a:lnSpc>
                <a:spcPts val="3700"/>
              </a:lnSpc>
              <a:defRPr/>
            </a:pPr>
            <a:endParaRPr lang="en-US" sz="1400" b="1" dirty="0">
              <a:solidFill>
                <a:srgbClr val="C00000"/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95288" y="2143125"/>
            <a:ext cx="8748712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  <a:defRPr/>
            </a:pPr>
            <a:r>
              <a:rPr lang="ru-RU" sz="1800" b="1" dirty="0">
                <a:solidFill>
                  <a:srgbClr val="595959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Полный электронный документооборот:</a:t>
            </a:r>
          </a:p>
          <a:p>
            <a:pPr marL="446088" lvl="2" indent="-176213" eaLnBrk="0" hangingPunct="0"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ru-RU" sz="1800" b="1" dirty="0">
                <a:solidFill>
                  <a:srgbClr val="595959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кредитные договора;</a:t>
            </a:r>
          </a:p>
          <a:p>
            <a:pPr marL="446088" lvl="2" indent="-176213" eaLnBrk="0" hangingPunct="0"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ru-RU" sz="1800" b="1" dirty="0">
                <a:solidFill>
                  <a:srgbClr val="595959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договора залога;</a:t>
            </a:r>
          </a:p>
          <a:p>
            <a:pPr marL="446088" lvl="2" indent="-176213" eaLnBrk="0" hangingPunct="0"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ru-RU" sz="1800" b="1" dirty="0">
                <a:solidFill>
                  <a:srgbClr val="595959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уведомления.</a:t>
            </a:r>
          </a:p>
          <a:p>
            <a:pPr marL="446088" lvl="2" indent="-176213" eaLnBrk="0" hangingPunct="0">
              <a:buClr>
                <a:srgbClr val="C00000"/>
              </a:buClr>
              <a:buFont typeface="Arial" pitchFamily="34" charset="0"/>
              <a:buChar char="•"/>
              <a:defRPr/>
            </a:pPr>
            <a:endParaRPr lang="ru-RU" sz="1800" b="1" dirty="0">
              <a:solidFill>
                <a:srgbClr val="595959"/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  <a:defRPr/>
            </a:pPr>
            <a:r>
              <a:rPr lang="ru-RU" sz="1800" b="1" dirty="0">
                <a:solidFill>
                  <a:srgbClr val="595959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Предоставление бумажной версии только основного договора</a:t>
            </a:r>
          </a:p>
        </p:txBody>
      </p:sp>
      <p:pic>
        <p:nvPicPr>
          <p:cNvPr id="307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3750" y="3871913"/>
            <a:ext cx="163512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56500" y="4375150"/>
            <a:ext cx="1192213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 bwMode="auto">
          <a:xfrm>
            <a:off x="6403975" y="4806950"/>
            <a:ext cx="865188" cy="28892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48C40-3C15-4DA0-94CD-D489A7A00AD2}" type="slidenum">
              <a:rPr lang="de-DE"/>
              <a:pPr>
                <a:defRPr/>
              </a:pPr>
              <a:t>11</a:t>
            </a:fld>
            <a:endParaRPr lang="de-DE"/>
          </a:p>
        </p:txBody>
      </p:sp>
      <p:sp>
        <p:nvSpPr>
          <p:cNvPr id="4" name="Номер слайда 2"/>
          <p:cNvSpPr txBox="1">
            <a:spLocks noGrp="1"/>
          </p:cNvSpPr>
          <p:nvPr/>
        </p:nvSpPr>
        <p:spPr bwMode="auto">
          <a:xfrm>
            <a:off x="381000" y="6513513"/>
            <a:ext cx="2057400" cy="3095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defRPr/>
            </a:pPr>
            <a:fld id="{A2924FE1-147E-445F-82B2-7B547CA9B48F}" type="slidenum">
              <a:rPr lang="de-DE" sz="110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rPr>
              <a:pPr eaLnBrk="0" hangingPunct="0">
                <a:defRPr/>
              </a:pPr>
              <a:t>11</a:t>
            </a:fld>
            <a:endParaRPr lang="de-DE" sz="1100">
              <a:solidFill>
                <a:schemeClr val="tx2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14313" y="2574925"/>
            <a:ext cx="85979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ts val="3700"/>
              </a:lnSpc>
              <a:defRPr/>
            </a:pPr>
            <a:r>
              <a:rPr lang="ru-RU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Спасибо</a:t>
            </a:r>
            <a:r>
              <a:rPr lang="en-US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!</a:t>
            </a:r>
            <a:r>
              <a:rPr lang="en-US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b="1" kern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B47921-D84E-4090-AA64-1BDDD54F755F}" type="slidenum">
              <a:rPr lang="de-DE"/>
              <a:pPr>
                <a:defRPr/>
              </a:pPr>
              <a:t>12</a:t>
            </a:fld>
            <a:endParaRPr lang="de-DE"/>
          </a:p>
        </p:txBody>
      </p:sp>
      <p:sp>
        <p:nvSpPr>
          <p:cNvPr id="4" name="Номер слайда 2"/>
          <p:cNvSpPr txBox="1">
            <a:spLocks noGrp="1"/>
          </p:cNvSpPr>
          <p:nvPr/>
        </p:nvSpPr>
        <p:spPr bwMode="auto">
          <a:xfrm>
            <a:off x="381000" y="6513513"/>
            <a:ext cx="2057400" cy="3095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defRPr/>
            </a:pPr>
            <a:fld id="{4BA6137C-4CC4-4EDE-AAA1-F0579BEAC875}" type="slidenum">
              <a:rPr lang="de-DE" sz="110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rPr>
              <a:pPr eaLnBrk="0" hangingPunct="0">
                <a:defRPr/>
              </a:pPr>
              <a:t>12</a:t>
            </a:fld>
            <a:endParaRPr lang="de-DE" sz="1100">
              <a:solidFill>
                <a:schemeClr val="tx2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14313" y="2574925"/>
            <a:ext cx="85979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ts val="3700"/>
              </a:lnSpc>
              <a:defRPr/>
            </a:pPr>
            <a:r>
              <a:rPr lang="ru-RU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Приложение</a:t>
            </a:r>
            <a:endParaRPr lang="en-US" sz="3600" b="1" kern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D04F4A-9E4E-4F60-A5B1-61F4E31EE18E}" type="slidenum">
              <a:rPr lang="de-DE"/>
              <a:pPr>
                <a:defRPr/>
              </a:pPr>
              <a:t>13</a:t>
            </a:fld>
            <a:endParaRPr lang="de-DE"/>
          </a:p>
        </p:txBody>
      </p:sp>
      <p:sp>
        <p:nvSpPr>
          <p:cNvPr id="4" name="Номер слайда 2"/>
          <p:cNvSpPr txBox="1">
            <a:spLocks noGrp="1"/>
          </p:cNvSpPr>
          <p:nvPr/>
        </p:nvSpPr>
        <p:spPr bwMode="auto">
          <a:xfrm>
            <a:off x="381000" y="6513513"/>
            <a:ext cx="2057400" cy="3095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defRPr/>
            </a:pPr>
            <a:fld id="{153C6579-81A2-498D-AA11-6FC2926C9173}" type="slidenum">
              <a:rPr lang="de-DE" sz="1100">
                <a:solidFill>
                  <a:schemeClr val="tx2"/>
                </a:solidFill>
                <a:latin typeface="+mn-lt"/>
                <a:ea typeface="ＭＳ Ｐゴシック" charset="-128"/>
                <a:cs typeface="+mn-cs"/>
              </a:rPr>
              <a:pPr eaLnBrk="0" hangingPunct="0">
                <a:defRPr/>
              </a:pPr>
              <a:t>13</a:t>
            </a:fld>
            <a:endParaRPr lang="de-DE" sz="1100">
              <a:solidFill>
                <a:schemeClr val="tx2"/>
              </a:solidFill>
              <a:latin typeface="+mn-lt"/>
              <a:ea typeface="ＭＳ Ｐゴシック" charset="-128"/>
              <a:cs typeface="+mn-cs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487363"/>
            <a:ext cx="44640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463" y="487363"/>
            <a:ext cx="4319587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50" y="3727450"/>
            <a:ext cx="4572000" cy="224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0" y="11639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indent="360363"/>
            <a:endParaRPr lang="en-US" sz="1800">
              <a:latin typeface="Arial" charset="0"/>
              <a:cs typeface="Arial" charset="0"/>
            </a:endParaRPr>
          </a:p>
        </p:txBody>
      </p:sp>
      <p:sp>
        <p:nvSpPr>
          <p:cNvPr id="33799" name="TextBox 11"/>
          <p:cNvSpPr txBox="1">
            <a:spLocks noChangeArrowheads="1"/>
          </p:cNvSpPr>
          <p:nvPr/>
        </p:nvSpPr>
        <p:spPr bwMode="auto">
          <a:xfrm>
            <a:off x="179388" y="198438"/>
            <a:ext cx="45370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100" b="1" i="1">
                <a:latin typeface="Calibri" pitchFamily="34" charset="0"/>
                <a:ea typeface="Calibri" pitchFamily="34" charset="0"/>
                <a:cs typeface="Times New Roman" pitchFamily="18" charset="0"/>
              </a:rPr>
              <a:t>Основное влияние на ставки оказывает дефицит ликвидности</a:t>
            </a:r>
            <a:r>
              <a:rPr lang="en-US" sz="1100" b="1" i="1">
                <a:latin typeface="Calibri" pitchFamily="34" charset="0"/>
                <a:ea typeface="Calibri" pitchFamily="34" charset="0"/>
                <a:cs typeface="Times New Roman" pitchFamily="18" charset="0"/>
              </a:rPr>
              <a:t>…</a:t>
            </a:r>
            <a:endParaRPr lang="en-US" sz="110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3800" name="TextBox 12"/>
          <p:cNvSpPr txBox="1">
            <a:spLocks noChangeArrowheads="1"/>
          </p:cNvSpPr>
          <p:nvPr/>
        </p:nvSpPr>
        <p:spPr bwMode="auto">
          <a:xfrm>
            <a:off x="4606925" y="198438"/>
            <a:ext cx="45370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100" b="1" i="1">
                <a:latin typeface="Calibri" pitchFamily="34" charset="0"/>
                <a:ea typeface="Calibri" pitchFamily="34" charset="0"/>
                <a:cs typeface="Times New Roman" pitchFamily="18" charset="0"/>
              </a:rPr>
              <a:t>Цены на нефть оказывают влияние в меньшей степени…</a:t>
            </a:r>
            <a:endParaRPr lang="en-US" sz="110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3801" name="TextBox 13"/>
          <p:cNvSpPr txBox="1">
            <a:spLocks noChangeArrowheads="1"/>
          </p:cNvSpPr>
          <p:nvPr/>
        </p:nvSpPr>
        <p:spPr bwMode="auto">
          <a:xfrm>
            <a:off x="250825" y="3511550"/>
            <a:ext cx="4826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100" b="1" i="1">
                <a:latin typeface="Calibri" pitchFamily="34" charset="0"/>
                <a:ea typeface="Calibri" pitchFamily="34" charset="0"/>
                <a:cs typeface="Times New Roman" pitchFamily="18" charset="0"/>
              </a:rPr>
              <a:t>Арабские страны не допустят  снижение цены на нефти ниже </a:t>
            </a:r>
            <a:r>
              <a:rPr lang="en-US" sz="1100" b="1" i="1">
                <a:latin typeface="Calibri" pitchFamily="34" charset="0"/>
                <a:ea typeface="Calibri" pitchFamily="34" charset="0"/>
                <a:cs typeface="Times New Roman" pitchFamily="18" charset="0"/>
              </a:rPr>
              <a:t>92 $/</a:t>
            </a:r>
            <a:r>
              <a:rPr lang="ru-RU" sz="1100" b="1" i="1">
                <a:latin typeface="Calibri" pitchFamily="34" charset="0"/>
                <a:ea typeface="Calibri" pitchFamily="34" charset="0"/>
                <a:cs typeface="Times New Roman" pitchFamily="18" charset="0"/>
              </a:rPr>
              <a:t>бар…</a:t>
            </a:r>
            <a:endParaRPr lang="en-US" sz="1100"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 bwMode="auto">
          <a:xfrm>
            <a:off x="4572000" y="631825"/>
            <a:ext cx="4464050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34818" name="Picture 3" descr="rav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4819" t="19466" r="4724" b="19749"/>
          <a:stretch>
            <a:fillRect/>
          </a:stretch>
        </p:blipFill>
        <p:spPr>
          <a:xfrm>
            <a:off x="4787900" y="1279525"/>
            <a:ext cx="3983038" cy="1800225"/>
          </a:xfrm>
          <a:solidFill>
            <a:schemeClr val="bg1"/>
          </a:solidFill>
        </p:spPr>
      </p:pic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4787900" y="1279525"/>
            <a:ext cx="1144588" cy="1800225"/>
          </a:xfrm>
          <a:prstGeom prst="rect">
            <a:avLst/>
          </a:prstGeom>
          <a:solidFill>
            <a:schemeClr val="bg1">
              <a:alpha val="67842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latin typeface="Toyota Display"/>
            </a:endParaRPr>
          </a:p>
        </p:txBody>
      </p:sp>
      <p:sp>
        <p:nvSpPr>
          <p:cNvPr id="34820" name="Rectangle 10"/>
          <p:cNvSpPr>
            <a:spLocks noChangeArrowheads="1"/>
          </p:cNvSpPr>
          <p:nvPr/>
        </p:nvSpPr>
        <p:spPr bwMode="auto">
          <a:xfrm>
            <a:off x="7375525" y="1263650"/>
            <a:ext cx="1373188" cy="1816100"/>
          </a:xfrm>
          <a:prstGeom prst="rect">
            <a:avLst/>
          </a:prstGeom>
          <a:solidFill>
            <a:schemeClr val="bg1">
              <a:alpha val="67842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latin typeface="Toyota Display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3025" y="647700"/>
            <a:ext cx="4321175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DB4256F0-8F94-4C13-B1A3-41527F5E2E23}" type="slidenum">
              <a:rPr lang="en-US" smtClean="0"/>
              <a:pPr>
                <a:defRPr/>
              </a:pPr>
              <a:t>14</a:t>
            </a:fld>
            <a:endParaRPr lang="en-US" dirty="0" smtClean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Типы продуктов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  <a:p>
            <a:pPr eaLnBrk="0" hangingPunct="0">
              <a:lnSpc>
                <a:spcPts val="3700"/>
              </a:lnSpc>
              <a:defRPr/>
            </a:pPr>
            <a:endParaRPr lang="en-US" sz="1400" b="1" dirty="0">
              <a:solidFill>
                <a:srgbClr val="C00000"/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2843213" y="4873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611188" y="828675"/>
            <a:ext cx="2952750" cy="368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ctr" eaLnBrk="0" hangingPunct="0">
              <a:defRPr/>
            </a:pPr>
            <a:r>
              <a:rPr lang="ru-RU" sz="1800" b="1" dirty="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ЛЬГОТНЫЙ ПЕРИОД</a:t>
            </a: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5148263" y="828675"/>
            <a:ext cx="3384550" cy="368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ctr" eaLnBrk="0" hangingPunct="0">
              <a:defRPr/>
            </a:pPr>
            <a:r>
              <a:rPr lang="ru-RU" sz="1800" b="1" dirty="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ОСТАТОЧНЫЙ ПЛАТЕЖ</a:t>
            </a:r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1619250" y="1639888"/>
            <a:ext cx="2376488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eaLnBrk="0" hangingPunct="0">
              <a:buClr>
                <a:srgbClr val="C00000"/>
              </a:buClr>
              <a:defRPr/>
            </a:pPr>
            <a:r>
              <a:rPr lang="ru-RU" sz="1600" b="1" i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Особенности: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первые  два года Клиент </a:t>
            </a:r>
            <a:r>
              <a:rPr lang="ru-RU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платит только проценты</a:t>
            </a:r>
            <a:endParaRPr lang="en-US" sz="1600" u="sng" dirty="0">
              <a:solidFill>
                <a:schemeClr val="tx1">
                  <a:lumMod val="75000"/>
                  <a:lumOff val="25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marL="176213" lvl="2" eaLnBrk="0" hangingPunct="0">
              <a:buClr>
                <a:srgbClr val="C00000"/>
              </a:buClr>
              <a:defRPr/>
            </a:pPr>
            <a:endParaRPr lang="en-US" sz="1300" b="1" dirty="0">
              <a:solidFill>
                <a:srgbClr val="595959"/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4408845" y="1609842"/>
            <a:ext cx="1985159" cy="1226803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0" hangingPunct="0">
              <a:defRPr/>
            </a:pPr>
            <a:r>
              <a:rPr lang="ru-RU" sz="1300" b="1" dirty="0">
                <a:latin typeface="Toyota Text" pitchFamily="34" charset="0"/>
                <a:ea typeface="ＭＳ Ｐゴシック" pitchFamily="34" charset="-128"/>
                <a:cs typeface="+mn-cs"/>
              </a:rPr>
              <a:t>Первый</a:t>
            </a:r>
          </a:p>
          <a:p>
            <a:pPr eaLnBrk="0" hangingPunct="0">
              <a:defRPr/>
            </a:pPr>
            <a:r>
              <a:rPr lang="ru-RU" sz="1300" b="1" dirty="0">
                <a:latin typeface="Toyota Text" pitchFamily="34" charset="0"/>
                <a:ea typeface="ＭＳ Ｐゴシック" pitchFamily="34" charset="-128"/>
                <a:cs typeface="+mn-cs"/>
              </a:rPr>
              <a:t> взнос</a:t>
            </a:r>
          </a:p>
          <a:p>
            <a:pPr eaLnBrk="0" hangingPunct="0">
              <a:defRPr/>
            </a:pPr>
            <a:endParaRPr lang="ru-RU" sz="1300" b="1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eaLnBrk="0" hangingPunct="0">
              <a:defRPr/>
            </a:pPr>
            <a:endParaRPr lang="ru-RU" sz="1300" b="1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eaLnBrk="0" hangingPunct="0">
              <a:defRPr/>
            </a:pPr>
            <a:endParaRPr lang="ru-RU" sz="1300" b="1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eaLnBrk="0" hangingPunct="0">
              <a:defRPr/>
            </a:pPr>
            <a:endParaRPr lang="en-US" sz="1300" b="1" dirty="0">
              <a:solidFill>
                <a:schemeClr val="accent1">
                  <a:lumMod val="50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eaLnBrk="0" hangingPunct="0">
              <a:defRPr/>
            </a:pPr>
            <a:endParaRPr lang="ru-RU" sz="1300" b="1" dirty="0">
              <a:solidFill>
                <a:schemeClr val="accent1">
                  <a:lumMod val="50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eaLnBrk="0" hangingPunct="0">
              <a:defRPr/>
            </a:pP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Наличными или </a:t>
            </a:r>
            <a:r>
              <a:rPr lang="en-US" sz="1300" b="1" dirty="0">
                <a:solidFill>
                  <a:schemeClr val="accent1">
                    <a:lumMod val="50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Trade In</a:t>
            </a:r>
            <a:endParaRPr lang="ru-RU" sz="1300" b="1" dirty="0">
              <a:solidFill>
                <a:schemeClr val="accent1">
                  <a:lumMod val="50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 rot="5400000">
            <a:off x="7035805" y="1487775"/>
            <a:ext cx="1985159" cy="1440160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r" eaLnBrk="0" hangingPunct="0">
              <a:defRPr/>
            </a:pPr>
            <a:r>
              <a:rPr lang="ru-RU" sz="1300" b="1" dirty="0">
                <a:latin typeface="Toyota Text" pitchFamily="34" charset="0"/>
                <a:ea typeface="ＭＳ Ｐゴシック" pitchFamily="34" charset="-128"/>
                <a:cs typeface="+mn-cs"/>
              </a:rPr>
              <a:t>Остаточный платеж</a:t>
            </a:r>
          </a:p>
          <a:p>
            <a:pPr algn="r" eaLnBrk="0" hangingPunct="0">
              <a:defRPr/>
            </a:pPr>
            <a:endParaRPr lang="ru-RU" sz="1300" b="1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algn="r" eaLnBrk="0" hangingPunct="0">
              <a:defRPr/>
            </a:pPr>
            <a:endParaRPr lang="ru-RU" sz="1300" b="1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algn="r" eaLnBrk="0" hangingPunct="0">
              <a:defRPr/>
            </a:pPr>
            <a:endParaRPr lang="ru-RU" sz="1300" b="1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algn="r" eaLnBrk="0" hangingPunct="0">
              <a:defRPr/>
            </a:pPr>
            <a:endParaRPr lang="ru-RU" sz="1300" b="1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algn="r" eaLnBrk="0" hangingPunct="0">
              <a:defRPr/>
            </a:pPr>
            <a:r>
              <a:rPr lang="ru-RU" sz="1300" b="1" dirty="0">
                <a:solidFill>
                  <a:schemeClr val="accent1">
                    <a:lumMod val="50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Погашается в конце срока кредита</a:t>
            </a:r>
          </a:p>
        </p:txBody>
      </p:sp>
      <p:sp>
        <p:nvSpPr>
          <p:cNvPr id="90" name="TextBox 89"/>
          <p:cNvSpPr txBox="1"/>
          <p:nvPr/>
        </p:nvSpPr>
        <p:spPr>
          <a:xfrm rot="5400000">
            <a:off x="6352455" y="1587079"/>
            <a:ext cx="615553" cy="1440160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eaLnBrk="0" hangingPunct="0">
              <a:defRPr/>
            </a:pPr>
            <a:r>
              <a:rPr lang="ru-RU" sz="14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Тело</a:t>
            </a:r>
          </a:p>
          <a:p>
            <a:pPr algn="ctr" eaLnBrk="0" hangingPunct="0">
              <a:defRPr/>
            </a:pPr>
            <a:r>
              <a:rPr lang="ru-RU" sz="14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кредита</a:t>
            </a:r>
          </a:p>
        </p:txBody>
      </p: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351310"/>
            <a:ext cx="983228" cy="1459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4832" name="Straight Connector 95"/>
          <p:cNvCxnSpPr>
            <a:cxnSpLocks noChangeShapeType="1"/>
          </p:cNvCxnSpPr>
          <p:nvPr/>
        </p:nvCxnSpPr>
        <p:spPr bwMode="auto">
          <a:xfrm>
            <a:off x="5940425" y="1208088"/>
            <a:ext cx="0" cy="1798637"/>
          </a:xfrm>
          <a:prstGeom prst="line">
            <a:avLst/>
          </a:prstGeom>
          <a:noFill/>
          <a:ln w="12700" algn="ctr">
            <a:solidFill>
              <a:schemeClr val="accent1"/>
            </a:solidFill>
            <a:prstDash val="dash"/>
            <a:round/>
            <a:headEnd/>
            <a:tailEnd/>
          </a:ln>
        </p:spPr>
      </p:cxnSp>
      <p:cxnSp>
        <p:nvCxnSpPr>
          <p:cNvPr id="34833" name="Straight Connector 96"/>
          <p:cNvCxnSpPr>
            <a:cxnSpLocks noChangeShapeType="1"/>
          </p:cNvCxnSpPr>
          <p:nvPr/>
        </p:nvCxnSpPr>
        <p:spPr bwMode="auto">
          <a:xfrm>
            <a:off x="7380288" y="1279525"/>
            <a:ext cx="0" cy="1800225"/>
          </a:xfrm>
          <a:prstGeom prst="line">
            <a:avLst/>
          </a:prstGeom>
          <a:noFill/>
          <a:ln w="12700" algn="ctr">
            <a:solidFill>
              <a:schemeClr val="accent1"/>
            </a:solidFill>
            <a:prstDash val="dash"/>
            <a:round/>
            <a:headEnd/>
            <a:tailEnd/>
          </a:ln>
        </p:spPr>
      </p:cxnSp>
      <p:cxnSp>
        <p:nvCxnSpPr>
          <p:cNvPr id="34834" name="Straight Arrow Connector 2"/>
          <p:cNvCxnSpPr>
            <a:cxnSpLocks noChangeShapeType="1"/>
          </p:cNvCxnSpPr>
          <p:nvPr/>
        </p:nvCxnSpPr>
        <p:spPr bwMode="auto">
          <a:xfrm>
            <a:off x="468313" y="5081588"/>
            <a:ext cx="8064500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34835" name="Oval 70"/>
          <p:cNvSpPr>
            <a:spLocks noChangeArrowheads="1"/>
          </p:cNvSpPr>
          <p:nvPr/>
        </p:nvSpPr>
        <p:spPr bwMode="auto">
          <a:xfrm>
            <a:off x="887413" y="5021263"/>
            <a:ext cx="144462" cy="141287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ru-RU"/>
          </a:p>
        </p:txBody>
      </p:sp>
      <p:sp>
        <p:nvSpPr>
          <p:cNvPr id="34836" name="Oval 47"/>
          <p:cNvSpPr>
            <a:spLocks noChangeArrowheads="1"/>
          </p:cNvSpPr>
          <p:nvPr/>
        </p:nvSpPr>
        <p:spPr bwMode="auto">
          <a:xfrm>
            <a:off x="3721100" y="5021263"/>
            <a:ext cx="144463" cy="141287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ru-RU"/>
          </a:p>
        </p:txBody>
      </p:sp>
      <p:sp>
        <p:nvSpPr>
          <p:cNvPr id="34837" name="Oval 48"/>
          <p:cNvSpPr>
            <a:spLocks noChangeArrowheads="1"/>
          </p:cNvSpPr>
          <p:nvPr/>
        </p:nvSpPr>
        <p:spPr bwMode="auto">
          <a:xfrm>
            <a:off x="7885113" y="5010150"/>
            <a:ext cx="142875" cy="141288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ru-RU"/>
          </a:p>
        </p:txBody>
      </p:sp>
      <p:sp>
        <p:nvSpPr>
          <p:cNvPr id="34838" name="TextBox 3"/>
          <p:cNvSpPr txBox="1">
            <a:spLocks noChangeArrowheads="1"/>
          </p:cNvSpPr>
          <p:nvPr/>
        </p:nvSpPr>
        <p:spPr bwMode="auto">
          <a:xfrm>
            <a:off x="819150" y="5175250"/>
            <a:ext cx="2508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400" b="1"/>
              <a:t>0</a:t>
            </a:r>
            <a:endParaRPr lang="en-GB" sz="1400" b="1"/>
          </a:p>
        </p:txBody>
      </p:sp>
      <p:sp>
        <p:nvSpPr>
          <p:cNvPr id="34839" name="TextBox 51"/>
          <p:cNvSpPr txBox="1">
            <a:spLocks noChangeArrowheads="1"/>
          </p:cNvSpPr>
          <p:nvPr/>
        </p:nvSpPr>
        <p:spPr bwMode="auto">
          <a:xfrm>
            <a:off x="3673475" y="5175250"/>
            <a:ext cx="241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400" b="1"/>
              <a:t>2</a:t>
            </a:r>
            <a:endParaRPr lang="en-GB" sz="1400" b="1"/>
          </a:p>
        </p:txBody>
      </p:sp>
      <p:sp>
        <p:nvSpPr>
          <p:cNvPr id="34840" name="TextBox 52"/>
          <p:cNvSpPr txBox="1">
            <a:spLocks noChangeArrowheads="1"/>
          </p:cNvSpPr>
          <p:nvPr/>
        </p:nvSpPr>
        <p:spPr bwMode="auto">
          <a:xfrm>
            <a:off x="7848600" y="5175250"/>
            <a:ext cx="3238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400" b="1"/>
              <a:t>5</a:t>
            </a:r>
            <a:endParaRPr lang="en-GB" sz="1400" b="1"/>
          </a:p>
        </p:txBody>
      </p:sp>
      <p:sp>
        <p:nvSpPr>
          <p:cNvPr id="34841" name="TextBox 56"/>
          <p:cNvSpPr txBox="1">
            <a:spLocks noChangeArrowheads="1"/>
          </p:cNvSpPr>
          <p:nvPr/>
        </p:nvSpPr>
        <p:spPr bwMode="auto">
          <a:xfrm>
            <a:off x="552450" y="4694238"/>
            <a:ext cx="8985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1600" b="1"/>
              <a:t>Сделка</a:t>
            </a:r>
            <a:endParaRPr lang="en-GB" sz="1600" b="1"/>
          </a:p>
        </p:txBody>
      </p:sp>
      <p:sp>
        <p:nvSpPr>
          <p:cNvPr id="58" name="TextBox 57"/>
          <p:cNvSpPr txBox="1"/>
          <p:nvPr/>
        </p:nvSpPr>
        <p:spPr>
          <a:xfrm>
            <a:off x="2555875" y="4448175"/>
            <a:ext cx="247015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yota Text" pitchFamily="34" charset="0"/>
                <a:ea typeface="ＭＳ Ｐゴシック" pitchFamily="34" charset="-128"/>
                <a:cs typeface="+mn-cs"/>
              </a:rPr>
              <a:t>Проверка остаточной стоимости</a:t>
            </a:r>
            <a:endParaRPr lang="en-GB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4843" name="TextBox 64"/>
          <p:cNvSpPr txBox="1">
            <a:spLocks noChangeArrowheads="1"/>
          </p:cNvSpPr>
          <p:nvPr/>
        </p:nvSpPr>
        <p:spPr bwMode="auto">
          <a:xfrm>
            <a:off x="6948488" y="4448175"/>
            <a:ext cx="19446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1600" b="1"/>
              <a:t>Окончание контракта</a:t>
            </a:r>
            <a:endParaRPr lang="en-GB" sz="1600" b="1"/>
          </a:p>
        </p:txBody>
      </p:sp>
      <p:sp>
        <p:nvSpPr>
          <p:cNvPr id="34844" name="Circular Arrow 21"/>
          <p:cNvSpPr>
            <a:spLocks noChangeArrowheads="1"/>
          </p:cNvSpPr>
          <p:nvPr/>
        </p:nvSpPr>
        <p:spPr bwMode="auto">
          <a:xfrm flipH="1">
            <a:off x="819150" y="4097338"/>
            <a:ext cx="2998788" cy="463550"/>
          </a:xfrm>
          <a:custGeom>
            <a:avLst/>
            <a:gdLst>
              <a:gd name="T0" fmla="*/ 0 w 2177597"/>
              <a:gd name="T1" fmla="*/ 447121 h 926898"/>
              <a:gd name="T2" fmla="*/ 1306408 w 2177597"/>
              <a:gd name="T3" fmla="*/ 2482 h 926898"/>
              <a:gd name="T4" fmla="*/ 2666540 w 2177597"/>
              <a:gd name="T5" fmla="*/ 325062 h 926898"/>
              <a:gd name="T6" fmla="*/ 2997674 w 2177597"/>
              <a:gd name="T7" fmla="*/ 303290 h 926898"/>
              <a:gd name="T8" fmla="*/ 2680307 w 2177597"/>
              <a:gd name="T9" fmla="*/ 463449 h 926898"/>
              <a:gd name="T10" fmla="*/ 2179885 w 2177597"/>
              <a:gd name="T11" fmla="*/ 412147 h 926898"/>
              <a:gd name="T12" fmla="*/ 2511765 w 2177597"/>
              <a:gd name="T13" fmla="*/ 352276 h 926898"/>
              <a:gd name="T14" fmla="*/ 1271631 w 2177597"/>
              <a:gd name="T15" fmla="*/ 97818 h 926898"/>
              <a:gd name="T16" fmla="*/ 146083 w 2177597"/>
              <a:gd name="T17" fmla="*/ 463449 h 926898"/>
              <a:gd name="T18" fmla="*/ 0 w 2177597"/>
              <a:gd name="T19" fmla="*/ 447121 h 92689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77597"/>
              <a:gd name="T31" fmla="*/ 0 h 926898"/>
              <a:gd name="T32" fmla="*/ 2177597 w 2177597"/>
              <a:gd name="T33" fmla="*/ 926898 h 92689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77597" h="926898">
                <a:moveTo>
                  <a:pt x="0" y="894242"/>
                </a:moveTo>
                <a:cubicBezTo>
                  <a:pt x="0" y="372325"/>
                  <a:pt x="626170" y="45650"/>
                  <a:pt x="949012" y="4964"/>
                </a:cubicBezTo>
                <a:cubicBezTo>
                  <a:pt x="1271854" y="-35722"/>
                  <a:pt x="1767210" y="173244"/>
                  <a:pt x="1937051" y="650124"/>
                </a:cubicBezTo>
                <a:lnTo>
                  <a:pt x="2177597" y="606580"/>
                </a:lnTo>
                <a:lnTo>
                  <a:pt x="1947052" y="926898"/>
                </a:lnTo>
                <a:lnTo>
                  <a:pt x="1583531" y="824294"/>
                </a:lnTo>
                <a:cubicBezTo>
                  <a:pt x="1627608" y="824294"/>
                  <a:pt x="1780541" y="704551"/>
                  <a:pt x="1824618" y="704551"/>
                </a:cubicBezTo>
                <a:cubicBezTo>
                  <a:pt x="1660678" y="403660"/>
                  <a:pt x="1298012" y="137623"/>
                  <a:pt x="923749" y="195636"/>
                </a:cubicBezTo>
                <a:cubicBezTo>
                  <a:pt x="519445" y="258306"/>
                  <a:pt x="106119" y="566611"/>
                  <a:pt x="106119" y="926897"/>
                </a:cubicBezTo>
                <a:lnTo>
                  <a:pt x="0" y="894242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34845" name="Circular Arrow 21"/>
          <p:cNvSpPr>
            <a:spLocks noChangeArrowheads="1"/>
          </p:cNvSpPr>
          <p:nvPr/>
        </p:nvSpPr>
        <p:spPr bwMode="auto">
          <a:xfrm flipH="1" flipV="1">
            <a:off x="946150" y="5262563"/>
            <a:ext cx="6970713" cy="514350"/>
          </a:xfrm>
          <a:custGeom>
            <a:avLst/>
            <a:gdLst>
              <a:gd name="T0" fmla="*/ 0 w 2037605"/>
              <a:gd name="T1" fmla="*/ 481759 h 1147398"/>
              <a:gd name="T2" fmla="*/ 3214289 w 2037605"/>
              <a:gd name="T3" fmla="*/ 1701 h 1147398"/>
              <a:gd name="T4" fmla="*/ 6773264 w 2037605"/>
              <a:gd name="T5" fmla="*/ 359800 h 1147398"/>
              <a:gd name="T6" fmla="*/ 6971455 w 2037605"/>
              <a:gd name="T7" fmla="*/ 291372 h 1147398"/>
              <a:gd name="T8" fmla="*/ 6705181 w 2037605"/>
              <a:gd name="T9" fmla="*/ 503620 h 1147398"/>
              <a:gd name="T10" fmla="*/ 6277859 w 2037605"/>
              <a:gd name="T11" fmla="*/ 409067 h 1147398"/>
              <a:gd name="T12" fmla="*/ 6569314 w 2037605"/>
              <a:gd name="T13" fmla="*/ 374463 h 1147398"/>
              <a:gd name="T14" fmla="*/ 3127855 w 2037605"/>
              <a:gd name="T15" fmla="*/ 116637 h 1147398"/>
              <a:gd name="T16" fmla="*/ 199789 w 2037605"/>
              <a:gd name="T17" fmla="*/ 515174 h 1147398"/>
              <a:gd name="T18" fmla="*/ 0 w 2037605"/>
              <a:gd name="T19" fmla="*/ 481759 h 114739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37605"/>
              <a:gd name="T31" fmla="*/ 0 h 1147398"/>
              <a:gd name="T32" fmla="*/ 2037605 w 2037605"/>
              <a:gd name="T33" fmla="*/ 1147398 h 114739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37605" h="1147398">
                <a:moveTo>
                  <a:pt x="0" y="1072977"/>
                </a:moveTo>
                <a:cubicBezTo>
                  <a:pt x="0" y="551060"/>
                  <a:pt x="609521" y="49060"/>
                  <a:pt x="939467" y="3789"/>
                </a:cubicBezTo>
                <a:cubicBezTo>
                  <a:pt x="1269413" y="-41482"/>
                  <a:pt x="1809837" y="324469"/>
                  <a:pt x="1979678" y="801349"/>
                </a:cubicBezTo>
                <a:lnTo>
                  <a:pt x="2037605" y="648946"/>
                </a:lnTo>
                <a:lnTo>
                  <a:pt x="1959779" y="1121665"/>
                </a:lnTo>
                <a:lnTo>
                  <a:pt x="1834882" y="911076"/>
                </a:lnTo>
                <a:cubicBezTo>
                  <a:pt x="1878959" y="911076"/>
                  <a:pt x="1875991" y="834007"/>
                  <a:pt x="1920068" y="834007"/>
                </a:cubicBezTo>
                <a:cubicBezTo>
                  <a:pt x="1756128" y="533116"/>
                  <a:pt x="1288467" y="201762"/>
                  <a:pt x="914204" y="259775"/>
                </a:cubicBezTo>
                <a:cubicBezTo>
                  <a:pt x="509900" y="322445"/>
                  <a:pt x="58394" y="787112"/>
                  <a:pt x="58394" y="1147398"/>
                </a:cubicBezTo>
                <a:lnTo>
                  <a:pt x="0" y="1072977"/>
                </a:lnTo>
                <a:close/>
              </a:path>
            </a:pathLst>
          </a:cu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34846" name="TextBox 82"/>
          <p:cNvSpPr txBox="1">
            <a:spLocks noChangeArrowheads="1"/>
          </p:cNvSpPr>
          <p:nvPr/>
        </p:nvSpPr>
        <p:spPr bwMode="auto">
          <a:xfrm>
            <a:off x="8243888" y="5137150"/>
            <a:ext cx="7921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400" b="1"/>
              <a:t>годы</a:t>
            </a:r>
            <a:endParaRPr lang="en-GB" sz="1400" b="1"/>
          </a:p>
        </p:txBody>
      </p:sp>
      <p:sp>
        <p:nvSpPr>
          <p:cNvPr id="34847" name="TextBox 31"/>
          <p:cNvSpPr txBox="1">
            <a:spLocks noChangeArrowheads="1"/>
          </p:cNvSpPr>
          <p:nvPr/>
        </p:nvSpPr>
        <p:spPr bwMode="auto">
          <a:xfrm>
            <a:off x="1331913" y="3792538"/>
            <a:ext cx="21018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1400" b="1" i="1"/>
              <a:t>Замена на новый а/м</a:t>
            </a:r>
            <a:endParaRPr lang="en-GB" sz="1400" b="1" i="1"/>
          </a:p>
        </p:txBody>
      </p:sp>
      <p:sp>
        <p:nvSpPr>
          <p:cNvPr id="34848" name="TextBox 32"/>
          <p:cNvSpPr txBox="1">
            <a:spLocks noChangeArrowheads="1"/>
          </p:cNvSpPr>
          <p:nvPr/>
        </p:nvSpPr>
        <p:spPr bwMode="auto">
          <a:xfrm>
            <a:off x="3525838" y="5767388"/>
            <a:ext cx="21018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1400" b="1" i="1"/>
              <a:t>Замена на новый а/м</a:t>
            </a:r>
            <a:endParaRPr lang="en-GB" sz="1400" b="1" i="1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107950" y="631825"/>
            <a:ext cx="8856663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9B2C9DE8-F391-4F9D-8765-984F076DFE64}" type="slidenum">
              <a:rPr lang="en-US" smtClean="0"/>
              <a:pPr>
                <a:defRPr/>
              </a:pPr>
              <a:t>15</a:t>
            </a:fld>
            <a:endParaRPr lang="en-US" dirty="0" smtClean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При повторном визите к дилеру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  <a:p>
            <a:pPr eaLnBrk="0" hangingPunct="0">
              <a:lnSpc>
                <a:spcPts val="3700"/>
              </a:lnSpc>
              <a:defRPr/>
            </a:pPr>
            <a:endParaRPr lang="en-US" sz="1400" b="1" dirty="0">
              <a:solidFill>
                <a:srgbClr val="C00000"/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2843213" y="4873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5845" name="Picture 24" descr="CAR ARSE"/>
          <p:cNvPicPr>
            <a:picLocks noChangeAspect="1" noChangeArrowheads="1"/>
          </p:cNvPicPr>
          <p:nvPr/>
        </p:nvPicPr>
        <p:blipFill>
          <a:blip r:embed="rId2"/>
          <a:srcRect l="15790" r="64145"/>
          <a:stretch>
            <a:fillRect/>
          </a:stretch>
        </p:blipFill>
        <p:spPr bwMode="auto">
          <a:xfrm>
            <a:off x="2503488" y="3211513"/>
            <a:ext cx="290512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25" descr="CAR ARSE"/>
          <p:cNvPicPr>
            <a:picLocks noChangeAspect="1" noChangeArrowheads="1"/>
          </p:cNvPicPr>
          <p:nvPr/>
        </p:nvPicPr>
        <p:blipFill>
          <a:blip r:embed="rId2"/>
          <a:srcRect l="38158" r="41447"/>
          <a:stretch>
            <a:fillRect/>
          </a:stretch>
        </p:blipFill>
        <p:spPr bwMode="auto">
          <a:xfrm>
            <a:off x="2901950" y="3211513"/>
            <a:ext cx="295275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26" descr="CAR ARSE"/>
          <p:cNvPicPr>
            <a:picLocks noChangeAspect="1" noChangeArrowheads="1"/>
          </p:cNvPicPr>
          <p:nvPr/>
        </p:nvPicPr>
        <p:blipFill>
          <a:blip r:embed="rId2"/>
          <a:srcRect l="59978" r="18860"/>
          <a:stretch>
            <a:fillRect/>
          </a:stretch>
        </p:blipFill>
        <p:spPr bwMode="auto">
          <a:xfrm>
            <a:off x="3292475" y="3198813"/>
            <a:ext cx="306388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27" descr="CAR ARSE"/>
          <p:cNvPicPr>
            <a:picLocks noChangeAspect="1" noChangeArrowheads="1"/>
          </p:cNvPicPr>
          <p:nvPr/>
        </p:nvPicPr>
        <p:blipFill>
          <a:blip r:embed="rId2"/>
          <a:srcRect l="81908"/>
          <a:stretch>
            <a:fillRect/>
          </a:stretch>
        </p:blipFill>
        <p:spPr bwMode="auto">
          <a:xfrm>
            <a:off x="3686175" y="3211513"/>
            <a:ext cx="261938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28" descr="CAR ARSE"/>
          <p:cNvPicPr>
            <a:picLocks noChangeAspect="1" noChangeArrowheads="1"/>
          </p:cNvPicPr>
          <p:nvPr/>
        </p:nvPicPr>
        <p:blipFill>
          <a:blip r:embed="rId2"/>
          <a:srcRect r="82341"/>
          <a:stretch>
            <a:fillRect/>
          </a:stretch>
        </p:blipFill>
        <p:spPr bwMode="auto">
          <a:xfrm>
            <a:off x="2135188" y="3198813"/>
            <a:ext cx="263525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2124075" y="3881438"/>
            <a:ext cx="1812925" cy="2746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GB" sz="1800" b="1" dirty="0">
                <a:solidFill>
                  <a:srgbClr val="CF142B"/>
                </a:solidFill>
                <a:latin typeface="Toyota Display" pitchFamily="2" charset="0"/>
                <a:ea typeface="ＭＳ Ｐゴシック" pitchFamily="34" charset="-128"/>
                <a:cs typeface="+mn-cs"/>
              </a:rPr>
              <a:t>24 </a:t>
            </a:r>
            <a:r>
              <a:rPr lang="ru-RU" sz="1800" b="1" dirty="0">
                <a:solidFill>
                  <a:srgbClr val="CF142B"/>
                </a:solidFill>
                <a:latin typeface="Toyota Display" pitchFamily="2" charset="0"/>
                <a:ea typeface="ＭＳ Ｐゴシック" pitchFamily="34" charset="-128"/>
                <a:cs typeface="+mn-cs"/>
              </a:rPr>
              <a:t>месяца</a:t>
            </a:r>
            <a:endParaRPr lang="en-GB" sz="1800" b="1" dirty="0">
              <a:solidFill>
                <a:srgbClr val="CF142B"/>
              </a:solidFill>
              <a:latin typeface="Toyota Display" pitchFamily="2" charset="0"/>
              <a:ea typeface="ＭＳ Ｐゴシック" pitchFamily="34" charset="-128"/>
              <a:cs typeface="+mn-cs"/>
            </a:endParaRPr>
          </a:p>
        </p:txBody>
      </p:sp>
      <p:sp>
        <p:nvSpPr>
          <p:cNvPr id="21" name="Text Box 30"/>
          <p:cNvSpPr txBox="1">
            <a:spLocks noChangeArrowheads="1"/>
          </p:cNvSpPr>
          <p:nvPr/>
        </p:nvSpPr>
        <p:spPr bwMode="auto">
          <a:xfrm>
            <a:off x="2124075" y="4802188"/>
            <a:ext cx="1812925" cy="2746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0" tIns="0" rIns="0" bIns="0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GB" sz="1800" b="1" dirty="0">
                <a:solidFill>
                  <a:srgbClr val="CF142B"/>
                </a:solidFill>
                <a:latin typeface="Toyota Display" pitchFamily="2" charset="0"/>
                <a:ea typeface="ＭＳ Ｐゴシック" pitchFamily="34" charset="-128"/>
                <a:cs typeface="+mn-cs"/>
              </a:rPr>
              <a:t>36 </a:t>
            </a:r>
            <a:r>
              <a:rPr lang="ru-RU" sz="1800" b="1" dirty="0">
                <a:solidFill>
                  <a:srgbClr val="CF142B"/>
                </a:solidFill>
                <a:latin typeface="Toyota Display" pitchFamily="2" charset="0"/>
                <a:ea typeface="ＭＳ Ｐゴシック" pitchFamily="34" charset="-128"/>
                <a:cs typeface="+mn-cs"/>
              </a:rPr>
              <a:t>месяцев</a:t>
            </a:r>
            <a:endParaRPr lang="en-GB" sz="1800" b="1" dirty="0">
              <a:solidFill>
                <a:srgbClr val="CF142B"/>
              </a:solidFill>
              <a:latin typeface="Toyota Display" pitchFamily="2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6393610">
            <a:off x="48282" y="3617567"/>
            <a:ext cx="2103251" cy="1445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323850" y="2046288"/>
            <a:ext cx="1511300" cy="3381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ctr" eaLnBrk="0" hangingPunct="0">
              <a:defRPr/>
            </a:pPr>
            <a:r>
              <a:rPr lang="ru-RU" sz="1500" b="1" dirty="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Вариант</a:t>
            </a:r>
            <a:r>
              <a:rPr lang="ru-RU" sz="1600" b="1" dirty="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1</a:t>
            </a: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2195513" y="2046288"/>
            <a:ext cx="1512887" cy="3222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ctr" eaLnBrk="0" hangingPunct="0">
              <a:defRPr/>
            </a:pPr>
            <a:r>
              <a:rPr lang="ru-RU" sz="1500" b="1" dirty="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Вариант 2</a:t>
            </a: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4284663" y="2046288"/>
            <a:ext cx="1511300" cy="3222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ctr" eaLnBrk="0" hangingPunct="0">
              <a:defRPr/>
            </a:pPr>
            <a:r>
              <a:rPr lang="ru-RU" sz="1500" b="1" dirty="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Вариант 3</a:t>
            </a:r>
          </a:p>
        </p:txBody>
      </p:sp>
      <p:sp>
        <p:nvSpPr>
          <p:cNvPr id="35856" name="Text Box 6"/>
          <p:cNvSpPr txBox="1">
            <a:spLocks noChangeArrowheads="1"/>
          </p:cNvSpPr>
          <p:nvPr/>
        </p:nvSpPr>
        <p:spPr bwMode="auto">
          <a:xfrm>
            <a:off x="323850" y="2473325"/>
            <a:ext cx="1584325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ctr" eaLnBrk="0" hangingPunct="0">
              <a:buClr>
                <a:srgbClr val="C00000"/>
              </a:buClr>
            </a:pPr>
            <a:r>
              <a:rPr lang="ru-RU" sz="1600" b="1"/>
              <a:t>Заплатить наличными</a:t>
            </a:r>
            <a:endParaRPr lang="en-US" sz="1600" b="1"/>
          </a:p>
        </p:txBody>
      </p:sp>
      <p:sp>
        <p:nvSpPr>
          <p:cNvPr id="35857" name="Text Box 6"/>
          <p:cNvSpPr txBox="1">
            <a:spLocks noChangeArrowheads="1"/>
          </p:cNvSpPr>
          <p:nvPr/>
        </p:nvSpPr>
        <p:spPr bwMode="auto">
          <a:xfrm>
            <a:off x="1979613" y="2597150"/>
            <a:ext cx="20875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ctr" eaLnBrk="0" hangingPunct="0">
              <a:buClr>
                <a:srgbClr val="C00000"/>
              </a:buClr>
            </a:pPr>
            <a:r>
              <a:rPr lang="ru-RU" sz="1600" b="1"/>
              <a:t>Рефинансировать</a:t>
            </a:r>
            <a:endParaRPr lang="en-US" sz="1600" b="1"/>
          </a:p>
        </p:txBody>
      </p:sp>
      <p:pic>
        <p:nvPicPr>
          <p:cNvPr id="35858" name="Picture 36" descr="BIG RAV OL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0850" y="3178175"/>
            <a:ext cx="1663700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9" name="Picture 37" descr="Toyota Deal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60850" y="4344988"/>
            <a:ext cx="1597025" cy="106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860" name="Straight Arrow Connector 48"/>
          <p:cNvCxnSpPr>
            <a:cxnSpLocks noChangeShapeType="1"/>
          </p:cNvCxnSpPr>
          <p:nvPr/>
        </p:nvCxnSpPr>
        <p:spPr bwMode="auto">
          <a:xfrm>
            <a:off x="5076825" y="4041775"/>
            <a:ext cx="0" cy="2159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35861" name="Text Box 6"/>
          <p:cNvSpPr txBox="1">
            <a:spLocks noChangeArrowheads="1"/>
          </p:cNvSpPr>
          <p:nvPr/>
        </p:nvSpPr>
        <p:spPr bwMode="auto">
          <a:xfrm>
            <a:off x="4294188" y="2597150"/>
            <a:ext cx="16462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ctr" eaLnBrk="0" hangingPunct="0">
              <a:buClr>
                <a:srgbClr val="C00000"/>
              </a:buClr>
            </a:pPr>
            <a:r>
              <a:rPr lang="ru-RU" sz="1600" b="1"/>
              <a:t>Сдать дилеру</a:t>
            </a:r>
            <a:endParaRPr lang="en-US" sz="1600" b="1"/>
          </a:p>
        </p:txBody>
      </p:sp>
      <p:grpSp>
        <p:nvGrpSpPr>
          <p:cNvPr id="35862" name="Group 1"/>
          <p:cNvGrpSpPr>
            <a:grpSpLocks/>
          </p:cNvGrpSpPr>
          <p:nvPr/>
        </p:nvGrpSpPr>
        <p:grpSpPr bwMode="auto">
          <a:xfrm>
            <a:off x="6156325" y="1109663"/>
            <a:ext cx="2601913" cy="4264025"/>
            <a:chOff x="6156176" y="1279302"/>
            <a:chExt cx="2601540" cy="4263632"/>
          </a:xfrm>
        </p:grpSpPr>
        <p:pic>
          <p:nvPicPr>
            <p:cNvPr id="35868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156176" y="1279302"/>
              <a:ext cx="2592288" cy="426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69" name="Rectangle 4"/>
            <p:cNvSpPr>
              <a:spLocks noChangeArrowheads="1"/>
            </p:cNvSpPr>
            <p:nvPr/>
          </p:nvSpPr>
          <p:spPr bwMode="auto">
            <a:xfrm>
              <a:off x="6165428" y="1279302"/>
              <a:ext cx="2592288" cy="4248472"/>
            </a:xfrm>
            <a:prstGeom prst="rect">
              <a:avLst/>
            </a:prstGeom>
            <a:solidFill>
              <a:schemeClr val="bg1">
                <a:alpha val="76862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latin typeface="Toyota Display"/>
              </a:endParaRPr>
            </a:p>
          </p:txBody>
        </p:sp>
        <p:sp>
          <p:nvSpPr>
            <p:cNvPr id="35870" name="Text Box 6"/>
            <p:cNvSpPr txBox="1">
              <a:spLocks noChangeArrowheads="1"/>
            </p:cNvSpPr>
            <p:nvPr/>
          </p:nvSpPr>
          <p:spPr bwMode="auto">
            <a:xfrm>
              <a:off x="6444208" y="2215406"/>
              <a:ext cx="2016224" cy="2600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lvl="2" algn="ctr" eaLnBrk="0" hangingPunct="0">
                <a:buClr>
                  <a:srgbClr val="C00000"/>
                </a:buClr>
              </a:pPr>
              <a:r>
                <a:rPr lang="ru-RU" sz="2300" b="1">
                  <a:solidFill>
                    <a:srgbClr val="C00000"/>
                  </a:solidFill>
                </a:rPr>
                <a:t>Стоимость а/м через</a:t>
              </a:r>
            </a:p>
            <a:p>
              <a:pPr marL="0" lvl="2" algn="ctr" eaLnBrk="0" hangingPunct="0">
                <a:buClr>
                  <a:srgbClr val="C00000"/>
                </a:buClr>
              </a:pPr>
              <a:r>
                <a:rPr lang="ru-RU" sz="2300" b="1">
                  <a:solidFill>
                    <a:srgbClr val="C00000"/>
                  </a:solidFill>
                </a:rPr>
                <a:t> </a:t>
              </a:r>
              <a:r>
                <a:rPr lang="ru-RU" sz="2500" b="1"/>
                <a:t>2-3 года </a:t>
              </a:r>
              <a:r>
                <a:rPr lang="ru-RU" sz="2300" b="1">
                  <a:solidFill>
                    <a:srgbClr val="C00000"/>
                  </a:solidFill>
                </a:rPr>
                <a:t>выше остаточного платежа по кредиту</a:t>
              </a:r>
              <a:endParaRPr lang="en-US" sz="2300" b="1">
                <a:solidFill>
                  <a:srgbClr val="C00000"/>
                </a:solidFill>
              </a:endParaRPr>
            </a:p>
          </p:txBody>
        </p:sp>
      </p:grp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611188" y="1085850"/>
            <a:ext cx="4897437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2" algn="just" eaLnBrk="0" hangingPunct="0">
              <a:buClr>
                <a:srgbClr val="C00000"/>
              </a:buClr>
              <a:defRPr/>
            </a:pPr>
            <a:r>
              <a:rPr lang="ru-RU" sz="2000" b="1" dirty="0">
                <a:latin typeface="Toyota Text" pitchFamily="34" charset="0"/>
                <a:ea typeface="ＭＳ Ｐゴシック" pitchFamily="34" charset="-128"/>
                <a:cs typeface="+mn-cs"/>
              </a:rPr>
              <a:t>Альтернатива выбора для Клиента:</a:t>
            </a:r>
            <a:endParaRPr lang="en-US" sz="2000" b="1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marL="176213" lvl="2" algn="r" eaLnBrk="0" hangingPunct="0">
              <a:buClr>
                <a:srgbClr val="C00000"/>
              </a:buClr>
              <a:defRPr/>
            </a:pPr>
            <a:endParaRPr lang="en-US" sz="1300" b="1" dirty="0">
              <a:solidFill>
                <a:srgbClr val="595959"/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cxnSp>
        <p:nvCxnSpPr>
          <p:cNvPr id="35864" name="Straight Arrow Connector 52"/>
          <p:cNvCxnSpPr>
            <a:cxnSpLocks noChangeShapeType="1"/>
          </p:cNvCxnSpPr>
          <p:nvPr/>
        </p:nvCxnSpPr>
        <p:spPr bwMode="auto">
          <a:xfrm>
            <a:off x="1116013" y="1614488"/>
            <a:ext cx="0" cy="2159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35865" name="Straight Arrow Connector 53"/>
          <p:cNvCxnSpPr>
            <a:cxnSpLocks noChangeShapeType="1"/>
          </p:cNvCxnSpPr>
          <p:nvPr/>
        </p:nvCxnSpPr>
        <p:spPr bwMode="auto">
          <a:xfrm>
            <a:off x="2916238" y="1614488"/>
            <a:ext cx="0" cy="2159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35866" name="Straight Arrow Connector 54"/>
          <p:cNvCxnSpPr>
            <a:cxnSpLocks noChangeShapeType="1"/>
          </p:cNvCxnSpPr>
          <p:nvPr/>
        </p:nvCxnSpPr>
        <p:spPr bwMode="auto">
          <a:xfrm>
            <a:off x="4932363" y="1614488"/>
            <a:ext cx="0" cy="2159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35867" name="Rectangle 55"/>
          <p:cNvSpPr>
            <a:spLocks noChangeArrowheads="1"/>
          </p:cNvSpPr>
          <p:nvPr/>
        </p:nvSpPr>
        <p:spPr bwMode="auto">
          <a:xfrm>
            <a:off x="4211638" y="1901825"/>
            <a:ext cx="1800225" cy="3744913"/>
          </a:xfrm>
          <a:prstGeom prst="rect">
            <a:avLst/>
          </a:prstGeom>
          <a:noFill/>
          <a:ln w="60325" cmpd="dbl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ru-RU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C714602F-A43F-40FB-A299-410C52954688}" type="slidenum">
              <a:rPr lang="en-US" smtClean="0"/>
              <a:pPr>
                <a:defRPr/>
              </a:pPr>
              <a:t>16</a:t>
            </a:fld>
            <a:endParaRPr lang="en-US" dirty="0" smtClean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Продукт с остаточным платежом. Профиль Клиента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  <a:p>
            <a:pPr eaLnBrk="0" hangingPunct="0">
              <a:lnSpc>
                <a:spcPts val="3700"/>
              </a:lnSpc>
              <a:defRPr/>
            </a:pPr>
            <a:endParaRPr lang="en-US" sz="1400" b="1" dirty="0">
              <a:solidFill>
                <a:srgbClr val="C00000"/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2843213" y="4873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 bwMode="auto">
          <a:xfrm>
            <a:off x="250825" y="1350963"/>
            <a:ext cx="5400675" cy="44656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p:blipFill>
        <p:spPr bwMode="auto">
          <a:xfrm>
            <a:off x="5652120" y="2647454"/>
            <a:ext cx="3308871" cy="27249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870" name="TextBox 27"/>
          <p:cNvSpPr txBox="1">
            <a:spLocks noChangeArrowheads="1"/>
          </p:cNvSpPr>
          <p:nvPr/>
        </p:nvSpPr>
        <p:spPr bwMode="auto">
          <a:xfrm>
            <a:off x="6659563" y="1135063"/>
            <a:ext cx="1081087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0000" b="1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1150" y="1495425"/>
            <a:ext cx="5192713" cy="4524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66700" indent="-2667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dirty="0">
                <a:latin typeface="Toyota Text" pitchFamily="34" charset="0"/>
                <a:ea typeface="ＭＳ Ｐゴシック" pitchFamily="34" charset="-128"/>
                <a:cs typeface="+mn-cs"/>
              </a:rPr>
              <a:t>Предпочитает новинки рынка</a:t>
            </a:r>
          </a:p>
          <a:p>
            <a:pPr marL="266700" indent="-2667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endParaRPr lang="ru-RU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marL="266700" indent="-2667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dirty="0">
                <a:latin typeface="Toyota Text" pitchFamily="34" charset="0"/>
                <a:ea typeface="ＭＳ Ｐゴシック" pitchFamily="34" charset="-128"/>
                <a:cs typeface="+mn-cs"/>
              </a:rPr>
              <a:t>Регулярно меняет автомобиль</a:t>
            </a:r>
          </a:p>
          <a:p>
            <a:pPr marL="266700" indent="-2667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endParaRPr lang="ru-RU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marL="266700" indent="-2667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dirty="0">
                <a:latin typeface="Toyota Text" pitchFamily="34" charset="0"/>
                <a:ea typeface="ＭＳ Ｐゴシック" pitchFamily="34" charset="-128"/>
                <a:cs typeface="+mn-cs"/>
              </a:rPr>
              <a:t>Имеет первоначальный взнос</a:t>
            </a:r>
          </a:p>
          <a:p>
            <a:pPr marL="266700" indent="-2667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endParaRPr lang="ru-RU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marL="266700" indent="-2667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dirty="0">
                <a:latin typeface="Toyota Text" pitchFamily="34" charset="0"/>
                <a:ea typeface="ＭＳ Ｐゴシック" pitchFamily="34" charset="-128"/>
                <a:cs typeface="+mn-cs"/>
              </a:rPr>
              <a:t>Ориентирован на низкий ежемесячный платеж</a:t>
            </a:r>
          </a:p>
          <a:p>
            <a:pPr marL="266700" indent="-2667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endParaRPr lang="ru-RU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marL="266700" indent="-2667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dirty="0">
                <a:latin typeface="Toyota Text" pitchFamily="34" charset="0"/>
                <a:ea typeface="ＭＳ Ｐゴシック" pitchFamily="34" charset="-128"/>
                <a:cs typeface="+mn-cs"/>
              </a:rPr>
              <a:t>Может приобрести автомобиль за наличные средства</a:t>
            </a:r>
          </a:p>
          <a:p>
            <a:pPr marL="342900" indent="-3429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endParaRPr lang="en-GB" dirty="0"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3655E5-B6F5-4525-942F-47779112A7B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Снижение суммы долга при стандартном продукте.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843213" y="4873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7892" name="Group 1"/>
          <p:cNvGrpSpPr>
            <a:grpSpLocks/>
          </p:cNvGrpSpPr>
          <p:nvPr/>
        </p:nvGrpSpPr>
        <p:grpSpPr bwMode="auto">
          <a:xfrm>
            <a:off x="365125" y="1449388"/>
            <a:ext cx="8655050" cy="3790950"/>
            <a:chOff x="365820" y="1448718"/>
            <a:chExt cx="8653660" cy="3791024"/>
          </a:xfrm>
        </p:grpSpPr>
        <p:pic>
          <p:nvPicPr>
            <p:cNvPr id="37893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5820" y="1448718"/>
              <a:ext cx="6117213" cy="3682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894" name="TextBox 17"/>
            <p:cNvSpPr txBox="1">
              <a:spLocks noChangeArrowheads="1"/>
            </p:cNvSpPr>
            <p:nvPr/>
          </p:nvSpPr>
          <p:spPr bwMode="auto">
            <a:xfrm flipH="1">
              <a:off x="6715224" y="2176497"/>
              <a:ext cx="195875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ru-RU" sz="1600" b="1">
                  <a:solidFill>
                    <a:srgbClr val="00B050"/>
                  </a:solidFill>
                </a:rPr>
                <a:t>Снижение остаточной стоимости</a:t>
              </a:r>
              <a:endParaRPr lang="en-GB" sz="1600" b="1">
                <a:solidFill>
                  <a:srgbClr val="00B050"/>
                </a:solidFill>
              </a:endParaRPr>
            </a:p>
          </p:txBody>
        </p:sp>
        <p:sp>
          <p:nvSpPr>
            <p:cNvPr id="37895" name="TextBox 18"/>
            <p:cNvSpPr txBox="1">
              <a:spLocks noChangeArrowheads="1"/>
            </p:cNvSpPr>
            <p:nvPr/>
          </p:nvSpPr>
          <p:spPr bwMode="auto">
            <a:xfrm flipH="1">
              <a:off x="6715224" y="4654967"/>
              <a:ext cx="230425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ru-RU" sz="1600" b="1">
                  <a:solidFill>
                    <a:srgbClr val="C00000"/>
                  </a:solidFill>
                </a:rPr>
                <a:t>Снижение суммы долга</a:t>
              </a:r>
              <a:endParaRPr lang="en-GB" sz="1600" b="1">
                <a:solidFill>
                  <a:srgbClr val="C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6033873" y="2285346"/>
              <a:ext cx="633310" cy="27781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ru-RU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oyota Text" pitchFamily="34" charset="0"/>
                  <a:ea typeface="ＭＳ Ｐゴシック" pitchFamily="34" charset="-128"/>
                  <a:cs typeface="+mn-cs"/>
                </a:rPr>
                <a:t>70%</a:t>
              </a:r>
              <a:endPara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6046571" y="4661881"/>
              <a:ext cx="634898" cy="27781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ru-RU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oyota Text" pitchFamily="34" charset="0"/>
                  <a:ea typeface="ＭＳ Ｐゴシック" pitchFamily="34" charset="-128"/>
                  <a:cs typeface="+mn-cs"/>
                </a:rPr>
                <a:t>0%</a:t>
              </a:r>
              <a:endParaRPr lang="en-GB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 bwMode="auto">
          <a:xfrm>
            <a:off x="301625" y="592138"/>
            <a:ext cx="8591550" cy="176688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38914" name="TextBox 110"/>
          <p:cNvSpPr txBox="1">
            <a:spLocks noChangeArrowheads="1"/>
          </p:cNvSpPr>
          <p:nvPr/>
        </p:nvSpPr>
        <p:spPr bwMode="auto">
          <a:xfrm flipH="1">
            <a:off x="4870450" y="862013"/>
            <a:ext cx="3733800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eaLnBrk="0" hangingPunct="0"/>
            <a:r>
              <a:rPr lang="ru-RU" sz="1200" b="1"/>
              <a:t>С остаточным платежом (2):</a:t>
            </a:r>
          </a:p>
          <a:p>
            <a:pPr eaLnBrk="0" hangingPunct="0"/>
            <a:r>
              <a:rPr lang="ru-RU" sz="1200"/>
              <a:t>Цена а/м: 	</a:t>
            </a:r>
            <a:r>
              <a:rPr lang="en-US" sz="1200"/>
              <a:t>1 028 </a:t>
            </a:r>
            <a:r>
              <a:rPr lang="ru-RU" sz="1200"/>
              <a:t>000 р.</a:t>
            </a:r>
          </a:p>
          <a:p>
            <a:pPr eaLnBrk="0" hangingPunct="0"/>
            <a:r>
              <a:rPr lang="ru-RU" sz="1200"/>
              <a:t>ПВ: 	50%</a:t>
            </a:r>
          </a:p>
          <a:p>
            <a:pPr eaLnBrk="0" hangingPunct="0"/>
            <a:r>
              <a:rPr lang="ru-RU" sz="1200"/>
              <a:t>ОП: 	30%</a:t>
            </a:r>
          </a:p>
          <a:p>
            <a:pPr eaLnBrk="0" hangingPunct="0"/>
            <a:r>
              <a:rPr lang="ru-RU" sz="1200"/>
              <a:t>Ставка: 	12,9% на 3 года</a:t>
            </a:r>
          </a:p>
          <a:p>
            <a:pPr eaLnBrk="0" hangingPunct="0"/>
            <a:r>
              <a:rPr lang="ru-RU" sz="1200"/>
              <a:t>Платеж: 	10 300 р. </a:t>
            </a:r>
            <a:r>
              <a:rPr lang="ru-RU" sz="1200" u="sng"/>
              <a:t>(проценты + кредит</a:t>
            </a:r>
            <a:r>
              <a:rPr lang="ru-RU" sz="1200"/>
              <a:t>)</a:t>
            </a:r>
          </a:p>
          <a:p>
            <a:pPr eaLnBrk="0" hangingPunct="0"/>
            <a:r>
              <a:rPr lang="ru-RU" sz="1200"/>
              <a:t>Мин. доход: 	21 000 р.</a:t>
            </a:r>
          </a:p>
        </p:txBody>
      </p:sp>
      <p:sp>
        <p:nvSpPr>
          <p:cNvPr id="115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Продукт с остаточным платежом. Вариант 1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116" name="Straight Connector 115"/>
          <p:cNvCxnSpPr/>
          <p:nvPr/>
        </p:nvCxnSpPr>
        <p:spPr bwMode="auto">
          <a:xfrm>
            <a:off x="2843213" y="4873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917" name="TextBox 116"/>
          <p:cNvSpPr txBox="1">
            <a:spLocks noChangeArrowheads="1"/>
          </p:cNvSpPr>
          <p:nvPr/>
        </p:nvSpPr>
        <p:spPr bwMode="auto">
          <a:xfrm flipH="1">
            <a:off x="476250" y="847725"/>
            <a:ext cx="3476625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eaLnBrk="0" hangingPunct="0"/>
            <a:r>
              <a:rPr lang="ru-RU" sz="1200" b="1"/>
              <a:t>Стандартный:</a:t>
            </a:r>
          </a:p>
          <a:p>
            <a:pPr eaLnBrk="0" hangingPunct="0"/>
            <a:r>
              <a:rPr lang="ru-RU" sz="1200"/>
              <a:t>Цена а/м: 	1 028 000 р.</a:t>
            </a:r>
          </a:p>
          <a:p>
            <a:pPr eaLnBrk="0" hangingPunct="0"/>
            <a:r>
              <a:rPr lang="ru-RU" sz="1200"/>
              <a:t>ПВ: 	50%</a:t>
            </a:r>
          </a:p>
          <a:p>
            <a:pPr eaLnBrk="0" hangingPunct="0"/>
            <a:r>
              <a:rPr lang="ru-RU" sz="1200"/>
              <a:t>ОП:	0%</a:t>
            </a:r>
          </a:p>
          <a:p>
            <a:pPr eaLnBrk="0" hangingPunct="0"/>
            <a:r>
              <a:rPr lang="ru-RU" sz="1200"/>
              <a:t>Ставка: 	12,9% на 3 года</a:t>
            </a:r>
          </a:p>
          <a:p>
            <a:pPr eaLnBrk="0" hangingPunct="0"/>
            <a:r>
              <a:rPr lang="ru-RU" sz="1200"/>
              <a:t>Платеж: 	17 300 р. </a:t>
            </a:r>
            <a:r>
              <a:rPr lang="ru-RU" sz="1200" u="sng"/>
              <a:t>(проценты + кредит)</a:t>
            </a:r>
          </a:p>
          <a:p>
            <a:pPr eaLnBrk="0" hangingPunct="0"/>
            <a:r>
              <a:rPr lang="ru-RU" sz="1200"/>
              <a:t>Мин. доход: 	35 000 р.</a:t>
            </a:r>
            <a:endParaRPr lang="en-GB" sz="1200"/>
          </a:p>
        </p:txBody>
      </p:sp>
      <p:sp>
        <p:nvSpPr>
          <p:cNvPr id="38918" name="TextBox 170"/>
          <p:cNvSpPr txBox="1">
            <a:spLocks noChangeArrowheads="1"/>
          </p:cNvSpPr>
          <p:nvPr/>
        </p:nvSpPr>
        <p:spPr bwMode="auto">
          <a:xfrm flipH="1">
            <a:off x="463550" y="646113"/>
            <a:ext cx="11557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eaLnBrk="0" hangingPunct="0"/>
            <a:r>
              <a:rPr lang="en-US" sz="1400" b="1">
                <a:solidFill>
                  <a:srgbClr val="C00000"/>
                </a:solidFill>
              </a:rPr>
              <a:t>CAMRY 2011</a:t>
            </a:r>
            <a:endParaRPr lang="en-GB" sz="1400">
              <a:solidFill>
                <a:srgbClr val="C00000"/>
              </a:solidFill>
            </a:endParaRPr>
          </a:p>
        </p:txBody>
      </p:sp>
      <p:grpSp>
        <p:nvGrpSpPr>
          <p:cNvPr id="38919" name="Group 1"/>
          <p:cNvGrpSpPr>
            <a:grpSpLocks/>
          </p:cNvGrpSpPr>
          <p:nvPr/>
        </p:nvGrpSpPr>
        <p:grpSpPr bwMode="auto">
          <a:xfrm>
            <a:off x="588963" y="2470150"/>
            <a:ext cx="7688262" cy="3633788"/>
            <a:chOff x="588541" y="2182067"/>
            <a:chExt cx="7688722" cy="3633739"/>
          </a:xfrm>
        </p:grpSpPr>
        <p:sp>
          <p:nvSpPr>
            <p:cNvPr id="38921" name="Rectangle 6"/>
            <p:cNvSpPr>
              <a:spLocks noChangeArrowheads="1"/>
            </p:cNvSpPr>
            <p:nvPr/>
          </p:nvSpPr>
          <p:spPr bwMode="auto">
            <a:xfrm>
              <a:off x="1565475" y="2750480"/>
              <a:ext cx="572120" cy="1154974"/>
            </a:xfrm>
            <a:prstGeom prst="rect">
              <a:avLst/>
            </a:prstGeom>
            <a:solidFill>
              <a:srgbClr val="1953F7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sp>
          <p:nvSpPr>
            <p:cNvPr id="38922" name="Rectangle 7"/>
            <p:cNvSpPr>
              <a:spLocks noChangeArrowheads="1"/>
            </p:cNvSpPr>
            <p:nvPr/>
          </p:nvSpPr>
          <p:spPr bwMode="auto">
            <a:xfrm>
              <a:off x="1565475" y="3901989"/>
              <a:ext cx="572120" cy="1235567"/>
            </a:xfrm>
            <a:prstGeom prst="rect">
              <a:avLst/>
            </a:prstGeom>
            <a:solidFill>
              <a:schemeClr val="accent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sp>
          <p:nvSpPr>
            <p:cNvPr id="38923" name="Rectangle 9"/>
            <p:cNvSpPr>
              <a:spLocks noChangeArrowheads="1"/>
            </p:cNvSpPr>
            <p:nvPr/>
          </p:nvSpPr>
          <p:spPr bwMode="auto">
            <a:xfrm>
              <a:off x="3127646" y="4077389"/>
              <a:ext cx="321940" cy="1071053"/>
            </a:xfrm>
            <a:prstGeom prst="rect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456477" y="2750384"/>
              <a:ext cx="571534" cy="11556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Toyota Text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8925" name="Rectangle 11"/>
            <p:cNvSpPr>
              <a:spLocks noChangeArrowheads="1"/>
            </p:cNvSpPr>
            <p:nvPr/>
          </p:nvSpPr>
          <p:spPr bwMode="auto">
            <a:xfrm>
              <a:off x="7456264" y="3901989"/>
              <a:ext cx="572120" cy="1235567"/>
            </a:xfrm>
            <a:prstGeom prst="rect">
              <a:avLst/>
            </a:prstGeom>
            <a:solidFill>
              <a:schemeClr val="accent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cxnSp>
          <p:nvCxnSpPr>
            <p:cNvPr id="38926" name="Straight Connector 13"/>
            <p:cNvCxnSpPr>
              <a:cxnSpLocks noChangeShapeType="1"/>
            </p:cNvCxnSpPr>
            <p:nvPr/>
          </p:nvCxnSpPr>
          <p:spPr bwMode="auto">
            <a:xfrm>
              <a:off x="2123728" y="2783958"/>
              <a:ext cx="1003918" cy="149942"/>
            </a:xfrm>
            <a:prstGeom prst="line">
              <a:avLst/>
            </a:prstGeom>
            <a:noFill/>
            <a:ln w="19050" algn="ctr">
              <a:solidFill>
                <a:srgbClr val="1FCF4D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38927" name="Straight Connector 20"/>
            <p:cNvCxnSpPr>
              <a:cxnSpLocks noChangeShapeType="1"/>
            </p:cNvCxnSpPr>
            <p:nvPr/>
          </p:nvCxnSpPr>
          <p:spPr bwMode="auto">
            <a:xfrm>
              <a:off x="1020589" y="3909797"/>
              <a:ext cx="451794" cy="516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38928" name="Straight Connector 22"/>
            <p:cNvCxnSpPr>
              <a:cxnSpLocks noChangeShapeType="1"/>
            </p:cNvCxnSpPr>
            <p:nvPr/>
          </p:nvCxnSpPr>
          <p:spPr bwMode="auto">
            <a:xfrm>
              <a:off x="588541" y="5141751"/>
              <a:ext cx="7688722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sp>
          <p:nvSpPr>
            <p:cNvPr id="38929" name="TextBox 27"/>
            <p:cNvSpPr txBox="1">
              <a:spLocks noChangeArrowheads="1"/>
            </p:cNvSpPr>
            <p:nvPr/>
          </p:nvSpPr>
          <p:spPr bwMode="auto">
            <a:xfrm rot="16200000" flipH="1">
              <a:off x="739048" y="4392982"/>
              <a:ext cx="90818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sz="1200" b="1"/>
                <a:t>Кредит</a:t>
              </a:r>
              <a:endParaRPr lang="en-GB" sz="1200" b="1"/>
            </a:p>
          </p:txBody>
        </p:sp>
        <p:sp>
          <p:nvSpPr>
            <p:cNvPr id="38930" name="TextBox 28"/>
            <p:cNvSpPr txBox="1">
              <a:spLocks noChangeArrowheads="1"/>
            </p:cNvSpPr>
            <p:nvPr/>
          </p:nvSpPr>
          <p:spPr bwMode="auto">
            <a:xfrm rot="16200000" flipH="1">
              <a:off x="585030" y="3208019"/>
              <a:ext cx="119415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sz="1200" b="1"/>
                <a:t>Наличные</a:t>
              </a:r>
              <a:endParaRPr lang="en-GB" sz="1200" b="1"/>
            </a:p>
          </p:txBody>
        </p:sp>
        <p:sp>
          <p:nvSpPr>
            <p:cNvPr id="38931" name="TextBox 30"/>
            <p:cNvSpPr txBox="1">
              <a:spLocks noChangeArrowheads="1"/>
            </p:cNvSpPr>
            <p:nvPr/>
          </p:nvSpPr>
          <p:spPr bwMode="auto">
            <a:xfrm flipH="1">
              <a:off x="2411760" y="2200598"/>
              <a:ext cx="203368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ru-RU" sz="1200" b="1"/>
                <a:t>Снижение остаточной стоимости</a:t>
              </a:r>
              <a:endParaRPr lang="en-GB" sz="1200" b="1"/>
            </a:p>
          </p:txBody>
        </p:sp>
        <p:cxnSp>
          <p:nvCxnSpPr>
            <p:cNvPr id="38932" name="Straight Connector 45"/>
            <p:cNvCxnSpPr>
              <a:cxnSpLocks noChangeShapeType="1"/>
            </p:cNvCxnSpPr>
            <p:nvPr/>
          </p:nvCxnSpPr>
          <p:spPr bwMode="auto">
            <a:xfrm>
              <a:off x="588541" y="2742440"/>
              <a:ext cx="7688722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sp>
          <p:nvSpPr>
            <p:cNvPr id="38933" name="TextBox 73"/>
            <p:cNvSpPr txBox="1">
              <a:spLocks noChangeArrowheads="1"/>
            </p:cNvSpPr>
            <p:nvPr/>
          </p:nvSpPr>
          <p:spPr bwMode="auto">
            <a:xfrm rot="16200000" flipH="1">
              <a:off x="-82266" y="3780072"/>
              <a:ext cx="171696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sz="1200" b="1"/>
                <a:t>Цена нового а/м</a:t>
              </a:r>
              <a:endParaRPr lang="en-GB" sz="1200" b="1"/>
            </a:p>
          </p:txBody>
        </p:sp>
        <p:cxnSp>
          <p:nvCxnSpPr>
            <p:cNvPr id="38934" name="Straight Arrow Connector 74"/>
            <p:cNvCxnSpPr>
              <a:cxnSpLocks noChangeShapeType="1"/>
            </p:cNvCxnSpPr>
            <p:nvPr/>
          </p:nvCxnSpPr>
          <p:spPr bwMode="auto">
            <a:xfrm flipV="1">
              <a:off x="768279" y="2762186"/>
              <a:ext cx="1" cy="279172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8935" name="Straight Arrow Connector 75"/>
            <p:cNvCxnSpPr>
              <a:cxnSpLocks noChangeShapeType="1"/>
            </p:cNvCxnSpPr>
            <p:nvPr/>
          </p:nvCxnSpPr>
          <p:spPr bwMode="auto">
            <a:xfrm>
              <a:off x="776217" y="4801129"/>
              <a:ext cx="0" cy="290386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8936" name="Straight Connector 44"/>
            <p:cNvCxnSpPr>
              <a:cxnSpLocks noChangeShapeType="1"/>
            </p:cNvCxnSpPr>
            <p:nvPr/>
          </p:nvCxnSpPr>
          <p:spPr bwMode="auto">
            <a:xfrm>
              <a:off x="2137595" y="3914960"/>
              <a:ext cx="990051" cy="18467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9" name="Rectangle 8"/>
            <p:cNvSpPr/>
            <p:nvPr/>
          </p:nvSpPr>
          <p:spPr bwMode="auto">
            <a:xfrm>
              <a:off x="3127105" y="2934532"/>
              <a:ext cx="322282" cy="11652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Toyota Text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4432108" y="2750384"/>
              <a:ext cx="571534" cy="11556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Toyota Text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8939" name="Rectangle 57"/>
            <p:cNvSpPr>
              <a:spLocks noChangeArrowheads="1"/>
            </p:cNvSpPr>
            <p:nvPr/>
          </p:nvSpPr>
          <p:spPr bwMode="auto">
            <a:xfrm>
              <a:off x="4431928" y="3901989"/>
              <a:ext cx="572120" cy="1235567"/>
            </a:xfrm>
            <a:prstGeom prst="rect">
              <a:avLst/>
            </a:prstGeom>
            <a:solidFill>
              <a:schemeClr val="accent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cxnSp>
          <p:nvCxnSpPr>
            <p:cNvPr id="38940" name="Straight Connector 60"/>
            <p:cNvCxnSpPr>
              <a:cxnSpLocks noChangeShapeType="1"/>
            </p:cNvCxnSpPr>
            <p:nvPr/>
          </p:nvCxnSpPr>
          <p:spPr bwMode="auto">
            <a:xfrm flipV="1">
              <a:off x="3526014" y="3925846"/>
              <a:ext cx="895028" cy="173787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38941" name="Straight Arrow Connector 69"/>
            <p:cNvCxnSpPr>
              <a:cxnSpLocks noChangeShapeType="1"/>
            </p:cNvCxnSpPr>
            <p:nvPr/>
          </p:nvCxnSpPr>
          <p:spPr bwMode="auto">
            <a:xfrm flipH="1">
              <a:off x="2496468" y="2616366"/>
              <a:ext cx="143226" cy="20896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8942" name="Straight Connector 72"/>
            <p:cNvCxnSpPr>
              <a:cxnSpLocks noChangeShapeType="1"/>
            </p:cNvCxnSpPr>
            <p:nvPr/>
          </p:nvCxnSpPr>
          <p:spPr bwMode="auto">
            <a:xfrm>
              <a:off x="5033658" y="2791806"/>
              <a:ext cx="1083826" cy="142094"/>
            </a:xfrm>
            <a:prstGeom prst="line">
              <a:avLst/>
            </a:prstGeom>
            <a:noFill/>
            <a:ln w="19050" algn="ctr">
              <a:solidFill>
                <a:srgbClr val="1FCF4D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38943" name="Straight Connector 76"/>
            <p:cNvCxnSpPr>
              <a:cxnSpLocks noChangeShapeType="1"/>
            </p:cNvCxnSpPr>
            <p:nvPr/>
          </p:nvCxnSpPr>
          <p:spPr bwMode="auto">
            <a:xfrm>
              <a:off x="5010055" y="3918571"/>
              <a:ext cx="1107429" cy="14109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38944" name="Straight Connector 81"/>
            <p:cNvCxnSpPr>
              <a:cxnSpLocks noChangeShapeType="1"/>
            </p:cNvCxnSpPr>
            <p:nvPr/>
          </p:nvCxnSpPr>
          <p:spPr bwMode="auto">
            <a:xfrm flipV="1">
              <a:off x="6451015" y="3925846"/>
              <a:ext cx="1005249" cy="150613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38945" name="Right Brace 77"/>
            <p:cNvSpPr>
              <a:spLocks/>
            </p:cNvSpPr>
            <p:nvPr/>
          </p:nvSpPr>
          <p:spPr bwMode="auto">
            <a:xfrm rot="5400000">
              <a:off x="2572640" y="4695906"/>
              <a:ext cx="153885" cy="1195725"/>
            </a:xfrm>
            <a:prstGeom prst="rightBrace">
              <a:avLst>
                <a:gd name="adj1" fmla="val 8346"/>
                <a:gd name="adj2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sp>
          <p:nvSpPr>
            <p:cNvPr id="38946" name="TextBox 87"/>
            <p:cNvSpPr txBox="1">
              <a:spLocks noChangeArrowheads="1"/>
            </p:cNvSpPr>
            <p:nvPr/>
          </p:nvSpPr>
          <p:spPr bwMode="auto">
            <a:xfrm flipH="1">
              <a:off x="2291983" y="5318547"/>
              <a:ext cx="83985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sz="1200" b="1"/>
                <a:t>36 мес.</a:t>
              </a:r>
              <a:endParaRPr lang="en-GB" sz="1200" b="1"/>
            </a:p>
          </p:txBody>
        </p:sp>
        <p:sp>
          <p:nvSpPr>
            <p:cNvPr id="38947" name="Rectangle 88"/>
            <p:cNvSpPr>
              <a:spLocks noChangeArrowheads="1"/>
            </p:cNvSpPr>
            <p:nvPr/>
          </p:nvSpPr>
          <p:spPr bwMode="auto">
            <a:xfrm>
              <a:off x="6129075" y="4054215"/>
              <a:ext cx="321940" cy="1071053"/>
            </a:xfrm>
            <a:prstGeom prst="rect">
              <a:avLst/>
            </a:prstGeom>
            <a:solidFill>
              <a:srgbClr val="C00000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6129247" y="2910720"/>
              <a:ext cx="322281" cy="11652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Toyota Text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38949" name="TextBox 106"/>
            <p:cNvSpPr txBox="1">
              <a:spLocks noChangeArrowheads="1"/>
            </p:cNvSpPr>
            <p:nvPr/>
          </p:nvSpPr>
          <p:spPr bwMode="auto">
            <a:xfrm flipH="1">
              <a:off x="5194095" y="5318547"/>
              <a:ext cx="83985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sz="1200" b="1"/>
                <a:t>36 мес.</a:t>
              </a:r>
              <a:endParaRPr lang="en-GB" sz="1200" b="1"/>
            </a:p>
          </p:txBody>
        </p:sp>
        <p:sp>
          <p:nvSpPr>
            <p:cNvPr id="38950" name="TextBox 129"/>
            <p:cNvSpPr txBox="1">
              <a:spLocks noChangeArrowheads="1"/>
            </p:cNvSpPr>
            <p:nvPr/>
          </p:nvSpPr>
          <p:spPr bwMode="auto">
            <a:xfrm flipH="1">
              <a:off x="3491879" y="3439542"/>
              <a:ext cx="10081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ru-RU" sz="1200" b="1"/>
                <a:t>Разница – в кредит</a:t>
              </a:r>
              <a:endParaRPr lang="en-GB" sz="1200" b="1"/>
            </a:p>
          </p:txBody>
        </p:sp>
        <p:sp>
          <p:nvSpPr>
            <p:cNvPr id="38951" name="Right Brace 130"/>
            <p:cNvSpPr>
              <a:spLocks/>
            </p:cNvSpPr>
            <p:nvPr/>
          </p:nvSpPr>
          <p:spPr bwMode="auto">
            <a:xfrm rot="5400000">
              <a:off x="5499795" y="4695906"/>
              <a:ext cx="153885" cy="1195725"/>
            </a:xfrm>
            <a:prstGeom prst="rightBrace">
              <a:avLst>
                <a:gd name="adj1" fmla="val 8346"/>
                <a:gd name="adj2" fmla="val 50000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sp>
          <p:nvSpPr>
            <p:cNvPr id="38952" name="TextBox 145"/>
            <p:cNvSpPr txBox="1">
              <a:spLocks noChangeArrowheads="1"/>
            </p:cNvSpPr>
            <p:nvPr/>
          </p:nvSpPr>
          <p:spPr bwMode="auto">
            <a:xfrm flipH="1">
              <a:off x="1336769" y="5527774"/>
              <a:ext cx="107499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sz="1200" b="1"/>
                <a:t>Покупка а/м</a:t>
              </a:r>
              <a:endParaRPr lang="en-GB" sz="1200" b="1"/>
            </a:p>
          </p:txBody>
        </p:sp>
        <p:sp>
          <p:nvSpPr>
            <p:cNvPr id="38953" name="TextBox 146"/>
            <p:cNvSpPr txBox="1">
              <a:spLocks noChangeArrowheads="1"/>
            </p:cNvSpPr>
            <p:nvPr/>
          </p:nvSpPr>
          <p:spPr bwMode="auto">
            <a:xfrm flipH="1">
              <a:off x="2771800" y="5538807"/>
              <a:ext cx="12278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sz="1200" b="1"/>
                <a:t>Продажа а/м</a:t>
              </a:r>
              <a:endParaRPr lang="en-GB" sz="1200" b="1"/>
            </a:p>
          </p:txBody>
        </p:sp>
        <p:sp>
          <p:nvSpPr>
            <p:cNvPr id="38954" name="Isosceles Triangle 150"/>
            <p:cNvSpPr>
              <a:spLocks noChangeArrowheads="1"/>
            </p:cNvSpPr>
            <p:nvPr/>
          </p:nvSpPr>
          <p:spPr bwMode="auto">
            <a:xfrm flipV="1">
              <a:off x="1763688" y="5318547"/>
              <a:ext cx="157093" cy="138499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sp>
          <p:nvSpPr>
            <p:cNvPr id="38955" name="Isosceles Triangle 152"/>
            <p:cNvSpPr>
              <a:spLocks noChangeArrowheads="1"/>
            </p:cNvSpPr>
            <p:nvPr/>
          </p:nvSpPr>
          <p:spPr bwMode="auto">
            <a:xfrm flipV="1">
              <a:off x="3197462" y="5318547"/>
              <a:ext cx="157093" cy="138499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pic>
          <p:nvPicPr>
            <p:cNvPr id="38956" name="Picture 4" descr="http://www.toyota.ru/media/global/assets/3e748ab2-61f3-4d57-a6ee-225d66140e48.JPG"/>
            <p:cNvPicPr>
              <a:picLocks noChangeAspect="1" noChangeArrowheads="1"/>
            </p:cNvPicPr>
            <p:nvPr/>
          </p:nvPicPr>
          <p:blipFill>
            <a:blip r:embed="rId2"/>
            <a:srcRect l="4111" t="26512" r="3223" b="19366"/>
            <a:stretch>
              <a:fillRect/>
            </a:stretch>
          </p:blipFill>
          <p:spPr bwMode="auto">
            <a:xfrm>
              <a:off x="1392762" y="2218554"/>
              <a:ext cx="939377" cy="352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8957" name="Group 154"/>
            <p:cNvGrpSpPr>
              <a:grpSpLocks/>
            </p:cNvGrpSpPr>
            <p:nvPr/>
          </p:nvGrpSpPr>
          <p:grpSpPr bwMode="auto">
            <a:xfrm>
              <a:off x="4247716" y="2194848"/>
              <a:ext cx="940543" cy="400110"/>
              <a:chOff x="5575571" y="2108265"/>
              <a:chExt cx="940543" cy="400110"/>
            </a:xfrm>
          </p:grpSpPr>
          <p:pic>
            <p:nvPicPr>
              <p:cNvPr id="38965" name="Picture 4" descr="http://www.toyota.ru/media/global/assets/3e748ab2-61f3-4d57-a6ee-225d66140e48.JPG"/>
              <p:cNvPicPr>
                <a:picLocks noChangeAspect="1" noChangeArrowheads="1"/>
              </p:cNvPicPr>
              <p:nvPr/>
            </p:nvPicPr>
            <p:blipFill>
              <a:blip r:embed="rId2"/>
              <a:srcRect l="4111" t="26512" r="3223" b="19366"/>
              <a:stretch>
                <a:fillRect/>
              </a:stretch>
            </p:blipFill>
            <p:spPr bwMode="auto">
              <a:xfrm>
                <a:off x="5576737" y="2142857"/>
                <a:ext cx="939377" cy="352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8" name="Rectangle 157"/>
              <p:cNvSpPr/>
              <p:nvPr/>
            </p:nvSpPr>
            <p:spPr bwMode="auto">
              <a:xfrm>
                <a:off x="5575802" y="2112947"/>
                <a:ext cx="939856" cy="365120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GB">
                  <a:latin typeface="Toyota Text" pitchFamily="34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 flipH="1">
                <a:off x="5737737" y="2108184"/>
                <a:ext cx="596936" cy="40004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oyota Text" pitchFamily="34" charset="0"/>
                    <a:ea typeface="ＭＳ Ｐゴシック" pitchFamily="34" charset="-128"/>
                    <a:cs typeface="+mn-cs"/>
                  </a:rPr>
                  <a:t>NG</a:t>
                </a:r>
                <a:endParaRPr lang="en-GB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oyota Text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38958" name="Group 160"/>
            <p:cNvGrpSpPr>
              <a:grpSpLocks/>
            </p:cNvGrpSpPr>
            <p:nvPr/>
          </p:nvGrpSpPr>
          <p:grpSpPr bwMode="auto">
            <a:xfrm>
              <a:off x="7272793" y="2182067"/>
              <a:ext cx="940543" cy="400110"/>
              <a:chOff x="5575571" y="2108265"/>
              <a:chExt cx="940543" cy="400110"/>
            </a:xfrm>
          </p:grpSpPr>
          <p:pic>
            <p:nvPicPr>
              <p:cNvPr id="38962" name="Picture 4" descr="http://www.toyota.ru/media/global/assets/3e748ab2-61f3-4d57-a6ee-225d66140e48.JPG"/>
              <p:cNvPicPr>
                <a:picLocks noChangeAspect="1" noChangeArrowheads="1"/>
              </p:cNvPicPr>
              <p:nvPr/>
            </p:nvPicPr>
            <p:blipFill>
              <a:blip r:embed="rId2"/>
              <a:srcRect l="4111" t="26512" r="3223" b="19366"/>
              <a:stretch>
                <a:fillRect/>
              </a:stretch>
            </p:blipFill>
            <p:spPr bwMode="auto">
              <a:xfrm>
                <a:off x="5576737" y="2142857"/>
                <a:ext cx="939377" cy="352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3" name="Rectangle 162"/>
              <p:cNvSpPr/>
              <p:nvPr/>
            </p:nvSpPr>
            <p:spPr bwMode="auto">
              <a:xfrm>
                <a:off x="5575094" y="2113028"/>
                <a:ext cx="941443" cy="365120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GB">
                  <a:latin typeface="Toyota Text" pitchFamily="34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 flipH="1">
                <a:off x="5737029" y="2108265"/>
                <a:ext cx="598523" cy="40004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oyota Text" pitchFamily="34" charset="0"/>
                    <a:ea typeface="ＭＳ Ｐゴシック" pitchFamily="34" charset="-128"/>
                    <a:cs typeface="+mn-cs"/>
                  </a:rPr>
                  <a:t>NG</a:t>
                </a:r>
                <a:endParaRPr lang="en-GB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oyota Text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38959" name="Isosceles Triangle 171"/>
            <p:cNvSpPr>
              <a:spLocks noChangeArrowheads="1"/>
            </p:cNvSpPr>
            <p:nvPr/>
          </p:nvSpPr>
          <p:spPr bwMode="auto">
            <a:xfrm flipV="1">
              <a:off x="4622236" y="5318547"/>
              <a:ext cx="157093" cy="138499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sp>
          <p:nvSpPr>
            <p:cNvPr id="38960" name="Isosceles Triangle 172"/>
            <p:cNvSpPr>
              <a:spLocks noChangeArrowheads="1"/>
            </p:cNvSpPr>
            <p:nvPr/>
          </p:nvSpPr>
          <p:spPr bwMode="auto">
            <a:xfrm flipV="1">
              <a:off x="6218851" y="5318547"/>
              <a:ext cx="157093" cy="138499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  <p:sp>
          <p:nvSpPr>
            <p:cNvPr id="38961" name="Isosceles Triangle 173"/>
            <p:cNvSpPr>
              <a:spLocks noChangeArrowheads="1"/>
            </p:cNvSpPr>
            <p:nvPr/>
          </p:nvSpPr>
          <p:spPr bwMode="auto">
            <a:xfrm flipV="1">
              <a:off x="7665100" y="5318547"/>
              <a:ext cx="157093" cy="138499"/>
            </a:xfrm>
            <a:prstGeom prst="triangle">
              <a:avLst>
                <a:gd name="adj" fmla="val 50000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/>
            </a:p>
          </p:txBody>
        </p:sp>
      </p:grpSp>
      <p:sp>
        <p:nvSpPr>
          <p:cNvPr id="38920" name="TextBox 56"/>
          <p:cNvSpPr txBox="1">
            <a:spLocks noChangeArrowheads="1"/>
          </p:cNvSpPr>
          <p:nvPr/>
        </p:nvSpPr>
        <p:spPr bwMode="auto">
          <a:xfrm flipH="1">
            <a:off x="590550" y="6165850"/>
            <a:ext cx="6262688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eaLnBrk="0" hangingPunct="0"/>
            <a:r>
              <a:rPr lang="ru-RU" sz="1200" b="1"/>
              <a:t>По статистике Тойота Банка, в среднем сумма первоначального платежа составляет 45% от стоимости автомобиля</a:t>
            </a:r>
            <a:endParaRPr lang="en-GB" sz="1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AD386FDA-E2B3-44AD-A923-FBF18948457D}" type="slidenum">
              <a:rPr lang="en-US" smtClean="0"/>
              <a:pPr>
                <a:defRPr/>
              </a:pPr>
              <a:t>1</a:t>
            </a:fld>
            <a:endParaRPr lang="en-US" dirty="0" smtClean="0"/>
          </a:p>
        </p:txBody>
      </p:sp>
      <p:sp>
        <p:nvSpPr>
          <p:cNvPr id="19458" name="Заголовок 1"/>
          <p:cNvSpPr txBox="1">
            <a:spLocks/>
          </p:cNvSpPr>
          <p:nvPr/>
        </p:nvSpPr>
        <p:spPr bwMode="auto">
          <a:xfrm>
            <a:off x="-36513" y="139700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ru-RU" b="1">
                <a:solidFill>
                  <a:srgbClr val="C00000"/>
                </a:solidFill>
                <a:latin typeface="Toyota Text Bold"/>
              </a:rPr>
              <a:t>Подведение итогов конференции 2011 </a:t>
            </a:r>
            <a:endParaRPr lang="en-US" b="1">
              <a:solidFill>
                <a:srgbClr val="C00000"/>
              </a:solidFill>
              <a:latin typeface="Toyota Text Bold"/>
            </a:endParaRPr>
          </a:p>
          <a:p>
            <a:pPr eaLnBrk="0" hangingPunct="0">
              <a:lnSpc>
                <a:spcPts val="3700"/>
              </a:lnSpc>
            </a:pPr>
            <a:endParaRPr lang="en-US" sz="1400" b="1">
              <a:solidFill>
                <a:srgbClr val="C00000"/>
              </a:solidFill>
              <a:latin typeface="Toyota Text Bold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843213" y="7032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460" name="TextBox 6"/>
          <p:cNvSpPr txBox="1">
            <a:spLocks noChangeArrowheads="1"/>
          </p:cNvSpPr>
          <p:nvPr/>
        </p:nvSpPr>
        <p:spPr bwMode="auto">
          <a:xfrm>
            <a:off x="827088" y="774700"/>
            <a:ext cx="7273925" cy="520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eaLnBrk="0" hangingPunct="0">
              <a:buFontTx/>
              <a:buBlip>
                <a:blip r:embed="rId2"/>
              </a:buBlip>
            </a:pPr>
            <a:r>
              <a:rPr lang="ru-RU" sz="2000" b="1">
                <a:solidFill>
                  <a:srgbClr val="595959"/>
                </a:solidFill>
              </a:rPr>
              <a:t>Тойота Лизинг</a:t>
            </a:r>
          </a:p>
          <a:p>
            <a:pPr marL="228600" indent="-228600" eaLnBrk="0" hangingPunct="0">
              <a:buFont typeface="Arial" charset="0"/>
              <a:buChar char="•"/>
            </a:pPr>
            <a:r>
              <a:rPr lang="ru-RU" sz="1600">
                <a:solidFill>
                  <a:srgbClr val="595959"/>
                </a:solidFill>
              </a:rPr>
              <a:t>вопрос вынесен на повестку Наблюдательного Совета Банка;</a:t>
            </a:r>
          </a:p>
          <a:p>
            <a:pPr marL="228600" indent="-228600" eaLnBrk="0" hangingPunct="0">
              <a:buFont typeface="Arial" charset="0"/>
              <a:buChar char="•"/>
            </a:pPr>
            <a:r>
              <a:rPr lang="ru-RU" sz="1600">
                <a:solidFill>
                  <a:srgbClr val="595959"/>
                </a:solidFill>
              </a:rPr>
              <a:t>получено разрешение на старт работы над проектом.</a:t>
            </a:r>
            <a:endParaRPr lang="ru-RU" sz="2000">
              <a:solidFill>
                <a:srgbClr val="595959"/>
              </a:solidFill>
            </a:endParaRPr>
          </a:p>
          <a:p>
            <a:pPr marL="228600" indent="-228600" eaLnBrk="0" hangingPunct="0">
              <a:buFont typeface="Arial" charset="0"/>
              <a:buChar char="•"/>
            </a:pPr>
            <a:endParaRPr lang="ru-RU" sz="2000" b="1">
              <a:solidFill>
                <a:srgbClr val="595959"/>
              </a:solidFill>
            </a:endParaRPr>
          </a:p>
          <a:p>
            <a:pPr marL="228600" indent="-228600" eaLnBrk="0" hangingPunct="0">
              <a:buFontTx/>
              <a:buBlip>
                <a:blip r:embed="rId2"/>
              </a:buBlip>
            </a:pPr>
            <a:r>
              <a:rPr lang="ru-RU" sz="2000" b="1">
                <a:solidFill>
                  <a:srgbClr val="595959"/>
                </a:solidFill>
              </a:rPr>
              <a:t>Лицензия на работу с физическими лицами</a:t>
            </a:r>
          </a:p>
          <a:p>
            <a:pPr marL="228600" indent="-228600" eaLnBrk="0" hangingPunct="0">
              <a:buFont typeface="Arial" charset="0"/>
              <a:buChar char="•"/>
            </a:pPr>
            <a:r>
              <a:rPr lang="ru-RU" sz="1600">
                <a:solidFill>
                  <a:srgbClr val="595959"/>
                </a:solidFill>
              </a:rPr>
              <a:t>вопрос вынесен на повестку Наблюдательного Совета Банка;</a:t>
            </a:r>
          </a:p>
          <a:p>
            <a:pPr marL="228600" indent="-228600" eaLnBrk="0" hangingPunct="0">
              <a:buFont typeface="Arial" charset="0"/>
              <a:buChar char="•"/>
            </a:pPr>
            <a:r>
              <a:rPr lang="ru-RU" sz="1600">
                <a:solidFill>
                  <a:srgbClr val="595959"/>
                </a:solidFill>
              </a:rPr>
              <a:t>получено разрешение на старт работы над проектом.</a:t>
            </a:r>
          </a:p>
          <a:p>
            <a:pPr marL="228600" indent="-228600" eaLnBrk="0" hangingPunct="0">
              <a:buFontTx/>
              <a:buBlip>
                <a:blip r:embed="rId2"/>
              </a:buBlip>
            </a:pPr>
            <a:endParaRPr lang="ru-RU" sz="2000" b="1">
              <a:solidFill>
                <a:srgbClr val="595959"/>
              </a:solidFill>
            </a:endParaRPr>
          </a:p>
          <a:p>
            <a:pPr marL="228600" indent="-228600" eaLnBrk="0" hangingPunct="0">
              <a:buFontTx/>
              <a:buBlip>
                <a:blip r:embed="rId2"/>
              </a:buBlip>
            </a:pPr>
            <a:r>
              <a:rPr lang="ru-RU" sz="2000" b="1">
                <a:solidFill>
                  <a:srgbClr val="595959"/>
                </a:solidFill>
              </a:rPr>
              <a:t>Организация повторных продаж </a:t>
            </a:r>
          </a:p>
          <a:p>
            <a:pPr marL="228600" indent="-228600" eaLnBrk="0" hangingPunct="0">
              <a:buFont typeface="Arial" charset="0"/>
              <a:buChar char="•"/>
            </a:pPr>
            <a:r>
              <a:rPr lang="ru-RU" sz="1600">
                <a:solidFill>
                  <a:srgbClr val="595959"/>
                </a:solidFill>
              </a:rPr>
              <a:t>запущен специальный продукт для повторных клиентов Банка;</a:t>
            </a:r>
          </a:p>
          <a:p>
            <a:pPr marL="228600" indent="-228600" eaLnBrk="0" hangingPunct="0">
              <a:buFont typeface="Arial" charset="0"/>
              <a:buChar char="•"/>
            </a:pPr>
            <a:r>
              <a:rPr lang="ru-RU" sz="1600">
                <a:solidFill>
                  <a:srgbClr val="595959"/>
                </a:solidFill>
              </a:rPr>
              <a:t>организована возможность предоставления Клиентам дистанционного предварительного одобрения.</a:t>
            </a:r>
          </a:p>
          <a:p>
            <a:pPr marL="228600" indent="-228600" eaLnBrk="0" hangingPunct="0">
              <a:buFont typeface="Arial" charset="0"/>
              <a:buChar char="•"/>
            </a:pPr>
            <a:endParaRPr lang="ru-RU" sz="1600">
              <a:solidFill>
                <a:srgbClr val="595959"/>
              </a:solidFill>
            </a:endParaRPr>
          </a:p>
          <a:p>
            <a:pPr marL="228600" indent="-228600" eaLnBrk="0" hangingPunct="0">
              <a:buFontTx/>
              <a:buBlip>
                <a:blip r:embed="rId2"/>
              </a:buBlip>
            </a:pPr>
            <a:r>
              <a:rPr lang="ru-RU" sz="2000" b="1">
                <a:solidFill>
                  <a:srgbClr val="595959"/>
                </a:solidFill>
              </a:rPr>
              <a:t>Защита персональных данных Клиентов</a:t>
            </a:r>
          </a:p>
          <a:p>
            <a:pPr marL="228600" indent="-228600" eaLnBrk="0" hangingPunct="0">
              <a:buFont typeface="Arial" charset="0"/>
              <a:buChar char="•"/>
            </a:pPr>
            <a:r>
              <a:rPr lang="ru-RU" sz="1600">
                <a:solidFill>
                  <a:srgbClr val="595959"/>
                </a:solidFill>
              </a:rPr>
              <a:t>организован процесс работы в нескольких ДЦ Москвы и Санкт-Петербурга.</a:t>
            </a:r>
          </a:p>
          <a:p>
            <a:pPr marL="228600" indent="-228600" eaLnBrk="0" hangingPunct="0">
              <a:buFont typeface="Arial" charset="0"/>
              <a:buChar char="•"/>
            </a:pPr>
            <a:endParaRPr lang="ru-RU" sz="1600" b="1">
              <a:solidFill>
                <a:srgbClr val="595959"/>
              </a:solidFill>
            </a:endParaRPr>
          </a:p>
          <a:p>
            <a:pPr marL="228600" indent="-228600" eaLnBrk="0" hangingPunct="0">
              <a:buFontTx/>
              <a:buBlip>
                <a:blip r:embed="rId2"/>
              </a:buBlip>
            </a:pPr>
            <a:r>
              <a:rPr lang="ru-RU" sz="2000" b="1">
                <a:solidFill>
                  <a:srgbClr val="595959"/>
                </a:solidFill>
              </a:rPr>
              <a:t>Дополнительные услуги: терминалы оплаты</a:t>
            </a:r>
          </a:p>
          <a:p>
            <a:pPr marL="228600" indent="-228600" eaLnBrk="0" hangingPunct="0">
              <a:buFont typeface="Arial" charset="0"/>
              <a:buChar char="•"/>
            </a:pPr>
            <a:r>
              <a:rPr lang="ru-RU" sz="1600">
                <a:solidFill>
                  <a:srgbClr val="595959"/>
                </a:solidFill>
              </a:rPr>
              <a:t>возможна установка терминалов банков – партнеров.</a:t>
            </a:r>
            <a:endParaRPr lang="ru-RU" sz="1600" b="1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 bwMode="auto">
          <a:xfrm>
            <a:off x="301625" y="592138"/>
            <a:ext cx="8591550" cy="176688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39938" name="TextBox 117"/>
          <p:cNvSpPr txBox="1">
            <a:spLocks noChangeArrowheads="1"/>
          </p:cNvSpPr>
          <p:nvPr/>
        </p:nvSpPr>
        <p:spPr bwMode="auto">
          <a:xfrm flipH="1">
            <a:off x="560388" y="847725"/>
            <a:ext cx="3430587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eaLnBrk="0" hangingPunct="0"/>
            <a:r>
              <a:rPr lang="ru-RU" sz="1200" b="1"/>
              <a:t>Стандартный:</a:t>
            </a:r>
          </a:p>
          <a:p>
            <a:pPr eaLnBrk="0" hangingPunct="0"/>
            <a:r>
              <a:rPr lang="ru-RU" sz="1200"/>
              <a:t>Цена а/м: 	</a:t>
            </a:r>
            <a:r>
              <a:rPr lang="en-US" sz="1200"/>
              <a:t>1 028</a:t>
            </a:r>
            <a:r>
              <a:rPr lang="ru-RU" sz="1200"/>
              <a:t> 000 р.</a:t>
            </a:r>
          </a:p>
          <a:p>
            <a:pPr eaLnBrk="0" hangingPunct="0"/>
            <a:r>
              <a:rPr lang="ru-RU" sz="1200"/>
              <a:t>ПВ: 	50%</a:t>
            </a:r>
          </a:p>
          <a:p>
            <a:pPr eaLnBrk="0" hangingPunct="0"/>
            <a:r>
              <a:rPr lang="ru-RU" sz="1200"/>
              <a:t>ОП:	0%</a:t>
            </a:r>
          </a:p>
          <a:p>
            <a:pPr eaLnBrk="0" hangingPunct="0"/>
            <a:r>
              <a:rPr lang="ru-RU" sz="1200"/>
              <a:t>Ставка: 	12,9% на 3 года</a:t>
            </a:r>
          </a:p>
          <a:p>
            <a:pPr eaLnBrk="0" hangingPunct="0"/>
            <a:r>
              <a:rPr lang="ru-RU" sz="1200"/>
              <a:t>Платеж: 	1</a:t>
            </a:r>
            <a:r>
              <a:rPr lang="en-US" sz="1200"/>
              <a:t>7 3</a:t>
            </a:r>
            <a:r>
              <a:rPr lang="ru-RU" sz="1200"/>
              <a:t>00 р. </a:t>
            </a:r>
            <a:r>
              <a:rPr lang="ru-RU" sz="1200" u="sng"/>
              <a:t>(проценты + кредит)</a:t>
            </a:r>
          </a:p>
          <a:p>
            <a:pPr eaLnBrk="0" hangingPunct="0"/>
            <a:r>
              <a:rPr lang="ru-RU" sz="1200"/>
              <a:t>Мин. доход: 	</a:t>
            </a:r>
            <a:r>
              <a:rPr lang="en-US" sz="1200"/>
              <a:t>35</a:t>
            </a:r>
            <a:r>
              <a:rPr lang="ru-RU" sz="1200"/>
              <a:t> 000 р.</a:t>
            </a:r>
            <a:endParaRPr lang="en-GB" sz="1200"/>
          </a:p>
        </p:txBody>
      </p:sp>
      <p:sp>
        <p:nvSpPr>
          <p:cNvPr id="39939" name="TextBox 118"/>
          <p:cNvSpPr txBox="1">
            <a:spLocks noChangeArrowheads="1"/>
          </p:cNvSpPr>
          <p:nvPr/>
        </p:nvSpPr>
        <p:spPr bwMode="auto">
          <a:xfrm flipH="1">
            <a:off x="5010150" y="847725"/>
            <a:ext cx="3017838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eaLnBrk="0" hangingPunct="0"/>
            <a:r>
              <a:rPr lang="ru-RU" sz="1200" b="1"/>
              <a:t>С остаточным платежом (1):</a:t>
            </a:r>
          </a:p>
          <a:p>
            <a:pPr eaLnBrk="0" hangingPunct="0"/>
            <a:r>
              <a:rPr lang="ru-RU" sz="1200"/>
              <a:t>Цена а/м: 	</a:t>
            </a:r>
            <a:r>
              <a:rPr lang="en-US" sz="1200"/>
              <a:t>1 028</a:t>
            </a:r>
            <a:r>
              <a:rPr lang="ru-RU" sz="1200"/>
              <a:t> 000 р.</a:t>
            </a:r>
          </a:p>
          <a:p>
            <a:pPr eaLnBrk="0" hangingPunct="0"/>
            <a:r>
              <a:rPr lang="ru-RU" sz="1200"/>
              <a:t>ПВ: 	50%</a:t>
            </a:r>
            <a:endParaRPr lang="en-US" sz="1200"/>
          </a:p>
          <a:p>
            <a:pPr eaLnBrk="0" hangingPunct="0"/>
            <a:r>
              <a:rPr lang="ru-RU" sz="1200"/>
              <a:t>ОП: 	50%</a:t>
            </a:r>
          </a:p>
          <a:p>
            <a:pPr eaLnBrk="0" hangingPunct="0"/>
            <a:r>
              <a:rPr lang="ru-RU" sz="1200"/>
              <a:t>Ставка: 	12,9% на 3 года</a:t>
            </a:r>
          </a:p>
          <a:p>
            <a:pPr eaLnBrk="0" hangingPunct="0"/>
            <a:r>
              <a:rPr lang="ru-RU" sz="1200"/>
              <a:t>Платеж: 	5 530 р. </a:t>
            </a:r>
            <a:r>
              <a:rPr lang="ru-RU" sz="1200" u="sng"/>
              <a:t>(только проценты</a:t>
            </a:r>
            <a:r>
              <a:rPr lang="ru-RU" sz="1200"/>
              <a:t>)</a:t>
            </a:r>
          </a:p>
          <a:p>
            <a:pPr eaLnBrk="0" hangingPunct="0"/>
            <a:r>
              <a:rPr lang="ru-RU" sz="1200"/>
              <a:t>Мин. доход: 	11 000 р.</a:t>
            </a:r>
            <a:endParaRPr lang="en-GB" sz="1200"/>
          </a:p>
        </p:txBody>
      </p:sp>
      <p:sp>
        <p:nvSpPr>
          <p:cNvPr id="121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Продукт с остаточным платежом. Вариант 2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122" name="Straight Connector 121"/>
          <p:cNvCxnSpPr/>
          <p:nvPr/>
        </p:nvCxnSpPr>
        <p:spPr bwMode="auto">
          <a:xfrm>
            <a:off x="2843213" y="4873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9942" name="Group 1"/>
          <p:cNvGrpSpPr>
            <a:grpSpLocks/>
          </p:cNvGrpSpPr>
          <p:nvPr/>
        </p:nvGrpSpPr>
        <p:grpSpPr bwMode="auto">
          <a:xfrm>
            <a:off x="250825" y="2339975"/>
            <a:ext cx="8726488" cy="3619500"/>
            <a:chOff x="395536" y="2215406"/>
            <a:chExt cx="8726505" cy="3620349"/>
          </a:xfrm>
        </p:grpSpPr>
        <p:pic>
          <p:nvPicPr>
            <p:cNvPr id="39945" name="Picture 4" descr="http://www.toyota.ru/media/global/assets/3e748ab2-61f3-4d57-a6ee-225d66140e48.JPG"/>
            <p:cNvPicPr>
              <a:picLocks noChangeAspect="1" noChangeArrowheads="1"/>
            </p:cNvPicPr>
            <p:nvPr/>
          </p:nvPicPr>
          <p:blipFill>
            <a:blip r:embed="rId2"/>
            <a:srcRect l="4111" t="26512" r="3223" b="19366"/>
            <a:stretch>
              <a:fillRect/>
            </a:stretch>
          </p:blipFill>
          <p:spPr bwMode="auto">
            <a:xfrm>
              <a:off x="1213705" y="2584206"/>
              <a:ext cx="939377" cy="352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9946" name="Group 116"/>
            <p:cNvGrpSpPr>
              <a:grpSpLocks/>
            </p:cNvGrpSpPr>
            <p:nvPr/>
          </p:nvGrpSpPr>
          <p:grpSpPr bwMode="auto">
            <a:xfrm>
              <a:off x="395536" y="2215406"/>
              <a:ext cx="8726505" cy="3620349"/>
              <a:chOff x="467544" y="2031938"/>
              <a:chExt cx="8933227" cy="3771716"/>
            </a:xfrm>
          </p:grpSpPr>
          <p:sp>
            <p:nvSpPr>
              <p:cNvPr id="39959" name="Rectangle 6"/>
              <p:cNvSpPr>
                <a:spLocks noChangeArrowheads="1"/>
              </p:cNvSpPr>
              <p:nvPr/>
            </p:nvSpPr>
            <p:spPr bwMode="auto">
              <a:xfrm>
                <a:off x="1496537" y="2926908"/>
                <a:ext cx="578748" cy="1245532"/>
              </a:xfrm>
              <a:prstGeom prst="rect">
                <a:avLst/>
              </a:prstGeom>
              <a:solidFill>
                <a:srgbClr val="1953F7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39960" name="Rectangle 7"/>
              <p:cNvSpPr>
                <a:spLocks noChangeArrowheads="1"/>
              </p:cNvSpPr>
              <p:nvPr/>
            </p:nvSpPr>
            <p:spPr bwMode="auto">
              <a:xfrm>
                <a:off x="1496537" y="4159210"/>
                <a:ext cx="578748" cy="1224548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161975" y="2926894"/>
                <a:ext cx="578539" cy="124565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GB">
                  <a:latin typeface="Toyota Text" pitchFamily="34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39962" name="Rectangle 9"/>
              <p:cNvSpPr>
                <a:spLocks noChangeArrowheads="1"/>
              </p:cNvSpPr>
              <p:nvPr/>
            </p:nvSpPr>
            <p:spPr bwMode="auto">
              <a:xfrm>
                <a:off x="3162567" y="4159210"/>
                <a:ext cx="578748" cy="1224548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4806586" y="2918622"/>
                <a:ext cx="578539" cy="124565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GB">
                  <a:latin typeface="Toyota Text" pitchFamily="34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39964" name="Rectangle 11"/>
              <p:cNvSpPr>
                <a:spLocks noChangeArrowheads="1"/>
              </p:cNvSpPr>
              <p:nvPr/>
            </p:nvSpPr>
            <p:spPr bwMode="auto">
              <a:xfrm>
                <a:off x="4806051" y="4151271"/>
                <a:ext cx="578748" cy="1224548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GB"/>
              </a:p>
            </p:txBody>
          </p:sp>
          <p:cxnSp>
            <p:nvCxnSpPr>
              <p:cNvPr id="39965" name="Straight Connector 13"/>
              <p:cNvCxnSpPr>
                <a:cxnSpLocks noChangeShapeType="1"/>
              </p:cNvCxnSpPr>
              <p:nvPr/>
            </p:nvCxnSpPr>
            <p:spPr bwMode="auto">
              <a:xfrm>
                <a:off x="2089247" y="2948324"/>
                <a:ext cx="1073319" cy="271701"/>
              </a:xfrm>
              <a:prstGeom prst="line">
                <a:avLst/>
              </a:prstGeom>
              <a:noFill/>
              <a:ln w="19050" algn="ctr">
                <a:solidFill>
                  <a:srgbClr val="1FCF4D"/>
                </a:solidFill>
                <a:prstDash val="sysDash"/>
                <a:round/>
                <a:headEnd/>
                <a:tailEnd type="triangle" w="med" len="med"/>
              </a:ln>
            </p:spPr>
          </p:cxnSp>
          <p:cxnSp>
            <p:nvCxnSpPr>
              <p:cNvPr id="39966" name="Straight Connector 14"/>
              <p:cNvCxnSpPr>
                <a:cxnSpLocks noChangeShapeType="1"/>
              </p:cNvCxnSpPr>
              <p:nvPr/>
            </p:nvCxnSpPr>
            <p:spPr bwMode="auto">
              <a:xfrm>
                <a:off x="3784664" y="2933648"/>
                <a:ext cx="1021387" cy="308150"/>
              </a:xfrm>
              <a:prstGeom prst="line">
                <a:avLst/>
              </a:prstGeom>
              <a:noFill/>
              <a:ln w="19050" algn="ctr">
                <a:solidFill>
                  <a:srgbClr val="1FCF4D"/>
                </a:solidFill>
                <a:prstDash val="sysDash"/>
                <a:round/>
                <a:headEnd/>
                <a:tailEnd type="triangle" w="med" len="med"/>
              </a:ln>
            </p:spPr>
          </p:cxnSp>
          <p:sp>
            <p:nvSpPr>
              <p:cNvPr id="39967" name="Rectangle 15"/>
              <p:cNvSpPr>
                <a:spLocks noChangeArrowheads="1"/>
              </p:cNvSpPr>
              <p:nvPr/>
            </p:nvSpPr>
            <p:spPr bwMode="auto">
              <a:xfrm>
                <a:off x="3162567" y="2921108"/>
                <a:ext cx="578748" cy="300846"/>
              </a:xfrm>
              <a:prstGeom prst="rect">
                <a:avLst/>
              </a:prstGeom>
              <a:solidFill>
                <a:srgbClr val="1953F7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39968" name="Rectangle 17"/>
              <p:cNvSpPr>
                <a:spLocks noChangeArrowheads="1"/>
              </p:cNvSpPr>
              <p:nvPr/>
            </p:nvSpPr>
            <p:spPr bwMode="auto">
              <a:xfrm>
                <a:off x="4806051" y="2934649"/>
                <a:ext cx="578748" cy="300846"/>
              </a:xfrm>
              <a:prstGeom prst="rect">
                <a:avLst/>
              </a:prstGeom>
              <a:solidFill>
                <a:srgbClr val="1953F7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GB"/>
              </a:p>
            </p:txBody>
          </p:sp>
          <p:cxnSp>
            <p:nvCxnSpPr>
              <p:cNvPr id="39969" name="Straight Connector 22"/>
              <p:cNvCxnSpPr>
                <a:cxnSpLocks noChangeShapeType="1"/>
              </p:cNvCxnSpPr>
              <p:nvPr/>
            </p:nvCxnSpPr>
            <p:spPr bwMode="auto">
              <a:xfrm>
                <a:off x="467544" y="5377066"/>
                <a:ext cx="7420607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39970" name="TextBox 27"/>
              <p:cNvSpPr txBox="1">
                <a:spLocks noChangeArrowheads="1"/>
              </p:cNvSpPr>
              <p:nvPr/>
            </p:nvSpPr>
            <p:spPr bwMode="auto">
              <a:xfrm rot="16200000" flipH="1">
                <a:off x="669163" y="4618686"/>
                <a:ext cx="908184" cy="2835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ru-RU" sz="1200" b="1"/>
                  <a:t>Кредит</a:t>
                </a:r>
                <a:endParaRPr lang="en-GB" sz="1200" b="1"/>
              </a:p>
            </p:txBody>
          </p:sp>
          <p:sp>
            <p:nvSpPr>
              <p:cNvPr id="39971" name="TextBox 28"/>
              <p:cNvSpPr txBox="1">
                <a:spLocks noChangeArrowheads="1"/>
              </p:cNvSpPr>
              <p:nvPr/>
            </p:nvSpPr>
            <p:spPr bwMode="auto">
              <a:xfrm rot="16200000" flipH="1">
                <a:off x="526174" y="3432157"/>
                <a:ext cx="1194157" cy="2835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ru-RU" sz="1200" b="1"/>
                  <a:t>Наличные</a:t>
                </a:r>
                <a:endParaRPr lang="en-GB" sz="1200" b="1"/>
              </a:p>
            </p:txBody>
          </p:sp>
          <p:cxnSp>
            <p:nvCxnSpPr>
              <p:cNvPr id="39972" name="Straight Connector 45"/>
              <p:cNvCxnSpPr>
                <a:cxnSpLocks noChangeShapeType="1"/>
              </p:cNvCxnSpPr>
              <p:nvPr/>
            </p:nvCxnSpPr>
            <p:spPr bwMode="auto">
              <a:xfrm>
                <a:off x="467544" y="2921108"/>
                <a:ext cx="7420607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39973" name="Straight Arrow Connector 53"/>
              <p:cNvCxnSpPr>
                <a:cxnSpLocks noChangeShapeType="1"/>
              </p:cNvCxnSpPr>
              <p:nvPr/>
            </p:nvCxnSpPr>
            <p:spPr bwMode="auto">
              <a:xfrm flipV="1">
                <a:off x="7452320" y="3229542"/>
                <a:ext cx="0" cy="256388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39974" name="TextBox 54"/>
              <p:cNvSpPr txBox="1">
                <a:spLocks noChangeArrowheads="1"/>
              </p:cNvSpPr>
              <p:nvPr/>
            </p:nvSpPr>
            <p:spPr bwMode="auto">
              <a:xfrm flipH="1">
                <a:off x="7133026" y="2051050"/>
                <a:ext cx="2267745" cy="673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ru-RU" sz="1200" b="1"/>
                  <a:t>Разница между стоимостью нового а/м и остаточной стоимостью</a:t>
                </a:r>
                <a:r>
                  <a:rPr lang="en-US" sz="1200" b="1"/>
                  <a:t> </a:t>
                </a:r>
                <a:r>
                  <a:rPr lang="ru-RU" sz="1200" b="1"/>
                  <a:t>предыдущего</a:t>
                </a:r>
                <a:endParaRPr lang="en-GB" sz="1200" b="1"/>
              </a:p>
            </p:txBody>
          </p:sp>
          <p:cxnSp>
            <p:nvCxnSpPr>
              <p:cNvPr id="39975" name="Straight Arrow Connector 58"/>
              <p:cNvCxnSpPr>
                <a:cxnSpLocks noChangeShapeType="1"/>
              </p:cNvCxnSpPr>
              <p:nvPr/>
            </p:nvCxnSpPr>
            <p:spPr bwMode="auto">
              <a:xfrm flipH="1">
                <a:off x="2537142" y="2554059"/>
                <a:ext cx="68503" cy="500313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39976" name="TextBox 73"/>
              <p:cNvSpPr txBox="1">
                <a:spLocks noChangeArrowheads="1"/>
              </p:cNvSpPr>
              <p:nvPr/>
            </p:nvSpPr>
            <p:spPr bwMode="auto">
              <a:xfrm rot="16200000" flipH="1">
                <a:off x="-314294" y="4006411"/>
                <a:ext cx="1918343" cy="2835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ru-RU" sz="1200" b="1"/>
                  <a:t>Цена нового а/м</a:t>
                </a:r>
                <a:endParaRPr lang="en-GB" sz="1200" b="1"/>
              </a:p>
            </p:txBody>
          </p:sp>
          <p:cxnSp>
            <p:nvCxnSpPr>
              <p:cNvPr id="39977" name="Straight Arrow Connector 74"/>
              <p:cNvCxnSpPr>
                <a:cxnSpLocks noChangeShapeType="1"/>
              </p:cNvCxnSpPr>
              <p:nvPr/>
            </p:nvCxnSpPr>
            <p:spPr bwMode="auto">
              <a:xfrm flipV="1">
                <a:off x="667920" y="2961365"/>
                <a:ext cx="0" cy="338311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9978" name="Straight Arrow Connector 75"/>
              <p:cNvCxnSpPr>
                <a:cxnSpLocks noChangeShapeType="1"/>
              </p:cNvCxnSpPr>
              <p:nvPr/>
            </p:nvCxnSpPr>
            <p:spPr bwMode="auto">
              <a:xfrm>
                <a:off x="667920" y="5036443"/>
                <a:ext cx="0" cy="290387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9979" name="Straight Arrow Connector 52"/>
              <p:cNvCxnSpPr>
                <a:cxnSpLocks noChangeShapeType="1"/>
              </p:cNvCxnSpPr>
              <p:nvPr/>
            </p:nvCxnSpPr>
            <p:spPr bwMode="auto">
              <a:xfrm>
                <a:off x="7452320" y="2652463"/>
                <a:ext cx="0" cy="256388"/>
              </a:xfrm>
              <a:prstGeom prst="straightConnector1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9980" name="Straight Connector 94"/>
              <p:cNvCxnSpPr>
                <a:cxnSpLocks noChangeShapeType="1"/>
              </p:cNvCxnSpPr>
              <p:nvPr/>
            </p:nvCxnSpPr>
            <p:spPr bwMode="auto">
              <a:xfrm>
                <a:off x="7034174" y="2942880"/>
                <a:ext cx="1073485" cy="279074"/>
              </a:xfrm>
              <a:prstGeom prst="line">
                <a:avLst/>
              </a:prstGeom>
              <a:noFill/>
              <a:ln w="19050" algn="ctr">
                <a:solidFill>
                  <a:srgbClr val="1FCF4D"/>
                </a:solidFill>
                <a:prstDash val="sysDash"/>
                <a:round/>
                <a:headEnd/>
                <a:tailEnd type="triangle" w="med" len="med"/>
              </a:ln>
            </p:spPr>
          </p:cxnSp>
          <p:sp>
            <p:nvSpPr>
              <p:cNvPr id="100" name="Rectangle 99"/>
              <p:cNvSpPr/>
              <p:nvPr/>
            </p:nvSpPr>
            <p:spPr bwMode="auto">
              <a:xfrm>
                <a:off x="6456073" y="2923585"/>
                <a:ext cx="578539" cy="124565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GB">
                  <a:latin typeface="Toyota Text" pitchFamily="34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39982" name="Rectangle 100"/>
              <p:cNvSpPr>
                <a:spLocks noChangeArrowheads="1"/>
              </p:cNvSpPr>
              <p:nvPr/>
            </p:nvSpPr>
            <p:spPr bwMode="auto">
              <a:xfrm>
                <a:off x="6455425" y="4148191"/>
                <a:ext cx="578748" cy="1224548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GB"/>
              </a:p>
            </p:txBody>
          </p:sp>
          <p:cxnSp>
            <p:nvCxnSpPr>
              <p:cNvPr id="39983" name="Straight Connector 101"/>
              <p:cNvCxnSpPr>
                <a:cxnSpLocks noChangeShapeType="1"/>
              </p:cNvCxnSpPr>
              <p:nvPr/>
            </p:nvCxnSpPr>
            <p:spPr bwMode="auto">
              <a:xfrm>
                <a:off x="5382290" y="2942880"/>
                <a:ext cx="1073135" cy="277145"/>
              </a:xfrm>
              <a:prstGeom prst="line">
                <a:avLst/>
              </a:prstGeom>
              <a:noFill/>
              <a:ln w="19050" algn="ctr">
                <a:solidFill>
                  <a:srgbClr val="1FCF4D"/>
                </a:solidFill>
                <a:prstDash val="sysDash"/>
                <a:round/>
                <a:headEnd/>
                <a:tailEnd type="triangle" w="med" len="med"/>
              </a:ln>
            </p:spPr>
          </p:cxnSp>
          <p:sp>
            <p:nvSpPr>
              <p:cNvPr id="39984" name="Rectangle 102"/>
              <p:cNvSpPr>
                <a:spLocks noChangeArrowheads="1"/>
              </p:cNvSpPr>
              <p:nvPr/>
            </p:nvSpPr>
            <p:spPr bwMode="auto">
              <a:xfrm>
                <a:off x="6455425" y="2931472"/>
                <a:ext cx="578748" cy="300846"/>
              </a:xfrm>
              <a:prstGeom prst="rect">
                <a:avLst/>
              </a:prstGeom>
              <a:solidFill>
                <a:srgbClr val="1953F7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39985" name="Right Brace 110"/>
              <p:cNvSpPr>
                <a:spLocks/>
              </p:cNvSpPr>
              <p:nvPr/>
            </p:nvSpPr>
            <p:spPr bwMode="auto">
              <a:xfrm rot="5400000">
                <a:off x="2528703" y="4822274"/>
                <a:ext cx="153884" cy="1327650"/>
              </a:xfrm>
              <a:prstGeom prst="rightBrace">
                <a:avLst>
                  <a:gd name="adj1" fmla="val 8348"/>
                  <a:gd name="adj2" fmla="val 50000"/>
                </a:avLst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39986" name="TextBox 111"/>
              <p:cNvSpPr txBox="1">
                <a:spLocks noChangeArrowheads="1"/>
              </p:cNvSpPr>
              <p:nvPr/>
            </p:nvSpPr>
            <p:spPr bwMode="auto">
              <a:xfrm flipH="1">
                <a:off x="2219975" y="5505324"/>
                <a:ext cx="839857" cy="2885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ru-RU" sz="1200" b="1"/>
                  <a:t>36 мес.</a:t>
                </a:r>
                <a:endParaRPr lang="en-GB" sz="1200" b="1"/>
              </a:p>
            </p:txBody>
          </p:sp>
          <p:sp>
            <p:nvSpPr>
              <p:cNvPr id="39987" name="Right Brace 112"/>
              <p:cNvSpPr>
                <a:spLocks/>
              </p:cNvSpPr>
              <p:nvPr/>
            </p:nvSpPr>
            <p:spPr bwMode="auto">
              <a:xfrm rot="5400000">
                <a:off x="4159958" y="4822274"/>
                <a:ext cx="153884" cy="1327650"/>
              </a:xfrm>
              <a:prstGeom prst="rightBrace">
                <a:avLst>
                  <a:gd name="adj1" fmla="val 8348"/>
                  <a:gd name="adj2" fmla="val 50000"/>
                </a:avLst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39988" name="TextBox 113"/>
              <p:cNvSpPr txBox="1">
                <a:spLocks noChangeArrowheads="1"/>
              </p:cNvSpPr>
              <p:nvPr/>
            </p:nvSpPr>
            <p:spPr bwMode="auto">
              <a:xfrm flipH="1">
                <a:off x="3851920" y="5515074"/>
                <a:ext cx="839857" cy="2885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ru-RU" sz="1200" b="1"/>
                  <a:t>36 мес.</a:t>
                </a:r>
                <a:endParaRPr lang="en-GB" sz="1200" b="1"/>
              </a:p>
            </p:txBody>
          </p:sp>
          <p:sp>
            <p:nvSpPr>
              <p:cNvPr id="39989" name="Right Brace 114"/>
              <p:cNvSpPr>
                <a:spLocks/>
              </p:cNvSpPr>
              <p:nvPr/>
            </p:nvSpPr>
            <p:spPr bwMode="auto">
              <a:xfrm rot="5400000">
                <a:off x="5845022" y="4822274"/>
                <a:ext cx="153884" cy="1327650"/>
              </a:xfrm>
              <a:prstGeom prst="rightBrace">
                <a:avLst>
                  <a:gd name="adj1" fmla="val 8348"/>
                  <a:gd name="adj2" fmla="val 50000"/>
                </a:avLst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39990" name="TextBox 115"/>
              <p:cNvSpPr txBox="1">
                <a:spLocks noChangeArrowheads="1"/>
              </p:cNvSpPr>
              <p:nvPr/>
            </p:nvSpPr>
            <p:spPr bwMode="auto">
              <a:xfrm flipH="1">
                <a:off x="5475506" y="5515074"/>
                <a:ext cx="839857" cy="2885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ru-RU" sz="1200" b="1"/>
                  <a:t>36 мес.</a:t>
                </a:r>
                <a:endParaRPr lang="en-GB" sz="1200" b="1"/>
              </a:p>
            </p:txBody>
          </p:sp>
          <p:cxnSp>
            <p:nvCxnSpPr>
              <p:cNvPr id="39991" name="Straight Connector 20"/>
              <p:cNvCxnSpPr>
                <a:cxnSpLocks noChangeShapeType="1"/>
              </p:cNvCxnSpPr>
              <p:nvPr/>
            </p:nvCxnSpPr>
            <p:spPr bwMode="auto">
              <a:xfrm flipV="1">
                <a:off x="899592" y="4171016"/>
                <a:ext cx="6988559" cy="1423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39992" name="Straight Connector 48"/>
              <p:cNvCxnSpPr>
                <a:cxnSpLocks noChangeShapeType="1"/>
              </p:cNvCxnSpPr>
              <p:nvPr/>
            </p:nvCxnSpPr>
            <p:spPr bwMode="auto">
              <a:xfrm>
                <a:off x="3758703" y="3220025"/>
                <a:ext cx="4129448" cy="1270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39993" name="TextBox 30"/>
              <p:cNvSpPr txBox="1">
                <a:spLocks noChangeArrowheads="1"/>
              </p:cNvSpPr>
              <p:nvPr/>
            </p:nvSpPr>
            <p:spPr bwMode="auto">
              <a:xfrm flipH="1">
                <a:off x="2066410" y="2031938"/>
                <a:ext cx="2088027" cy="4809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ru-RU" sz="1200" b="1"/>
                  <a:t>Снижение остаточной стоимости</a:t>
                </a:r>
                <a:endParaRPr lang="en-GB" sz="1200" b="1"/>
              </a:p>
            </p:txBody>
          </p:sp>
        </p:grpSp>
        <p:grpSp>
          <p:nvGrpSpPr>
            <p:cNvPr id="39947" name="Group 161"/>
            <p:cNvGrpSpPr>
              <a:grpSpLocks/>
            </p:cNvGrpSpPr>
            <p:nvPr/>
          </p:nvGrpSpPr>
          <p:grpSpPr bwMode="auto">
            <a:xfrm>
              <a:off x="2851559" y="2569395"/>
              <a:ext cx="940543" cy="400110"/>
              <a:chOff x="5575571" y="2108265"/>
              <a:chExt cx="940543" cy="400110"/>
            </a:xfrm>
          </p:grpSpPr>
          <p:pic>
            <p:nvPicPr>
              <p:cNvPr id="39956" name="Picture 4" descr="http://www.toyota.ru/media/global/assets/3e748ab2-61f3-4d57-a6ee-225d66140e48.JPG"/>
              <p:cNvPicPr>
                <a:picLocks noChangeAspect="1" noChangeArrowheads="1"/>
              </p:cNvPicPr>
              <p:nvPr/>
            </p:nvPicPr>
            <p:blipFill>
              <a:blip r:embed="rId2"/>
              <a:srcRect l="4111" t="26512" r="3223" b="19366"/>
              <a:stretch>
                <a:fillRect/>
              </a:stretch>
            </p:blipFill>
            <p:spPr bwMode="auto">
              <a:xfrm>
                <a:off x="5576737" y="2142857"/>
                <a:ext cx="939377" cy="352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" name="Rectangle 163"/>
              <p:cNvSpPr/>
              <p:nvPr/>
            </p:nvSpPr>
            <p:spPr bwMode="auto">
              <a:xfrm>
                <a:off x="5575416" y="2113135"/>
                <a:ext cx="941389" cy="365211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GB">
                  <a:latin typeface="Toyota Text" pitchFamily="34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 flipH="1">
                <a:off x="5737341" y="2108372"/>
                <a:ext cx="598488" cy="40014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oyota Text" pitchFamily="34" charset="0"/>
                    <a:ea typeface="ＭＳ Ｐゴシック" pitchFamily="34" charset="-128"/>
                    <a:cs typeface="+mn-cs"/>
                  </a:rPr>
                  <a:t>NG</a:t>
                </a:r>
                <a:endParaRPr lang="en-GB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oyota Text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39948" name="Group 165"/>
            <p:cNvGrpSpPr>
              <a:grpSpLocks/>
            </p:cNvGrpSpPr>
            <p:nvPr/>
          </p:nvGrpSpPr>
          <p:grpSpPr bwMode="auto">
            <a:xfrm>
              <a:off x="4446051" y="2558910"/>
              <a:ext cx="940543" cy="400110"/>
              <a:chOff x="5575571" y="2108265"/>
              <a:chExt cx="940543" cy="400110"/>
            </a:xfrm>
          </p:grpSpPr>
          <p:pic>
            <p:nvPicPr>
              <p:cNvPr id="39953" name="Picture 4" descr="http://www.toyota.ru/media/global/assets/3e748ab2-61f3-4d57-a6ee-225d66140e48.JPG"/>
              <p:cNvPicPr>
                <a:picLocks noChangeAspect="1" noChangeArrowheads="1"/>
              </p:cNvPicPr>
              <p:nvPr/>
            </p:nvPicPr>
            <p:blipFill>
              <a:blip r:embed="rId2"/>
              <a:srcRect l="4111" t="26512" r="3223" b="19366"/>
              <a:stretch>
                <a:fillRect/>
              </a:stretch>
            </p:blipFill>
            <p:spPr bwMode="auto">
              <a:xfrm>
                <a:off x="5576737" y="2142857"/>
                <a:ext cx="939377" cy="352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8" name="Rectangle 167"/>
              <p:cNvSpPr/>
              <p:nvPr/>
            </p:nvSpPr>
            <p:spPr bwMode="auto">
              <a:xfrm>
                <a:off x="5576364" y="2112506"/>
                <a:ext cx="939802" cy="365211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GB">
                  <a:latin typeface="Toyota Text" pitchFamily="34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 flipH="1">
                <a:off x="5738289" y="2107742"/>
                <a:ext cx="596901" cy="40014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oyota Text" pitchFamily="34" charset="0"/>
                    <a:ea typeface="ＭＳ Ｐゴシック" pitchFamily="34" charset="-128"/>
                    <a:cs typeface="+mn-cs"/>
                  </a:rPr>
                  <a:t>NG</a:t>
                </a:r>
                <a:endParaRPr lang="en-GB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oyota Text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39949" name="Group 169"/>
            <p:cNvGrpSpPr>
              <a:grpSpLocks/>
            </p:cNvGrpSpPr>
            <p:nvPr/>
          </p:nvGrpSpPr>
          <p:grpSpPr bwMode="auto">
            <a:xfrm>
              <a:off x="6057258" y="2580281"/>
              <a:ext cx="940543" cy="400110"/>
              <a:chOff x="5575571" y="2108265"/>
              <a:chExt cx="940543" cy="400110"/>
            </a:xfrm>
          </p:grpSpPr>
          <p:pic>
            <p:nvPicPr>
              <p:cNvPr id="39950" name="Picture 4" descr="http://www.toyota.ru/media/global/assets/3e748ab2-61f3-4d57-a6ee-225d66140e48.JPG"/>
              <p:cNvPicPr>
                <a:picLocks noChangeAspect="1" noChangeArrowheads="1"/>
              </p:cNvPicPr>
              <p:nvPr/>
            </p:nvPicPr>
            <p:blipFill>
              <a:blip r:embed="rId2"/>
              <a:srcRect l="4111" t="26512" r="3223" b="19366"/>
              <a:stretch>
                <a:fillRect/>
              </a:stretch>
            </p:blipFill>
            <p:spPr bwMode="auto">
              <a:xfrm>
                <a:off x="5576737" y="2142857"/>
                <a:ext cx="939377" cy="352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2" name="Rectangle 171"/>
              <p:cNvSpPr/>
              <p:nvPr/>
            </p:nvSpPr>
            <p:spPr bwMode="auto">
              <a:xfrm>
                <a:off x="5574885" y="2113365"/>
                <a:ext cx="941390" cy="365211"/>
              </a:xfrm>
              <a:prstGeom prst="rect">
                <a:avLst/>
              </a:prstGeom>
              <a:solidFill>
                <a:schemeClr val="bg1">
                  <a:lumMod val="85000"/>
                  <a:alpha val="58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GB">
                  <a:latin typeface="Toyota Text" pitchFamily="34" charset="0"/>
                  <a:ea typeface="ＭＳ Ｐゴシック" charset="-128"/>
                  <a:cs typeface="+mn-cs"/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 flipH="1">
                <a:off x="5736810" y="2108601"/>
                <a:ext cx="598489" cy="40014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oyota Text" pitchFamily="34" charset="0"/>
                    <a:ea typeface="ＭＳ Ｐゴシック" pitchFamily="34" charset="-128"/>
                    <a:cs typeface="+mn-cs"/>
                  </a:rPr>
                  <a:t>NG</a:t>
                </a:r>
                <a:endParaRPr lang="en-GB" sz="2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oyota Text" pitchFamily="34" charset="0"/>
                  <a:ea typeface="ＭＳ Ｐゴシック" pitchFamily="34" charset="-128"/>
                  <a:cs typeface="+mn-cs"/>
                </a:endParaRPr>
              </a:p>
            </p:txBody>
          </p:sp>
        </p:grpSp>
      </p:grpSp>
      <p:sp>
        <p:nvSpPr>
          <p:cNvPr id="39943" name="TextBox 174"/>
          <p:cNvSpPr txBox="1">
            <a:spLocks noChangeArrowheads="1"/>
          </p:cNvSpPr>
          <p:nvPr/>
        </p:nvSpPr>
        <p:spPr bwMode="auto">
          <a:xfrm flipH="1">
            <a:off x="547688" y="649288"/>
            <a:ext cx="14255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eaLnBrk="0" hangingPunct="0"/>
            <a:r>
              <a:rPr lang="en-US" sz="1400" b="1">
                <a:solidFill>
                  <a:srgbClr val="C00000"/>
                </a:solidFill>
              </a:rPr>
              <a:t>CAMRY 2011</a:t>
            </a:r>
            <a:endParaRPr lang="en-GB" sz="1400">
              <a:solidFill>
                <a:srgbClr val="C00000"/>
              </a:solidFill>
            </a:endParaRPr>
          </a:p>
        </p:txBody>
      </p:sp>
      <p:sp>
        <p:nvSpPr>
          <p:cNvPr id="39944" name="TextBox 57"/>
          <p:cNvSpPr txBox="1">
            <a:spLocks noChangeArrowheads="1"/>
          </p:cNvSpPr>
          <p:nvPr/>
        </p:nvSpPr>
        <p:spPr bwMode="auto">
          <a:xfrm flipH="1">
            <a:off x="590550" y="6165850"/>
            <a:ext cx="6262688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>
            <a:spAutoFit/>
          </a:bodyPr>
          <a:lstStyle/>
          <a:p>
            <a:pPr eaLnBrk="0" hangingPunct="0"/>
            <a:r>
              <a:rPr lang="ru-RU" sz="1200" b="1"/>
              <a:t>По статистике Тойота Банка, в среднем сумма первоначального платежа составляет 45% от стоимости автомобиля</a:t>
            </a:r>
            <a:endParaRPr lang="en-GB" sz="1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 bwMode="auto">
          <a:xfrm>
            <a:off x="250825" y="631825"/>
            <a:ext cx="8713788" cy="25193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250825" y="3367088"/>
            <a:ext cx="8713788" cy="26654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196454A3-751C-4E1D-92E6-A8BC11BC35AD}" type="slidenum">
              <a:rPr lang="en-US" smtClean="0"/>
              <a:pPr>
                <a:defRPr/>
              </a:pPr>
              <a:t>20</a:t>
            </a:fld>
            <a:endParaRPr lang="en-US" dirty="0" smtClean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Возврат клиента к Дилеру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  <a:p>
            <a:pPr eaLnBrk="0" hangingPunct="0">
              <a:lnSpc>
                <a:spcPts val="3700"/>
              </a:lnSpc>
              <a:defRPr/>
            </a:pPr>
            <a:endParaRPr lang="en-US" sz="1400" b="1" dirty="0">
              <a:solidFill>
                <a:srgbClr val="C00000"/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2700338" y="487363"/>
            <a:ext cx="640873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578410"/>
            <a:ext cx="1152128" cy="10684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250825" y="703263"/>
            <a:ext cx="2808288" cy="3381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lvl="2" algn="ctr" eaLnBrk="0" hangingPunct="0">
              <a:defRPr/>
            </a:pPr>
            <a:r>
              <a:rPr lang="ru-RU" sz="1600" b="1" dirty="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ЛОЯЛЬНОСТЬ</a:t>
            </a: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6084888" y="3511550"/>
            <a:ext cx="2808287" cy="3381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lvl="2" algn="ctr" eaLnBrk="0" hangingPunct="0">
              <a:defRPr/>
            </a:pPr>
            <a:r>
              <a:rPr lang="ru-RU" sz="1600" b="1" dirty="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ИНСТРУМЕНТЫ</a:t>
            </a:r>
          </a:p>
        </p:txBody>
      </p:sp>
      <p:cxnSp>
        <p:nvCxnSpPr>
          <p:cNvPr id="40969" name="Straight Connector 39"/>
          <p:cNvCxnSpPr>
            <a:cxnSpLocks noChangeShapeType="1"/>
          </p:cNvCxnSpPr>
          <p:nvPr/>
        </p:nvCxnSpPr>
        <p:spPr bwMode="auto">
          <a:xfrm>
            <a:off x="179388" y="3249613"/>
            <a:ext cx="8785225" cy="0"/>
          </a:xfrm>
          <a:prstGeom prst="line">
            <a:avLst/>
          </a:prstGeom>
          <a:noFill/>
          <a:ln w="57150" cmpd="dbl" algn="ctr">
            <a:solidFill>
              <a:srgbClr val="C00000"/>
            </a:solidFill>
            <a:round/>
            <a:headEnd/>
            <a:tailEnd/>
          </a:ln>
        </p:spPr>
      </p:cxnSp>
      <p:pic>
        <p:nvPicPr>
          <p:cNvPr id="72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775246"/>
            <a:ext cx="931391" cy="1404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1" name="TextBox 80"/>
          <p:cNvSpPr txBox="1"/>
          <p:nvPr/>
        </p:nvSpPr>
        <p:spPr>
          <a:xfrm>
            <a:off x="250825" y="1068388"/>
            <a:ext cx="5834063" cy="186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sz="1700" dirty="0">
                <a:latin typeface="Toyota Text" pitchFamily="34" charset="0"/>
                <a:ea typeface="ＭＳ Ｐゴシック" pitchFamily="34" charset="-128"/>
                <a:cs typeface="+mn-cs"/>
              </a:rPr>
              <a:t>возврат Клиента через </a:t>
            </a:r>
            <a:r>
              <a:rPr lang="ru-RU" sz="17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2-3 года </a:t>
            </a:r>
            <a:r>
              <a:rPr lang="ru-RU" sz="1700" dirty="0">
                <a:latin typeface="Toyota Text" pitchFamily="34" charset="0"/>
                <a:ea typeface="ＭＳ Ｐゴシック" pitchFamily="34" charset="-128"/>
                <a:cs typeface="+mn-cs"/>
              </a:rPr>
              <a:t>в Дилерский центр</a:t>
            </a:r>
          </a:p>
          <a:p>
            <a:pPr marL="171450" indent="-17145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endParaRPr lang="ru-RU" sz="1000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marL="285750" indent="-28575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sz="1700" dirty="0">
                <a:latin typeface="Toyota Text" pitchFamily="34" charset="0"/>
                <a:ea typeface="ＭＳ Ｐゴシック" pitchFamily="34" charset="-128"/>
                <a:cs typeface="+mn-cs"/>
              </a:rPr>
              <a:t>привлечение Клиента без затрат</a:t>
            </a:r>
            <a:r>
              <a:rPr lang="en-US" sz="1700" dirty="0">
                <a:latin typeface="Toyota Text" pitchFamily="34" charset="0"/>
                <a:ea typeface="ＭＳ Ｐゴシック" pitchFamily="34" charset="-128"/>
                <a:cs typeface="+mn-cs"/>
              </a:rPr>
              <a:t> </a:t>
            </a:r>
            <a:r>
              <a:rPr lang="ru-RU" sz="1700" dirty="0">
                <a:latin typeface="Toyota Text" pitchFamily="34" charset="0"/>
                <a:ea typeface="ＭＳ Ｐゴシック" pitchFamily="34" charset="-128"/>
                <a:cs typeface="+mn-cs"/>
              </a:rPr>
              <a:t>на рекламу</a:t>
            </a:r>
          </a:p>
          <a:p>
            <a:pPr marL="171450" indent="-17145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endParaRPr lang="ru-RU" sz="1000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marL="285750" indent="-28575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sz="1700" dirty="0">
                <a:latin typeface="Toyota Text" pitchFamily="34" charset="0"/>
                <a:ea typeface="ＭＳ Ｐゴシック" pitchFamily="34" charset="-128"/>
                <a:cs typeface="+mn-cs"/>
              </a:rPr>
              <a:t>развитие сегмента</a:t>
            </a:r>
            <a:r>
              <a:rPr lang="en-US" sz="1700" dirty="0">
                <a:latin typeface="Toyota Text" pitchFamily="34" charset="0"/>
                <a:ea typeface="ＭＳ Ｐゴシック" pitchFamily="34" charset="-128"/>
                <a:cs typeface="+mn-cs"/>
              </a:rPr>
              <a:t> Trade In</a:t>
            </a:r>
            <a:endParaRPr lang="ru-RU" sz="1700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marL="171450" indent="-17145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endParaRPr lang="ru-RU" sz="1000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marL="285750" indent="-28575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sz="1700" dirty="0">
                <a:latin typeface="Toyota Text" pitchFamily="34" charset="0"/>
                <a:ea typeface="ＭＳ Ｐゴシック" pitchFamily="34" charset="-128"/>
                <a:cs typeface="+mn-cs"/>
              </a:rPr>
              <a:t>возврат клиентов по </a:t>
            </a:r>
            <a:r>
              <a:rPr lang="ru-RU" sz="17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кредитным продуктам</a:t>
            </a:r>
            <a:r>
              <a:rPr lang="en-US" sz="17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 </a:t>
            </a:r>
            <a:r>
              <a:rPr lang="ru-RU" sz="17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выше</a:t>
            </a:r>
            <a:r>
              <a:rPr lang="ru-RU" sz="1700" dirty="0">
                <a:latin typeface="Toyota Text" pitchFamily="34" charset="0"/>
                <a:ea typeface="ＭＳ Ｐゴシック" pitchFamily="34" charset="-128"/>
                <a:cs typeface="+mn-cs"/>
              </a:rPr>
              <a:t>, чем по стандартным продуктам в </a:t>
            </a:r>
            <a:r>
              <a:rPr lang="ru-RU" sz="17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3 раза</a:t>
            </a:r>
            <a:endParaRPr lang="ru-RU" sz="1600" b="1" dirty="0">
              <a:solidFill>
                <a:srgbClr val="C00000"/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0972" name="TextBox 81"/>
          <p:cNvSpPr txBox="1">
            <a:spLocks noChangeArrowheads="1"/>
          </p:cNvSpPr>
          <p:nvPr/>
        </p:nvSpPr>
        <p:spPr bwMode="auto">
          <a:xfrm>
            <a:off x="6227763" y="2216150"/>
            <a:ext cx="25923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1800" b="1"/>
              <a:t>Долгосрочная стратегия развития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619250" y="3943350"/>
            <a:ext cx="7056438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sz="1700" dirty="0">
                <a:latin typeface="Toyota Text" pitchFamily="34" charset="0"/>
                <a:ea typeface="ＭＳ Ｐゴシック" pitchFamily="34" charset="-128"/>
                <a:cs typeface="+mn-cs"/>
              </a:rPr>
              <a:t>Работа с Клиентом за 2-3 месяца до наступления </a:t>
            </a:r>
            <a:r>
              <a:rPr lang="ru-RU" sz="17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момента возврата</a:t>
            </a:r>
            <a:r>
              <a:rPr lang="ru-RU" sz="1700" dirty="0">
                <a:latin typeface="Toyota Text" pitchFamily="34" charset="0"/>
                <a:ea typeface="ＭＳ Ｐゴシック" pitchFamily="34" charset="-128"/>
                <a:cs typeface="+mn-cs"/>
              </a:rPr>
              <a:t> - рассылка предложений, предложения по телефону</a:t>
            </a:r>
          </a:p>
          <a:p>
            <a:pPr indent="358775" eaLnBrk="0" hangingPunct="0">
              <a:buFontTx/>
              <a:buBlip>
                <a:blip r:embed="rId5"/>
              </a:buBlip>
              <a:defRPr/>
            </a:pPr>
            <a:endParaRPr lang="ru-RU" sz="1000" dirty="0"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95288" y="5019675"/>
            <a:ext cx="6121400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sz="1700" dirty="0">
                <a:latin typeface="Toyota Text" pitchFamily="34" charset="0"/>
                <a:ea typeface="ＭＳ Ｐゴシック" pitchFamily="34" charset="-128"/>
                <a:cs typeface="+mn-cs"/>
              </a:rPr>
              <a:t>Совместная работа </a:t>
            </a:r>
            <a:r>
              <a:rPr lang="ru-RU" sz="17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Тойота Банк </a:t>
            </a:r>
            <a:r>
              <a:rPr lang="ru-RU" sz="1700" dirty="0">
                <a:latin typeface="Toyota Text" pitchFamily="34" charset="0"/>
                <a:ea typeface="ＭＳ Ｐゴシック" pitchFamily="34" charset="-128"/>
                <a:cs typeface="+mn-cs"/>
              </a:rPr>
              <a:t>и </a:t>
            </a:r>
            <a:r>
              <a:rPr lang="ru-RU" sz="17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Тойота Мотор</a:t>
            </a:r>
          </a:p>
          <a:p>
            <a:pPr indent="358775" eaLnBrk="0" hangingPunct="0">
              <a:buFontTx/>
              <a:buBlip>
                <a:blip r:embed="rId5"/>
              </a:buBlip>
              <a:defRPr/>
            </a:pPr>
            <a:endParaRPr lang="ru-RU" sz="1000" dirty="0"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40975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56325" y="4591050"/>
            <a:ext cx="2335213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8F81A6B6-3E57-473F-A2BC-43651133C6A6}" type="slidenum">
              <a:rPr lang="en-US" smtClean="0"/>
              <a:pPr>
                <a:defRPr/>
              </a:pPr>
              <a:t>21</a:t>
            </a:fld>
            <a:endParaRPr lang="en-US" dirty="0" smtClean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Возможность продажи более дорогого а/м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2700338" y="487363"/>
            <a:ext cx="640873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012" name="Straight Connector 64"/>
          <p:cNvCxnSpPr>
            <a:cxnSpLocks noChangeShapeType="1"/>
          </p:cNvCxnSpPr>
          <p:nvPr/>
        </p:nvCxnSpPr>
        <p:spPr bwMode="auto">
          <a:xfrm>
            <a:off x="3041650" y="703263"/>
            <a:ext cx="0" cy="3168650"/>
          </a:xfrm>
          <a:prstGeom prst="line">
            <a:avLst/>
          </a:prstGeom>
          <a:noFill/>
          <a:ln w="50800" cmpd="tri" algn="ctr">
            <a:solidFill>
              <a:srgbClr val="C00000"/>
            </a:solidFill>
            <a:round/>
            <a:headEnd/>
            <a:tailEnd/>
          </a:ln>
        </p:spPr>
      </p:cxnSp>
      <p:sp>
        <p:nvSpPr>
          <p:cNvPr id="80" name="TextBox 79"/>
          <p:cNvSpPr txBox="1"/>
          <p:nvPr/>
        </p:nvSpPr>
        <p:spPr>
          <a:xfrm>
            <a:off x="395288" y="703263"/>
            <a:ext cx="2520950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ru-RU" sz="14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Стандартный продукт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187450" y="4641850"/>
            <a:ext cx="7056438" cy="792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 cap="flat" cmpd="tri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Сопоставимые 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ежемесячные выплаты по кредитам на автомобили разного класса </a:t>
            </a:r>
          </a:p>
        </p:txBody>
      </p:sp>
      <p:sp>
        <p:nvSpPr>
          <p:cNvPr id="43015" name="Down Arrow 13"/>
          <p:cNvSpPr>
            <a:spLocks noChangeArrowheads="1"/>
          </p:cNvSpPr>
          <p:nvPr/>
        </p:nvSpPr>
        <p:spPr bwMode="auto">
          <a:xfrm>
            <a:off x="900113" y="3871913"/>
            <a:ext cx="1079500" cy="71913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ru-RU"/>
          </a:p>
        </p:txBody>
      </p:sp>
      <p:sp>
        <p:nvSpPr>
          <p:cNvPr id="43016" name="Down Arrow 14"/>
          <p:cNvSpPr>
            <a:spLocks noChangeArrowheads="1"/>
          </p:cNvSpPr>
          <p:nvPr/>
        </p:nvSpPr>
        <p:spPr bwMode="auto">
          <a:xfrm>
            <a:off x="3998913" y="3871913"/>
            <a:ext cx="1081087" cy="71913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203575" y="703263"/>
            <a:ext cx="2720975" cy="433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eaLnBrk="0" hangingPunct="0">
              <a:defRPr/>
            </a:pPr>
            <a:r>
              <a:rPr lang="ru-RU" sz="14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Продукт с остаточным платежом (1)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5450" y="3422650"/>
            <a:ext cx="2268538" cy="328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10 446 </a:t>
            </a:r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руб.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/</a:t>
            </a:r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месяц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 </a:t>
            </a:r>
            <a:endParaRPr lang="ru-RU" sz="1200" b="1" dirty="0">
              <a:solidFill>
                <a:schemeClr val="tx1">
                  <a:lumMod val="65000"/>
                  <a:lumOff val="35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5400" y="3470275"/>
            <a:ext cx="2376488" cy="328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10 346 </a:t>
            </a:r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руб.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/</a:t>
            </a:r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месяц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 </a:t>
            </a:r>
            <a:endParaRPr lang="ru-RU" sz="1200" b="1" dirty="0">
              <a:solidFill>
                <a:schemeClr val="tx1">
                  <a:lumMod val="65000"/>
                  <a:lumOff val="35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80138" y="703263"/>
            <a:ext cx="2552700" cy="43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anchor="ctr"/>
          <a:lstStyle/>
          <a:p>
            <a:pPr algn="ctr" eaLnBrk="0" hangingPunct="0">
              <a:defRPr/>
            </a:pPr>
            <a:r>
              <a:rPr lang="ru-RU" sz="14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Продукт с остаточным платежом (2)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800" y="3036888"/>
            <a:ext cx="2268538" cy="330200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COROLLA</a:t>
            </a:r>
            <a:endParaRPr lang="ru-RU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78575" y="3084513"/>
            <a:ext cx="2376488" cy="330200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RX 270</a:t>
            </a:r>
            <a:endParaRPr lang="ru-RU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21063" y="3422650"/>
            <a:ext cx="2376487" cy="328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10 268 </a:t>
            </a:r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руб.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/</a:t>
            </a:r>
            <a:r>
              <a:rPr lang="ru-RU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месяц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 </a:t>
            </a:r>
            <a:endParaRPr lang="ru-RU" sz="1200" b="1" dirty="0">
              <a:solidFill>
                <a:schemeClr val="tx1">
                  <a:lumMod val="65000"/>
                  <a:lumOff val="35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21063" y="3036888"/>
            <a:ext cx="2376487" cy="330200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CAMRY</a:t>
            </a:r>
            <a:endParaRPr lang="ru-RU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cxnSp>
        <p:nvCxnSpPr>
          <p:cNvPr id="43025" name="Straight Connector 23"/>
          <p:cNvCxnSpPr>
            <a:cxnSpLocks noChangeShapeType="1"/>
          </p:cNvCxnSpPr>
          <p:nvPr/>
        </p:nvCxnSpPr>
        <p:spPr bwMode="auto">
          <a:xfrm>
            <a:off x="6059488" y="703263"/>
            <a:ext cx="0" cy="3168650"/>
          </a:xfrm>
          <a:prstGeom prst="line">
            <a:avLst/>
          </a:prstGeom>
          <a:noFill/>
          <a:ln w="50800" cmpd="tri" algn="ctr">
            <a:solidFill>
              <a:srgbClr val="C00000"/>
            </a:solidFill>
            <a:round/>
            <a:headEnd/>
            <a:tailEnd/>
          </a:ln>
        </p:spPr>
      </p:cxnSp>
      <p:sp>
        <p:nvSpPr>
          <p:cNvPr id="43026" name="Down Arrow 24"/>
          <p:cNvSpPr>
            <a:spLocks noChangeArrowheads="1"/>
          </p:cNvSpPr>
          <p:nvPr/>
        </p:nvSpPr>
        <p:spPr bwMode="auto">
          <a:xfrm>
            <a:off x="7164388" y="3871913"/>
            <a:ext cx="1079500" cy="71913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ru-RU"/>
          </a:p>
        </p:txBody>
      </p:sp>
      <p:pic>
        <p:nvPicPr>
          <p:cNvPr id="43027" name="Picture 2"/>
          <p:cNvPicPr>
            <a:picLocks noChangeAspect="1" noChangeArrowheads="1"/>
          </p:cNvPicPr>
          <p:nvPr/>
        </p:nvPicPr>
        <p:blipFill>
          <a:blip r:embed="rId3"/>
          <a:srcRect l="23482" t="8939" r="24701" b="10670"/>
          <a:stretch>
            <a:fillRect/>
          </a:stretch>
        </p:blipFill>
        <p:spPr bwMode="auto">
          <a:xfrm>
            <a:off x="473075" y="1314450"/>
            <a:ext cx="2370138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8" name="Picture 3"/>
          <p:cNvPicPr>
            <a:picLocks noChangeAspect="1" noChangeArrowheads="1"/>
          </p:cNvPicPr>
          <p:nvPr/>
        </p:nvPicPr>
        <p:blipFill>
          <a:blip r:embed="rId4"/>
          <a:srcRect l="33377" t="12524" r="13933" b="9241"/>
          <a:stretch>
            <a:fillRect/>
          </a:stretch>
        </p:blipFill>
        <p:spPr bwMode="auto">
          <a:xfrm>
            <a:off x="3276600" y="1357313"/>
            <a:ext cx="2447925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29" name="TextBox 26"/>
          <p:cNvSpPr txBox="1">
            <a:spLocks noChangeArrowheads="1"/>
          </p:cNvSpPr>
          <p:nvPr/>
        </p:nvSpPr>
        <p:spPr bwMode="auto">
          <a:xfrm>
            <a:off x="395288" y="5702300"/>
            <a:ext cx="8337550" cy="330200"/>
          </a:xfrm>
          <a:prstGeom prst="rect">
            <a:avLst/>
          </a:prstGeom>
          <a:noFill/>
          <a:ln w="38100" algn="ctr">
            <a:noFill/>
            <a:round/>
            <a:headEnd/>
            <a:tailEnd/>
          </a:ln>
        </p:spPr>
        <p:txBody>
          <a:bodyPr anchor="ctr"/>
          <a:lstStyle/>
          <a:p>
            <a:pPr eaLnBrk="0" hangingPunct="0"/>
            <a:r>
              <a:rPr lang="ru-RU" sz="1100"/>
              <a:t>При ПВ 50%, ставке 12% (стандартный продукт) и 13% (продукт с остаточным платежом), на 3 года.</a:t>
            </a:r>
          </a:p>
          <a:p>
            <a:pPr eaLnBrk="0" hangingPunct="0"/>
            <a:r>
              <a:rPr lang="ru-RU" sz="1100"/>
              <a:t>ОП 0% (стандартный продукт), 30% (с остаточным платежом 1), 50% (с остаточным платежом 2). </a:t>
            </a:r>
          </a:p>
        </p:txBody>
      </p:sp>
      <p:pic>
        <p:nvPicPr>
          <p:cNvPr id="43030" name="Picture 4"/>
          <p:cNvPicPr>
            <a:picLocks noChangeAspect="1" noChangeArrowheads="1"/>
          </p:cNvPicPr>
          <p:nvPr/>
        </p:nvPicPr>
        <p:blipFill>
          <a:blip r:embed="rId5"/>
          <a:srcRect l="31738" t="28697" r="26598" b="39848"/>
          <a:stretch>
            <a:fillRect/>
          </a:stretch>
        </p:blipFill>
        <p:spPr bwMode="auto">
          <a:xfrm>
            <a:off x="6223000" y="1360488"/>
            <a:ext cx="2600325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4C505B68-8EEF-4BB1-A98D-F1305A7B1593}" type="slidenum">
              <a:rPr lang="en-US" smtClean="0"/>
              <a:pPr>
                <a:defRPr/>
              </a:pPr>
              <a:t>22</a:t>
            </a:fld>
            <a:endParaRPr lang="en-US" dirty="0" smtClean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Сохранение клиентов в бренде Лексус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  <a:p>
            <a:pPr eaLnBrk="0" hangingPunct="0">
              <a:lnSpc>
                <a:spcPts val="3700"/>
              </a:lnSpc>
              <a:defRPr/>
            </a:pPr>
            <a:endParaRPr lang="en-US" sz="1400" b="1" dirty="0">
              <a:solidFill>
                <a:srgbClr val="C00000"/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2700338" y="487363"/>
            <a:ext cx="640873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5060" name="Group 39"/>
          <p:cNvGrpSpPr>
            <a:grpSpLocks/>
          </p:cNvGrpSpPr>
          <p:nvPr/>
        </p:nvGrpSpPr>
        <p:grpSpPr bwMode="auto">
          <a:xfrm>
            <a:off x="1619250" y="1119188"/>
            <a:ext cx="2376488" cy="758825"/>
            <a:chOff x="1619672" y="919262"/>
            <a:chExt cx="2376264" cy="758121"/>
          </a:xfrm>
        </p:grpSpPr>
        <p:sp>
          <p:nvSpPr>
            <p:cNvPr id="45084" name="Rounded Rectangle 55"/>
            <p:cNvSpPr>
              <a:spLocks noChangeArrowheads="1"/>
            </p:cNvSpPr>
            <p:nvPr/>
          </p:nvSpPr>
          <p:spPr bwMode="auto">
            <a:xfrm>
              <a:off x="1619672" y="919263"/>
              <a:ext cx="2376264" cy="758120"/>
            </a:xfrm>
            <a:prstGeom prst="roundRect">
              <a:avLst>
                <a:gd name="adj" fmla="val 16667"/>
              </a:avLst>
            </a:prstGeom>
            <a:noFill/>
            <a:ln w="38100" cmpd="tri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ru-RU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19672" y="919262"/>
              <a:ext cx="2376264" cy="66137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600" b="1" dirty="0">
                  <a:latin typeface="Toyota Text" pitchFamily="34" charset="0"/>
                  <a:ea typeface="ＭＳ Ｐゴシック" pitchFamily="34" charset="-128"/>
                  <a:cs typeface="+mn-cs"/>
                </a:rPr>
                <a:t>BMW X3 NG</a:t>
              </a:r>
              <a:endParaRPr lang="ru-RU" sz="1600" b="1" dirty="0">
                <a:latin typeface="Toyota Text" pitchFamily="34" charset="0"/>
                <a:ea typeface="ＭＳ Ｐゴシック" pitchFamily="34" charset="-128"/>
                <a:cs typeface="+mn-cs"/>
              </a:endParaRPr>
            </a:p>
            <a:p>
              <a:pPr eaLnBrk="0" hangingPunct="0">
                <a:defRPr/>
              </a:pPr>
              <a:endParaRPr lang="ru-RU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endParaRPr>
            </a:p>
            <a:p>
              <a:pPr eaLnBrk="0" hangingPunct="0">
                <a:defRPr/>
              </a:pPr>
              <a:r>
                <a:rPr lang="en-US" sz="1600" b="1" i="1" dirty="0">
                  <a:solidFill>
                    <a:srgbClr val="C00000"/>
                  </a:solidFill>
                  <a:latin typeface="Toyota Text" pitchFamily="34" charset="0"/>
                  <a:ea typeface="ＭＳ Ｐゴシック" pitchFamily="34" charset="-128"/>
                  <a:cs typeface="+mn-cs"/>
                </a:rPr>
                <a:t>1</a:t>
              </a:r>
              <a:r>
                <a:rPr lang="ru-RU" sz="1600" b="1" i="1" dirty="0">
                  <a:solidFill>
                    <a:srgbClr val="C00000"/>
                  </a:solidFill>
                  <a:latin typeface="Toyota Text" pitchFamily="34" charset="0"/>
                  <a:ea typeface="ＭＳ Ｐゴシック" pitchFamily="34" charset="-128"/>
                  <a:cs typeface="+mn-cs"/>
                </a:rPr>
                <a:t>1 580</a:t>
              </a:r>
              <a:r>
                <a:rPr lang="en-US" sz="1600" b="1" i="1" dirty="0">
                  <a:solidFill>
                    <a:srgbClr val="C00000"/>
                  </a:solidFill>
                  <a:latin typeface="Toyota Text" pitchFamily="34" charset="0"/>
                  <a:ea typeface="ＭＳ Ｐゴシック" pitchFamily="34" charset="-128"/>
                  <a:cs typeface="+mn-cs"/>
                </a:rPr>
                <a:t> </a:t>
              </a:r>
              <a:r>
                <a:rPr lang="ru-RU" sz="1600" b="1" i="1" dirty="0">
                  <a:solidFill>
                    <a:srgbClr val="C00000"/>
                  </a:solidFill>
                  <a:latin typeface="Toyota Text" pitchFamily="34" charset="0"/>
                  <a:ea typeface="ＭＳ Ｐゴシック" pitchFamily="34" charset="-128"/>
                  <a:cs typeface="+mn-cs"/>
                </a:rPr>
                <a:t>руб./мес.</a:t>
              </a:r>
            </a:p>
          </p:txBody>
        </p:sp>
      </p:grpSp>
      <p:pic>
        <p:nvPicPr>
          <p:cNvPr id="45061" name="Picture 2" descr="Картинка 13 из 127048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11031" r="11758" b="3371"/>
          <a:stretch>
            <a:fillRect/>
          </a:stretch>
        </p:blipFill>
        <p:spPr bwMode="auto">
          <a:xfrm>
            <a:off x="400050" y="1044575"/>
            <a:ext cx="10033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4" descr="Картинка 12 из 52577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2127250"/>
            <a:ext cx="12969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063" name="Group 40"/>
          <p:cNvGrpSpPr>
            <a:grpSpLocks/>
          </p:cNvGrpSpPr>
          <p:nvPr/>
        </p:nvGrpSpPr>
        <p:grpSpPr bwMode="auto">
          <a:xfrm>
            <a:off x="1619250" y="2055813"/>
            <a:ext cx="2447925" cy="877887"/>
            <a:chOff x="1619672" y="1855366"/>
            <a:chExt cx="2448272" cy="877163"/>
          </a:xfrm>
        </p:grpSpPr>
        <p:sp>
          <p:nvSpPr>
            <p:cNvPr id="45082" name="Rounded Rectangle 28"/>
            <p:cNvSpPr>
              <a:spLocks noChangeArrowheads="1"/>
            </p:cNvSpPr>
            <p:nvPr/>
          </p:nvSpPr>
          <p:spPr bwMode="auto">
            <a:xfrm>
              <a:off x="1619672" y="1855366"/>
              <a:ext cx="2376264" cy="758120"/>
            </a:xfrm>
            <a:prstGeom prst="roundRect">
              <a:avLst>
                <a:gd name="adj" fmla="val 16667"/>
              </a:avLst>
            </a:prstGeom>
            <a:noFill/>
            <a:ln w="38100" cmpd="tri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ru-RU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91120" y="1855366"/>
              <a:ext cx="2376824" cy="8771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600" b="1" dirty="0">
                  <a:latin typeface="Toyota Text" pitchFamily="34" charset="0"/>
                  <a:ea typeface="ＭＳ Ｐゴシック" pitchFamily="34" charset="-128"/>
                  <a:cs typeface="+mn-cs"/>
                </a:rPr>
                <a:t>Infinity EX</a:t>
              </a:r>
              <a:endParaRPr lang="ru-RU" sz="1600" b="1" dirty="0">
                <a:latin typeface="Toyota Text" pitchFamily="34" charset="0"/>
                <a:ea typeface="ＭＳ Ｐゴシック" pitchFamily="34" charset="-128"/>
                <a:cs typeface="+mn-cs"/>
              </a:endParaRPr>
            </a:p>
            <a:p>
              <a:pPr eaLnBrk="0" hangingPunct="0">
                <a:defRPr/>
              </a:pPr>
              <a:endParaRPr lang="ru-RU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endParaRPr>
            </a:p>
            <a:p>
              <a:pPr eaLnBrk="0" hangingPunct="0">
                <a:defRPr/>
              </a:pPr>
              <a:r>
                <a:rPr lang="ru-RU" sz="1600" b="1" i="1" dirty="0">
                  <a:solidFill>
                    <a:srgbClr val="C00000"/>
                  </a:solidFill>
                  <a:latin typeface="Toyota Text" pitchFamily="34" charset="0"/>
                  <a:ea typeface="ＭＳ Ｐゴシック" pitchFamily="34" charset="-128"/>
                  <a:cs typeface="+mn-cs"/>
                </a:rPr>
                <a:t>8 416 руб./мес.</a:t>
              </a:r>
            </a:p>
            <a:p>
              <a:pPr eaLnBrk="0" hangingPunct="0">
                <a:defRPr/>
              </a:pPr>
              <a:endParaRPr lang="ru-RU" sz="1400" dirty="0">
                <a:latin typeface="Toyota Text" pitchFamily="34" charset="0"/>
                <a:ea typeface="ＭＳ Ｐゴシック" pitchFamily="34" charset="-128"/>
                <a:cs typeface="+mn-cs"/>
              </a:endParaRPr>
            </a:p>
          </p:txBody>
        </p:sp>
      </p:grpSp>
      <p:pic>
        <p:nvPicPr>
          <p:cNvPr id="45064" name="Picture 2" descr="http://www.bmw.ru/_common/shared/newvehicles/x/x3/2010/showroom/gallery/1600x1200/12_1600x1200_bmw_X3.jpg?download=true"/>
          <p:cNvPicPr>
            <a:picLocks noChangeAspect="1" noChangeArrowheads="1"/>
          </p:cNvPicPr>
          <p:nvPr/>
        </p:nvPicPr>
        <p:blipFill>
          <a:blip r:embed="rId7"/>
          <a:srcRect l="32440" t="43854" r="10439" b="11340"/>
          <a:stretch>
            <a:fillRect/>
          </a:stretch>
        </p:blipFill>
        <p:spPr bwMode="auto">
          <a:xfrm>
            <a:off x="4140200" y="976313"/>
            <a:ext cx="1727200" cy="100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5" name="Picture 4" descr="http://www.infiniti.ru/etc/medialib/russia/ex/photos/exterior-photos.Par.95284.Image.1024.768.direct.jpg"/>
          <p:cNvPicPr>
            <a:picLocks noChangeAspect="1" noChangeArrowheads="1"/>
          </p:cNvPicPr>
          <p:nvPr/>
        </p:nvPicPr>
        <p:blipFill>
          <a:blip r:embed="rId8"/>
          <a:srcRect l="8090" t="23625" r="13654" b="27158"/>
          <a:stretch>
            <a:fillRect/>
          </a:stretch>
        </p:blipFill>
        <p:spPr bwMode="auto">
          <a:xfrm>
            <a:off x="4140200" y="2055813"/>
            <a:ext cx="1727200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6" name="Picture 6" descr="Цвет кузова Ipanema Sand – на фоне городского пейзажа, вид сбоку"/>
          <p:cNvPicPr>
            <a:picLocks noChangeAspect="1" noChangeArrowheads="1"/>
          </p:cNvPicPr>
          <p:nvPr/>
        </p:nvPicPr>
        <p:blipFill>
          <a:blip r:embed="rId9"/>
          <a:srcRect l="4446" t="32018" r="34184" b="9280"/>
          <a:stretch>
            <a:fillRect/>
          </a:stretch>
        </p:blipFill>
        <p:spPr bwMode="auto">
          <a:xfrm>
            <a:off x="4140200" y="2957513"/>
            <a:ext cx="1727200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7" name="Picture 8" descr="Картинка 17 из 837">
            <a:hlinkClick r:id="rId10"/>
          </p:cNvPr>
          <p:cNvPicPr>
            <a:picLocks noChangeAspect="1" noChangeArrowheads="1"/>
          </p:cNvPicPr>
          <p:nvPr/>
        </p:nvPicPr>
        <p:blipFill>
          <a:blip r:embed="rId11"/>
          <a:srcRect l="11346" t="10722" r="12061" b="11533"/>
          <a:stretch>
            <a:fillRect/>
          </a:stretch>
        </p:blipFill>
        <p:spPr bwMode="auto">
          <a:xfrm>
            <a:off x="323850" y="2992438"/>
            <a:ext cx="1152525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8" name="Picture 21"/>
          <p:cNvPicPr>
            <a:picLocks noChangeAspect="1" noChangeArrowheads="1"/>
          </p:cNvPicPr>
          <p:nvPr/>
        </p:nvPicPr>
        <p:blipFill>
          <a:blip r:embed="rId12"/>
          <a:srcRect l="35172" t="35583" r="26041" b="40282"/>
          <a:stretch>
            <a:fillRect/>
          </a:stretch>
        </p:blipFill>
        <p:spPr bwMode="auto">
          <a:xfrm>
            <a:off x="4140200" y="4287838"/>
            <a:ext cx="17272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9" name="Rounded Rectangle 23"/>
          <p:cNvSpPr>
            <a:spLocks noChangeArrowheads="1"/>
          </p:cNvSpPr>
          <p:nvPr/>
        </p:nvSpPr>
        <p:spPr bwMode="auto">
          <a:xfrm>
            <a:off x="1619250" y="2992438"/>
            <a:ext cx="2376488" cy="757237"/>
          </a:xfrm>
          <a:prstGeom prst="roundRect">
            <a:avLst>
              <a:gd name="adj" fmla="val 16667"/>
            </a:avLst>
          </a:prstGeom>
          <a:noFill/>
          <a:ln w="38100" cmpd="tri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ru-RU"/>
          </a:p>
        </p:txBody>
      </p:sp>
      <p:sp>
        <p:nvSpPr>
          <p:cNvPr id="45070" name="TextBox 24"/>
          <p:cNvSpPr txBox="1">
            <a:spLocks noChangeArrowheads="1"/>
          </p:cNvSpPr>
          <p:nvPr/>
        </p:nvSpPr>
        <p:spPr bwMode="auto">
          <a:xfrm>
            <a:off x="1619250" y="2992438"/>
            <a:ext cx="24479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Land Rover Freelander</a:t>
            </a:r>
            <a:endParaRPr lang="ru-RU" sz="1600" b="1"/>
          </a:p>
          <a:p>
            <a:pPr eaLnBrk="0" hangingPunct="0"/>
            <a:endParaRPr lang="en-US" sz="500" b="1" i="1"/>
          </a:p>
          <a:p>
            <a:pPr eaLnBrk="0" hangingPunct="0"/>
            <a:r>
              <a:rPr lang="ru-RU" sz="1600" b="1" i="1">
                <a:solidFill>
                  <a:srgbClr val="C00000"/>
                </a:solidFill>
              </a:rPr>
              <a:t>5 908</a:t>
            </a:r>
            <a:r>
              <a:rPr lang="en-US" sz="1600" b="1" i="1">
                <a:solidFill>
                  <a:srgbClr val="C00000"/>
                </a:solidFill>
              </a:rPr>
              <a:t> </a:t>
            </a:r>
            <a:r>
              <a:rPr lang="ru-RU" sz="1600" b="1" i="1">
                <a:solidFill>
                  <a:srgbClr val="C00000"/>
                </a:solidFill>
              </a:rPr>
              <a:t>руб./мес.</a:t>
            </a:r>
          </a:p>
          <a:p>
            <a:pPr eaLnBrk="0" hangingPunct="0"/>
            <a:endParaRPr lang="ru-RU" sz="1400"/>
          </a:p>
        </p:txBody>
      </p:sp>
      <p:sp>
        <p:nvSpPr>
          <p:cNvPr id="45071" name="Rounded Rectangle 26"/>
          <p:cNvSpPr>
            <a:spLocks noChangeArrowheads="1"/>
          </p:cNvSpPr>
          <p:nvPr/>
        </p:nvSpPr>
        <p:spPr bwMode="auto">
          <a:xfrm>
            <a:off x="1619250" y="4143375"/>
            <a:ext cx="2376488" cy="1239838"/>
          </a:xfrm>
          <a:prstGeom prst="roundRect">
            <a:avLst>
              <a:gd name="adj" fmla="val 16667"/>
            </a:avLst>
          </a:prstGeom>
          <a:noFill/>
          <a:ln w="38100" cmpd="tri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ru-RU"/>
          </a:p>
        </p:txBody>
      </p:sp>
      <p:sp>
        <p:nvSpPr>
          <p:cNvPr id="32" name="TextBox 31"/>
          <p:cNvSpPr txBox="1"/>
          <p:nvPr/>
        </p:nvSpPr>
        <p:spPr>
          <a:xfrm>
            <a:off x="1692275" y="4143375"/>
            <a:ext cx="2374900" cy="1154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600" b="1" dirty="0">
                <a:latin typeface="Toyota Text" pitchFamily="34" charset="0"/>
                <a:ea typeface="ＭＳ Ｐゴシック" pitchFamily="34" charset="-128"/>
                <a:cs typeface="+mn-cs"/>
              </a:rPr>
              <a:t>Lexus RX</a:t>
            </a:r>
            <a:r>
              <a:rPr lang="ru-RU" sz="1600" b="1" dirty="0">
                <a:latin typeface="Toyota Text" pitchFamily="34" charset="0"/>
                <a:ea typeface="ＭＳ Ｐゴシック" pitchFamily="34" charset="-128"/>
                <a:cs typeface="+mn-cs"/>
              </a:rPr>
              <a:t> 270</a:t>
            </a:r>
            <a:endParaRPr lang="en-US" sz="1600" b="1" dirty="0"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eaLnBrk="0" hangingPunct="0">
              <a:defRPr/>
            </a:pPr>
            <a:endParaRPr lang="ru-RU" sz="500" b="1" dirty="0">
              <a:solidFill>
                <a:schemeClr val="tx1">
                  <a:lumMod val="50000"/>
                  <a:lumOff val="50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eaLnBrk="0" hangingPunct="0">
              <a:defRPr/>
            </a:pPr>
            <a:r>
              <a:rPr lang="ru-RU" sz="1600" b="1" i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44 289 руб./мес</a:t>
            </a:r>
            <a:r>
              <a:rPr lang="en-US" sz="1600" b="1" i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.</a:t>
            </a:r>
            <a:endParaRPr lang="ru-RU" sz="1600" b="1" i="1" dirty="0">
              <a:solidFill>
                <a:srgbClr val="C00000"/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  <a:p>
            <a:pPr eaLnBrk="0" hangingPunct="0">
              <a:defRPr/>
            </a:pPr>
            <a:r>
              <a:rPr lang="ru-RU" sz="1600" b="1" i="1" dirty="0">
                <a:latin typeface="Toyota Text" pitchFamily="34" charset="0"/>
                <a:ea typeface="ＭＳ Ｐゴシック" pitchFamily="34" charset="-128"/>
                <a:cs typeface="+mn-cs"/>
              </a:rPr>
              <a:t>или </a:t>
            </a:r>
          </a:p>
          <a:p>
            <a:pPr eaLnBrk="0" hangingPunct="0">
              <a:defRPr/>
            </a:pPr>
            <a:r>
              <a:rPr lang="ru-RU" sz="1600" b="1" i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9 550 руб./мес</a:t>
            </a:r>
            <a:r>
              <a:rPr lang="en-US" sz="1600" b="1" i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.</a:t>
            </a:r>
            <a:endParaRPr lang="ru-RU" sz="1600" b="1" i="1" dirty="0">
              <a:solidFill>
                <a:srgbClr val="C00000"/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45073" name="Picture 10" descr="Картинка 4 из 13066">
            <a:hlinkClick r:id="rId13"/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50825" y="4359275"/>
            <a:ext cx="1296988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ight Brace 34"/>
          <p:cNvSpPr/>
          <p:nvPr/>
        </p:nvSpPr>
        <p:spPr bwMode="auto">
          <a:xfrm>
            <a:off x="6084168" y="1047661"/>
            <a:ext cx="288032" cy="2808312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sq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36" name="Right Brace 35"/>
          <p:cNvSpPr/>
          <p:nvPr/>
        </p:nvSpPr>
        <p:spPr bwMode="auto">
          <a:xfrm>
            <a:off x="6084168" y="4216013"/>
            <a:ext cx="288032" cy="1239753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sq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43663" y="1984375"/>
            <a:ext cx="2520950" cy="9350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ru-RU" sz="16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Продукты с остаточным </a:t>
            </a:r>
          </a:p>
          <a:p>
            <a:pPr algn="ctr" eaLnBrk="0" hangingPunct="0">
              <a:defRPr/>
            </a:pPr>
            <a:r>
              <a:rPr lang="ru-RU" sz="16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платежом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43663" y="4303713"/>
            <a:ext cx="2520950" cy="10080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ru-RU" sz="16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Стандартный продукт</a:t>
            </a:r>
          </a:p>
          <a:p>
            <a:pPr algn="ctr" eaLnBrk="0" hangingPunct="0">
              <a:defRPr/>
            </a:pPr>
            <a:r>
              <a:rPr lang="ru-RU" sz="16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или</a:t>
            </a:r>
          </a:p>
          <a:p>
            <a:pPr algn="ctr" eaLnBrk="0" hangingPunct="0">
              <a:defRPr/>
            </a:pPr>
            <a:r>
              <a:rPr lang="ru-RU" sz="16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Продукт с остаточным платежом (1)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EC7C94-49F7-4670-BF96-DB201C423A5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Несколько фактов</a:t>
            </a:r>
            <a:r>
              <a:rPr lang="en-US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*</a:t>
            </a: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 о стоимости автомобиля через 3 года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  <a:p>
            <a:pPr eaLnBrk="0" hangingPunct="0">
              <a:lnSpc>
                <a:spcPts val="3700"/>
              </a:lnSpc>
              <a:defRPr/>
            </a:pPr>
            <a:endParaRPr lang="en-US" sz="1400" b="1" dirty="0">
              <a:solidFill>
                <a:srgbClr val="C00000"/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700338" y="487363"/>
            <a:ext cx="640873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09600" y="2527300"/>
            <a:ext cx="19462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yota Text" pitchFamily="34" charset="0"/>
                <a:ea typeface="ＭＳ Ｐゴシック" pitchFamily="34" charset="-128"/>
                <a:cs typeface="+mn-cs"/>
              </a:rPr>
              <a:t>Toyota Corolla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4688" y="5260975"/>
            <a:ext cx="162401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yota Text" pitchFamily="34" charset="0"/>
                <a:ea typeface="ＭＳ Ｐゴシック" pitchFamily="34" charset="-128"/>
                <a:cs typeface="+mn-cs"/>
              </a:rPr>
              <a:t>Land Cruiser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4711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592513"/>
            <a:ext cx="2066925" cy="136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6" descr="http://t1.gstatic.com/images?q=tbn:ANd9GcTcwm2cVclknHaeOQN5t1AZ9nN6ltk4mKxwVjGXgRiRQs1UVmK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64313" y="1184275"/>
            <a:ext cx="2228850" cy="121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6792913" y="2527300"/>
            <a:ext cx="19462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yota Text" pitchFamily="34" charset="0"/>
                <a:ea typeface="ＭＳ Ｐゴシック" pitchFamily="34" charset="-128"/>
                <a:cs typeface="+mn-cs"/>
              </a:rPr>
              <a:t>Nissan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yota Text" pitchFamily="34" charset="0"/>
                <a:ea typeface="ＭＳ Ｐゴシック" pitchFamily="34" charset="-128"/>
                <a:cs typeface="+mn-cs"/>
              </a:rPr>
              <a:t>Tiida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6888" y="5260975"/>
            <a:ext cx="19462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yota Text" pitchFamily="34" charset="0"/>
                <a:ea typeface="ＭＳ Ｐゴシック" pitchFamily="34" charset="-128"/>
                <a:cs typeface="+mn-cs"/>
              </a:rPr>
              <a:t>Nissan Patrol</a:t>
            </a:r>
            <a:endParaRPr lang="en-GB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47114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19863" y="3459163"/>
            <a:ext cx="2243137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5" name="Picture 10"/>
          <p:cNvPicPr>
            <a:picLocks noChangeAspect="1" noChangeArrowheads="1"/>
          </p:cNvPicPr>
          <p:nvPr/>
        </p:nvPicPr>
        <p:blipFill>
          <a:blip r:embed="rId5"/>
          <a:srcRect t="16119" b="15776"/>
          <a:stretch>
            <a:fillRect/>
          </a:stretch>
        </p:blipFill>
        <p:spPr bwMode="auto">
          <a:xfrm>
            <a:off x="465138" y="1279525"/>
            <a:ext cx="2157412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6" name="TextBox 28"/>
          <p:cNvSpPr txBox="1">
            <a:spLocks noChangeArrowheads="1"/>
          </p:cNvSpPr>
          <p:nvPr/>
        </p:nvSpPr>
        <p:spPr bwMode="auto">
          <a:xfrm>
            <a:off x="3405188" y="904875"/>
            <a:ext cx="10080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>
                <a:solidFill>
                  <a:srgbClr val="FF0000"/>
                </a:solidFill>
              </a:rPr>
              <a:t>92%</a:t>
            </a:r>
            <a:endParaRPr lang="en-GB" sz="1800"/>
          </a:p>
        </p:txBody>
      </p:sp>
      <p:sp>
        <p:nvSpPr>
          <p:cNvPr id="47117" name="TextBox 29"/>
          <p:cNvSpPr txBox="1">
            <a:spLocks noChangeArrowheads="1"/>
          </p:cNvSpPr>
          <p:nvPr/>
        </p:nvSpPr>
        <p:spPr bwMode="auto">
          <a:xfrm>
            <a:off x="3362325" y="3278188"/>
            <a:ext cx="11477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>
                <a:solidFill>
                  <a:srgbClr val="FF0000"/>
                </a:solidFill>
              </a:rPr>
              <a:t>100%</a:t>
            </a:r>
            <a:endParaRPr lang="en-GB" sz="1800"/>
          </a:p>
        </p:txBody>
      </p:sp>
      <p:sp>
        <p:nvSpPr>
          <p:cNvPr id="47118" name="TextBox 30"/>
          <p:cNvSpPr txBox="1">
            <a:spLocks noChangeArrowheads="1"/>
          </p:cNvSpPr>
          <p:nvPr/>
        </p:nvSpPr>
        <p:spPr bwMode="auto">
          <a:xfrm>
            <a:off x="4859338" y="954088"/>
            <a:ext cx="11525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>
                <a:solidFill>
                  <a:srgbClr val="FF0000"/>
                </a:solidFill>
              </a:rPr>
              <a:t>7</a:t>
            </a:r>
            <a:r>
              <a:rPr lang="ru-RU" b="1">
                <a:solidFill>
                  <a:srgbClr val="FF0000"/>
                </a:solidFill>
              </a:rPr>
              <a:t>5,7</a:t>
            </a:r>
            <a:r>
              <a:rPr lang="en-US" b="1">
                <a:solidFill>
                  <a:srgbClr val="FF0000"/>
                </a:solidFill>
              </a:rPr>
              <a:t>%</a:t>
            </a:r>
            <a:endParaRPr lang="en-GB" sz="1800"/>
          </a:p>
        </p:txBody>
      </p:sp>
      <p:sp>
        <p:nvSpPr>
          <p:cNvPr id="47119" name="TextBox 31"/>
          <p:cNvSpPr txBox="1">
            <a:spLocks noChangeArrowheads="1"/>
          </p:cNvSpPr>
          <p:nvPr/>
        </p:nvSpPr>
        <p:spPr bwMode="auto">
          <a:xfrm>
            <a:off x="4743450" y="3871913"/>
            <a:ext cx="12239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>
                <a:solidFill>
                  <a:srgbClr val="FF0000"/>
                </a:solidFill>
              </a:rPr>
              <a:t>5</a:t>
            </a:r>
            <a:r>
              <a:rPr lang="ru-RU" b="1">
                <a:solidFill>
                  <a:srgbClr val="FF0000"/>
                </a:solidFill>
              </a:rPr>
              <a:t>9,7</a:t>
            </a:r>
            <a:r>
              <a:rPr lang="en-US" b="1">
                <a:solidFill>
                  <a:srgbClr val="FF0000"/>
                </a:solidFill>
              </a:rPr>
              <a:t>%</a:t>
            </a:r>
            <a:endParaRPr lang="en-GB" sz="1800"/>
          </a:p>
        </p:txBody>
      </p:sp>
      <p:sp>
        <p:nvSpPr>
          <p:cNvPr id="47120" name="TextBox 32"/>
          <p:cNvSpPr txBox="1">
            <a:spLocks noChangeArrowheads="1"/>
          </p:cNvSpPr>
          <p:nvPr/>
        </p:nvSpPr>
        <p:spPr bwMode="auto">
          <a:xfrm>
            <a:off x="455613" y="5827713"/>
            <a:ext cx="65611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/>
              <a:t>* </a:t>
            </a:r>
            <a:r>
              <a:rPr lang="ru-RU" sz="1400"/>
              <a:t>Анализ проведен на основании статистики за прошлые периоды.</a:t>
            </a:r>
            <a:endParaRPr lang="en-GB" sz="1100"/>
          </a:p>
        </p:txBody>
      </p:sp>
      <p:pic>
        <p:nvPicPr>
          <p:cNvPr id="47121" name="Picture 2"/>
          <p:cNvPicPr>
            <a:picLocks noChangeAspect="1" noChangeArrowheads="1"/>
          </p:cNvPicPr>
          <p:nvPr/>
        </p:nvPicPr>
        <p:blipFill>
          <a:blip r:embed="rId6"/>
          <a:srcRect l="16953" t="5402" r="74059" b="12947"/>
          <a:stretch>
            <a:fillRect/>
          </a:stretch>
        </p:blipFill>
        <p:spPr bwMode="auto">
          <a:xfrm>
            <a:off x="2863850" y="3370263"/>
            <a:ext cx="412750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2" name="Picture 2"/>
          <p:cNvPicPr>
            <a:picLocks noChangeAspect="1" noChangeArrowheads="1"/>
          </p:cNvPicPr>
          <p:nvPr/>
        </p:nvPicPr>
        <p:blipFill>
          <a:blip r:embed="rId6"/>
          <a:srcRect l="81635" t="5264" r="9802" b="11772"/>
          <a:stretch>
            <a:fillRect/>
          </a:stretch>
        </p:blipFill>
        <p:spPr bwMode="auto">
          <a:xfrm>
            <a:off x="5962650" y="3333750"/>
            <a:ext cx="393700" cy="229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3" name="Picture 2"/>
          <p:cNvPicPr>
            <a:picLocks noChangeAspect="1" noChangeArrowheads="1"/>
          </p:cNvPicPr>
          <p:nvPr/>
        </p:nvPicPr>
        <p:blipFill>
          <a:blip r:embed="rId6"/>
          <a:srcRect l="38600" t="5710" r="52637" b="11955"/>
          <a:stretch>
            <a:fillRect/>
          </a:stretch>
        </p:blipFill>
        <p:spPr bwMode="auto">
          <a:xfrm>
            <a:off x="2863850" y="796925"/>
            <a:ext cx="401638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4" name="Picture 2"/>
          <p:cNvPicPr>
            <a:picLocks noChangeAspect="1" noChangeArrowheads="1"/>
          </p:cNvPicPr>
          <p:nvPr/>
        </p:nvPicPr>
        <p:blipFill>
          <a:blip r:embed="rId6"/>
          <a:srcRect l="60298" t="5350" r="31155" b="12254"/>
          <a:stretch>
            <a:fillRect/>
          </a:stretch>
        </p:blipFill>
        <p:spPr bwMode="auto">
          <a:xfrm>
            <a:off x="5962650" y="795338"/>
            <a:ext cx="393700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07950" y="542925"/>
            <a:ext cx="8928100" cy="30956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77DB6B19-8599-4419-A56B-8BCC89075F0B}" type="slidenum">
              <a:rPr lang="en-US" smtClean="0"/>
              <a:pPr>
                <a:defRPr/>
              </a:pPr>
              <a:t>24</a:t>
            </a:fld>
            <a:endParaRPr lang="en-US" dirty="0" smtClean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Изменение процесса продажи а/м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  <a:p>
            <a:pPr eaLnBrk="0" hangingPunct="0">
              <a:lnSpc>
                <a:spcPts val="3700"/>
              </a:lnSpc>
              <a:defRPr/>
            </a:pPr>
            <a:endParaRPr lang="en-US" sz="1400" b="1" dirty="0">
              <a:solidFill>
                <a:srgbClr val="C00000"/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2700338" y="487363"/>
            <a:ext cx="640873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3761" y="487214"/>
            <a:ext cx="658143" cy="992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8134" name="Straight Arrow Connector 12"/>
          <p:cNvCxnSpPr>
            <a:cxnSpLocks noChangeShapeType="1"/>
          </p:cNvCxnSpPr>
          <p:nvPr/>
        </p:nvCxnSpPr>
        <p:spPr bwMode="auto">
          <a:xfrm>
            <a:off x="2843213" y="1081088"/>
            <a:ext cx="571500" cy="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8" name="TextBox 17"/>
          <p:cNvSpPr txBox="1"/>
          <p:nvPr/>
        </p:nvSpPr>
        <p:spPr>
          <a:xfrm>
            <a:off x="5795963" y="1712913"/>
            <a:ext cx="3168650" cy="719137"/>
          </a:xfrm>
          <a:prstGeom prst="rect">
            <a:avLst/>
          </a:prstGeom>
          <a:noFill/>
        </p:spPr>
        <p:txBody>
          <a:bodyPr lIns="36000" tIns="36000" rIns="36000" bIns="36000" anchor="ctr">
            <a:spAutoFit/>
          </a:bodyPr>
          <a:lstStyle/>
          <a:p>
            <a:pPr marL="177800" indent="-1778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Покупка автомобиля за наличные</a:t>
            </a:r>
          </a:p>
          <a:p>
            <a:pPr marL="177800" indent="-177800" eaLnBrk="0" hangingPunct="0">
              <a:buClr>
                <a:srgbClr val="C00000"/>
              </a:buClr>
              <a:buFont typeface="Wingdings" pitchFamily="2" charset="2"/>
              <a:buChar char="§"/>
              <a:defRPr/>
            </a:pP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Консультация с кредитным специалистом</a:t>
            </a:r>
          </a:p>
        </p:txBody>
      </p:sp>
      <p:sp>
        <p:nvSpPr>
          <p:cNvPr id="48136" name="TextBox 19"/>
          <p:cNvSpPr txBox="1">
            <a:spLocks noChangeArrowheads="1"/>
          </p:cNvSpPr>
          <p:nvPr/>
        </p:nvSpPr>
        <p:spPr bwMode="auto">
          <a:xfrm>
            <a:off x="1476375" y="1465263"/>
            <a:ext cx="1511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1400" b="1">
                <a:solidFill>
                  <a:srgbClr val="C00000"/>
                </a:solidFill>
              </a:rPr>
              <a:t>1. Выбор а/м в ДЦ</a:t>
            </a:r>
          </a:p>
        </p:txBody>
      </p:sp>
      <p:sp>
        <p:nvSpPr>
          <p:cNvPr id="48137" name="TextBox 20"/>
          <p:cNvSpPr txBox="1">
            <a:spLocks noChangeArrowheads="1"/>
          </p:cNvSpPr>
          <p:nvPr/>
        </p:nvSpPr>
        <p:spPr bwMode="auto">
          <a:xfrm>
            <a:off x="3635375" y="1465263"/>
            <a:ext cx="16573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1400" b="1">
                <a:solidFill>
                  <a:srgbClr val="C00000"/>
                </a:solidFill>
              </a:rPr>
              <a:t>2. Консультация с продавцом</a:t>
            </a:r>
          </a:p>
        </p:txBody>
      </p:sp>
      <p:cxnSp>
        <p:nvCxnSpPr>
          <p:cNvPr id="48138" name="Straight Connector 24"/>
          <p:cNvCxnSpPr>
            <a:cxnSpLocks noChangeShapeType="1"/>
          </p:cNvCxnSpPr>
          <p:nvPr/>
        </p:nvCxnSpPr>
        <p:spPr bwMode="auto">
          <a:xfrm>
            <a:off x="179388" y="3790950"/>
            <a:ext cx="8785225" cy="0"/>
          </a:xfrm>
          <a:prstGeom prst="line">
            <a:avLst/>
          </a:prstGeom>
          <a:noFill/>
          <a:ln w="57150" cmpd="dbl" algn="ctr">
            <a:solidFill>
              <a:srgbClr val="C00000"/>
            </a:solidFill>
            <a:round/>
            <a:headEnd/>
            <a:tailEnd/>
          </a:ln>
        </p:spPr>
      </p:cxn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313" y="4184650"/>
            <a:ext cx="2359025" cy="1474788"/>
          </a:xfrm>
          <a:prstGeom prst="rect">
            <a:avLst/>
          </a:prstGeom>
          <a:ln w="38100" cap="sq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468313" y="5748338"/>
            <a:ext cx="2411412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ru-RU" sz="18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9</a:t>
            </a:r>
            <a:r>
              <a:rPr lang="en-US" sz="18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 </a:t>
            </a:r>
            <a:r>
              <a:rPr lang="ru-RU" sz="18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550</a:t>
            </a:r>
            <a:r>
              <a:rPr lang="en-US" sz="18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руб.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/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месяц*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3850" y="3862388"/>
            <a:ext cx="11525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RX270</a:t>
            </a:r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35375" y="4184650"/>
            <a:ext cx="2338388" cy="1558925"/>
          </a:xfrm>
          <a:prstGeom prst="rect">
            <a:avLst/>
          </a:prstGeom>
          <a:ln w="38100" cap="sq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3563938" y="5748338"/>
            <a:ext cx="2413000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18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13 753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руб.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/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месяц*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92500" y="3862388"/>
            <a:ext cx="115093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GX460</a:t>
            </a:r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88125" y="4184650"/>
            <a:ext cx="2160588" cy="1495425"/>
          </a:xfrm>
          <a:prstGeom prst="rect">
            <a:avLst/>
          </a:prstGeom>
          <a:ln w="38100" cap="sq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6551613" y="5748338"/>
            <a:ext cx="2211387" cy="3603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18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10 715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руб.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/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месяц*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88125" y="3862388"/>
            <a:ext cx="11525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ES350</a:t>
            </a:r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8148" name="TextBox 30"/>
          <p:cNvSpPr txBox="1">
            <a:spLocks noChangeArrowheads="1"/>
          </p:cNvSpPr>
          <p:nvPr/>
        </p:nvSpPr>
        <p:spPr bwMode="auto">
          <a:xfrm>
            <a:off x="6048375" y="1465263"/>
            <a:ext cx="1657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1400" b="1">
                <a:solidFill>
                  <a:srgbClr val="C00000"/>
                </a:solidFill>
              </a:rPr>
              <a:t>3. Продажа</a:t>
            </a:r>
          </a:p>
        </p:txBody>
      </p:sp>
      <p:sp>
        <p:nvSpPr>
          <p:cNvPr id="48149" name="TextBox 33"/>
          <p:cNvSpPr txBox="1">
            <a:spLocks noChangeArrowheads="1"/>
          </p:cNvSpPr>
          <p:nvPr/>
        </p:nvSpPr>
        <p:spPr bwMode="auto">
          <a:xfrm>
            <a:off x="171450" y="1465263"/>
            <a:ext cx="92868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 anchor="ctr">
            <a:spAutoFit/>
          </a:bodyPr>
          <a:lstStyle/>
          <a:p>
            <a:pPr eaLnBrk="0" hangingPunct="0"/>
            <a:r>
              <a:rPr lang="ru-RU" sz="1400" b="1" i="1"/>
              <a:t>Текущий</a:t>
            </a:r>
          </a:p>
        </p:txBody>
      </p:sp>
      <p:sp>
        <p:nvSpPr>
          <p:cNvPr id="48150" name="TextBox 34"/>
          <p:cNvSpPr txBox="1">
            <a:spLocks noChangeArrowheads="1"/>
          </p:cNvSpPr>
          <p:nvPr/>
        </p:nvSpPr>
        <p:spPr bwMode="auto">
          <a:xfrm>
            <a:off x="171450" y="3082925"/>
            <a:ext cx="12604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 anchor="ctr">
            <a:spAutoFit/>
          </a:bodyPr>
          <a:lstStyle/>
          <a:p>
            <a:pPr eaLnBrk="0" hangingPunct="0"/>
            <a:r>
              <a:rPr lang="ru-RU" sz="1400" b="1" i="1"/>
              <a:t>Изменения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89625" y="2432050"/>
            <a:ext cx="2498725" cy="5222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 cmpd="sng">
            <a:solidFill>
              <a:schemeClr val="tx1"/>
            </a:solidFill>
            <a:prstDash val="solid"/>
          </a:ln>
        </p:spPr>
        <p:txBody>
          <a:bodyPr lIns="36000" tIns="36000" rIns="36000" bIns="36000" anchor="ctr">
            <a:spAutoFit/>
          </a:bodyPr>
          <a:lstStyle/>
          <a:p>
            <a:pPr algn="ctr" eaLnBrk="0" hangingPunct="0">
              <a:defRPr/>
            </a:pPr>
            <a:r>
              <a:rPr lang="ru-RU" sz="14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Предложение Клиенту кредитного продукта</a:t>
            </a:r>
            <a:endParaRPr lang="ru-RU" sz="1800" b="1" dirty="0">
              <a:solidFill>
                <a:schemeClr val="bg1"/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40088" y="3082925"/>
            <a:ext cx="2555875" cy="523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 cmpd="sng">
            <a:solidFill>
              <a:schemeClr val="tx1"/>
            </a:solidFill>
            <a:prstDash val="solid"/>
          </a:ln>
        </p:spPr>
        <p:txBody>
          <a:bodyPr lIns="36000" tIns="36000" rIns="36000" bIns="36000" anchor="ctr">
            <a:spAutoFit/>
          </a:bodyPr>
          <a:lstStyle/>
          <a:p>
            <a:pPr algn="ctr" eaLnBrk="0" hangingPunct="0">
              <a:defRPr/>
            </a:pPr>
            <a:r>
              <a:rPr lang="ru-RU" sz="1400" b="1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Предложение Клиенту кредитного продукта</a:t>
            </a:r>
            <a:endParaRPr lang="ru-RU" sz="1800" b="1" dirty="0">
              <a:solidFill>
                <a:schemeClr val="bg1"/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39" name="Picture 39"/>
          <p:cNvPicPr>
            <a:picLocks noChangeAspect="1" noChangeArrowheads="1"/>
          </p:cNvPicPr>
          <p:nvPr/>
        </p:nvPicPr>
        <p:blipFill>
          <a:blip r:embed="rId7" cstate="print"/>
          <a:srcRect r="21941" b="10590"/>
          <a:stretch>
            <a:fillRect/>
          </a:stretch>
        </p:blipFill>
        <p:spPr bwMode="auto">
          <a:xfrm>
            <a:off x="6382273" y="559222"/>
            <a:ext cx="1214063" cy="1042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8154" name="Straight Arrow Connector 39"/>
          <p:cNvCxnSpPr>
            <a:cxnSpLocks noChangeShapeType="1"/>
          </p:cNvCxnSpPr>
          <p:nvPr/>
        </p:nvCxnSpPr>
        <p:spPr bwMode="auto">
          <a:xfrm>
            <a:off x="5435600" y="1081088"/>
            <a:ext cx="571500" cy="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</p:spPr>
      </p:cxnSp>
      <p:pic>
        <p:nvPicPr>
          <p:cNvPr id="48155" name="Рисунок 8" descr="вопрос.jpg"/>
          <p:cNvPicPr>
            <a:picLocks noChangeAspect="1"/>
          </p:cNvPicPr>
          <p:nvPr/>
        </p:nvPicPr>
        <p:blipFill>
          <a:blip r:embed="rId8"/>
          <a:srcRect l="16008" r="14214" b="7692"/>
          <a:stretch>
            <a:fillRect/>
          </a:stretch>
        </p:blipFill>
        <p:spPr bwMode="auto">
          <a:xfrm>
            <a:off x="4067175" y="555625"/>
            <a:ext cx="8604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Box 43"/>
          <p:cNvSpPr txBox="1"/>
          <p:nvPr/>
        </p:nvSpPr>
        <p:spPr>
          <a:xfrm>
            <a:off x="5950476" y="3170338"/>
            <a:ext cx="2498780" cy="34970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  <a:prstDash val="solid"/>
          </a:ln>
          <a:effectLst>
            <a:glow rad="101600">
              <a:schemeClr val="bg1">
                <a:lumMod val="65000"/>
                <a:alpha val="40000"/>
              </a:schemeClr>
            </a:glow>
            <a:softEdge rad="63500"/>
          </a:effectLst>
        </p:spPr>
        <p:txBody>
          <a:bodyPr lIns="36000" tIns="36000" rIns="36000" bIns="36000" anchor="ctr">
            <a:spAutoFit/>
          </a:bodyPr>
          <a:lstStyle/>
          <a:p>
            <a:pPr algn="ctr" eaLnBrk="0" hangingPunct="0">
              <a:defRPr/>
            </a:pPr>
            <a:endParaRPr lang="ru-RU" sz="1800" b="1" dirty="0">
              <a:solidFill>
                <a:schemeClr val="bg1"/>
              </a:solidFill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8159" name="Right Arrow 22"/>
          <p:cNvSpPr>
            <a:spLocks noChangeArrowheads="1"/>
          </p:cNvSpPr>
          <p:nvPr/>
        </p:nvSpPr>
        <p:spPr bwMode="auto">
          <a:xfrm flipH="1">
            <a:off x="5870575" y="3206750"/>
            <a:ext cx="1979613" cy="292100"/>
          </a:xfrm>
          <a:prstGeom prst="rightArrow">
            <a:avLst>
              <a:gd name="adj1" fmla="val 50000"/>
              <a:gd name="adj2" fmla="val 50044"/>
            </a:avLst>
          </a:prstGeom>
          <a:gradFill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/>
          </a:gra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48160" name="TextBox 37"/>
          <p:cNvSpPr txBox="1">
            <a:spLocks noChangeArrowheads="1"/>
          </p:cNvSpPr>
          <p:nvPr/>
        </p:nvSpPr>
        <p:spPr bwMode="auto">
          <a:xfrm>
            <a:off x="555625" y="6175375"/>
            <a:ext cx="3511550" cy="576263"/>
          </a:xfrm>
          <a:prstGeom prst="rect">
            <a:avLst/>
          </a:prstGeom>
          <a:noFill/>
          <a:ln w="38100" algn="ctr">
            <a:noFill/>
            <a:round/>
            <a:headEnd/>
            <a:tailEnd/>
          </a:ln>
        </p:spPr>
        <p:txBody>
          <a:bodyPr anchor="ctr"/>
          <a:lstStyle/>
          <a:p>
            <a:pPr eaLnBrk="0" hangingPunct="0"/>
            <a:r>
              <a:rPr lang="ru-RU" sz="1100"/>
              <a:t>* </a:t>
            </a:r>
            <a:r>
              <a:rPr lang="en-US" sz="1100"/>
              <a:t>RX270</a:t>
            </a:r>
            <a:r>
              <a:rPr lang="ru-RU" sz="1100"/>
              <a:t>: Престиж, платеж первые 2 года</a:t>
            </a:r>
          </a:p>
          <a:p>
            <a:pPr eaLnBrk="0" hangingPunct="0"/>
            <a:r>
              <a:rPr lang="ru-RU" sz="1100"/>
              <a:t>    </a:t>
            </a:r>
            <a:r>
              <a:rPr lang="en-US" sz="1100"/>
              <a:t>GX460</a:t>
            </a:r>
            <a:r>
              <a:rPr lang="ru-RU" sz="1100"/>
              <a:t>: Статус, на 3 года</a:t>
            </a:r>
            <a:endParaRPr lang="en-US" sz="1100"/>
          </a:p>
          <a:p>
            <a:pPr eaLnBrk="0" hangingPunct="0"/>
            <a:r>
              <a:rPr lang="ru-RU" sz="1100"/>
              <a:t>    </a:t>
            </a:r>
            <a:r>
              <a:rPr lang="en-US" sz="1100"/>
              <a:t>ES350</a:t>
            </a:r>
            <a:r>
              <a:rPr lang="ru-RU" sz="1100"/>
              <a:t>: 50/50, платеж первые 2 года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07950" y="631825"/>
            <a:ext cx="8856663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lIns="36000" tIns="36000" rIns="36000" bIns="36000" anchor="ctr"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66384C22-5C8D-4AF7-87FB-21AA15258097}" type="slidenum">
              <a:rPr lang="en-US" smtClean="0"/>
              <a:pPr>
                <a:defRPr/>
              </a:pPr>
              <a:t>25</a:t>
            </a:fld>
            <a:endParaRPr lang="en-US" dirty="0" smtClean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Слагаемые успеха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  <a:p>
            <a:pPr eaLnBrk="0" hangingPunct="0">
              <a:lnSpc>
                <a:spcPts val="3700"/>
              </a:lnSpc>
              <a:defRPr/>
            </a:pPr>
            <a:endParaRPr lang="en-US" sz="1400" b="1" dirty="0">
              <a:solidFill>
                <a:srgbClr val="C00000"/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2700338" y="487363"/>
            <a:ext cx="640873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181" name="TextBox 27"/>
          <p:cNvSpPr txBox="1">
            <a:spLocks noChangeArrowheads="1"/>
          </p:cNvSpPr>
          <p:nvPr/>
        </p:nvSpPr>
        <p:spPr bwMode="auto">
          <a:xfrm>
            <a:off x="5062538" y="1171575"/>
            <a:ext cx="3671887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ru-RU" sz="1800"/>
              <a:t>Доведение до Клиента </a:t>
            </a:r>
            <a:r>
              <a:rPr lang="ru-RU" sz="1800" b="1">
                <a:solidFill>
                  <a:srgbClr val="C00000"/>
                </a:solidFill>
              </a:rPr>
              <a:t>полной информации</a:t>
            </a:r>
            <a:r>
              <a:rPr lang="ru-RU" sz="1800"/>
              <a:t> об особенностях схемы продукта с остаточным платежом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27313" y="3871913"/>
            <a:ext cx="4105275" cy="2000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436688" eaLnBrk="0" hangingPunct="0">
              <a:defRPr/>
            </a:pPr>
            <a:r>
              <a:rPr lang="ru-RU" sz="1800" dirty="0">
                <a:solidFill>
                  <a:schemeClr val="bg1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.</a:t>
            </a:r>
          </a:p>
          <a:p>
            <a:pPr eaLnBrk="0" hangingPunct="0">
              <a:defRPr/>
            </a:pPr>
            <a:r>
              <a:rPr lang="ru-RU" sz="1800" dirty="0">
                <a:latin typeface="Toyota Text" pitchFamily="34" charset="0"/>
                <a:ea typeface="ＭＳ Ｐゴシック" pitchFamily="34" charset="-128"/>
                <a:cs typeface="+mn-cs"/>
              </a:rPr>
              <a:t>Формулирование для Клиента </a:t>
            </a:r>
            <a:r>
              <a:rPr lang="ru-RU" sz="1800" b="1" dirty="0">
                <a:solidFill>
                  <a:srgbClr val="C00000"/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преимуществ</a:t>
            </a:r>
            <a:r>
              <a:rPr lang="ru-RU" sz="1800" dirty="0">
                <a:latin typeface="Toyota Text" pitchFamily="34" charset="0"/>
                <a:ea typeface="ＭＳ Ｐゴシック" pitchFamily="34" charset="-128"/>
                <a:cs typeface="+mn-cs"/>
              </a:rPr>
              <a:t> оформления продукта с остаточным платежом</a:t>
            </a:r>
            <a:r>
              <a:rPr lang="en-US" sz="1800" dirty="0">
                <a:latin typeface="Toyota Text" pitchFamily="34" charset="0"/>
                <a:ea typeface="ＭＳ Ｐゴシック" pitchFamily="34" charset="-128"/>
                <a:cs typeface="+mn-cs"/>
              </a:rPr>
              <a:t> </a:t>
            </a:r>
            <a:r>
              <a:rPr lang="ru-RU" sz="1800" dirty="0">
                <a:latin typeface="Toyota Text" pitchFamily="34" charset="0"/>
                <a:ea typeface="ＭＳ Ｐゴシック" pitchFamily="34" charset="-128"/>
                <a:cs typeface="+mn-cs"/>
              </a:rPr>
              <a:t>перед:</a:t>
            </a:r>
          </a:p>
          <a:p>
            <a:pPr lvl="1" indent="358775" eaLnBrk="0" hangingPunct="0">
              <a:buFont typeface="Arial" pitchFamily="34" charset="0"/>
              <a:buChar char="•"/>
              <a:defRPr/>
            </a:pPr>
            <a:r>
              <a:rPr lang="ru-RU" sz="1800" dirty="0">
                <a:latin typeface="Toyota Text" pitchFamily="34" charset="0"/>
                <a:ea typeface="ＭＳ Ｐゴシック" pitchFamily="34" charset="-128"/>
                <a:cs typeface="+mn-cs"/>
              </a:rPr>
              <a:t>стандартным кредитом</a:t>
            </a:r>
          </a:p>
          <a:p>
            <a:pPr lvl="1" indent="358775" eaLnBrk="0" hangingPunct="0">
              <a:buFont typeface="Arial" pitchFamily="34" charset="0"/>
              <a:buChar char="•"/>
              <a:defRPr/>
            </a:pPr>
            <a:r>
              <a:rPr lang="ru-RU" sz="1800" dirty="0">
                <a:latin typeface="Toyota Text" pitchFamily="34" charset="0"/>
                <a:ea typeface="ＭＳ Ｐゴシック" pitchFamily="34" charset="-128"/>
                <a:cs typeface="+mn-cs"/>
              </a:rPr>
              <a:t>покупкой за наличные</a:t>
            </a:r>
          </a:p>
          <a:p>
            <a:pPr indent="358775" eaLnBrk="0" hangingPunct="0">
              <a:buFontTx/>
              <a:buBlip>
                <a:blip r:embed="rId3"/>
              </a:buBlip>
              <a:defRPr/>
            </a:pPr>
            <a:endParaRPr lang="ru-RU" sz="1600" dirty="0">
              <a:latin typeface="Toyota Text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0183" name="TextBox 6"/>
          <p:cNvSpPr txBox="1">
            <a:spLocks noChangeArrowheads="1"/>
          </p:cNvSpPr>
          <p:nvPr/>
        </p:nvSpPr>
        <p:spPr bwMode="auto">
          <a:xfrm>
            <a:off x="427038" y="1273175"/>
            <a:ext cx="28813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800"/>
              <a:t>Проведение </a:t>
            </a:r>
            <a:r>
              <a:rPr lang="ru-RU" sz="1800" b="1">
                <a:solidFill>
                  <a:srgbClr val="C00000"/>
                </a:solidFill>
              </a:rPr>
              <a:t>тренингов</a:t>
            </a:r>
            <a:r>
              <a:rPr lang="ru-RU" sz="1800"/>
              <a:t> для Продавцов и Кредитных специалистов</a:t>
            </a:r>
          </a:p>
        </p:txBody>
      </p:sp>
      <p:sp>
        <p:nvSpPr>
          <p:cNvPr id="2" name="Isosceles Triangle 1"/>
          <p:cNvSpPr/>
          <p:nvPr/>
        </p:nvSpPr>
        <p:spPr bwMode="auto">
          <a:xfrm flipV="1">
            <a:off x="3322638" y="2608263"/>
            <a:ext cx="2489200" cy="1263650"/>
          </a:xfrm>
          <a:prstGeom prst="triangle">
            <a:avLst/>
          </a:prstGeom>
          <a:solidFill>
            <a:schemeClr val="accent4">
              <a:lumMod val="50000"/>
              <a:lumOff val="50000"/>
            </a:schemeClr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GB" dirty="0">
              <a:latin typeface="Toyota Text" pitchFamily="34" charset="0"/>
              <a:ea typeface="ＭＳ Ｐゴシック" charset="-128"/>
              <a:cs typeface="+mn-cs"/>
            </a:endParaRPr>
          </a:p>
        </p:txBody>
      </p:sp>
      <p:sp>
        <p:nvSpPr>
          <p:cNvPr id="50185" name="TextBox 2"/>
          <p:cNvSpPr txBox="1">
            <a:spLocks noChangeArrowheads="1"/>
          </p:cNvSpPr>
          <p:nvPr/>
        </p:nvSpPr>
        <p:spPr bwMode="auto">
          <a:xfrm>
            <a:off x="3851275" y="2833688"/>
            <a:ext cx="14414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b="1">
                <a:solidFill>
                  <a:schemeClr val="bg1"/>
                </a:solidFill>
              </a:rPr>
              <a:t>Важно!</a:t>
            </a:r>
            <a:endParaRPr lang="en-GB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07950" y="631825"/>
            <a:ext cx="8856663" cy="54006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ru-RU">
              <a:latin typeface="Toyota Text" pitchFamily="34" charset="0"/>
              <a:ea typeface="ＭＳ Ｐゴシック" charset="-128"/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2757" y="904464"/>
            <a:ext cx="3947715" cy="2031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43985314-4701-494C-8297-A102D74ECFAF}" type="slidenum">
              <a:rPr lang="en-US" smtClean="0"/>
              <a:pPr>
                <a:defRPr/>
              </a:pPr>
              <a:t>26</a:t>
            </a:fld>
            <a:endParaRPr lang="en-US" dirty="0" smtClean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ru-RU" b="1" dirty="0">
                <a:solidFill>
                  <a:srgbClr val="C00000"/>
                </a:solidFill>
                <a:latin typeface="Toyota Text Bold"/>
                <a:ea typeface="ＭＳ Ｐゴシック" charset="-128"/>
                <a:cs typeface="+mn-cs"/>
              </a:rPr>
              <a:t>Всегда новый автомобиль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  <a:p>
            <a:pPr eaLnBrk="0" hangingPunct="0">
              <a:lnSpc>
                <a:spcPts val="3700"/>
              </a:lnSpc>
              <a:defRPr/>
            </a:pPr>
            <a:endParaRPr lang="en-US" sz="1400" b="1" dirty="0">
              <a:solidFill>
                <a:srgbClr val="C00000"/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2700338" y="487363"/>
            <a:ext cx="640873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230" name="Straight Arrow Connector 9"/>
          <p:cNvCxnSpPr>
            <a:cxnSpLocks noChangeShapeType="1"/>
          </p:cNvCxnSpPr>
          <p:nvPr/>
        </p:nvCxnSpPr>
        <p:spPr bwMode="auto">
          <a:xfrm>
            <a:off x="3635375" y="2143125"/>
            <a:ext cx="1152525" cy="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3" name="TextBox 12"/>
          <p:cNvSpPr txBox="1"/>
          <p:nvPr/>
        </p:nvSpPr>
        <p:spPr>
          <a:xfrm>
            <a:off x="468313" y="2647950"/>
            <a:ext cx="22320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2006-2011 гг.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84888" y="2884488"/>
            <a:ext cx="2232025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oyota Text" pitchFamily="34" charset="0"/>
                <a:ea typeface="ＭＳ Ｐゴシック" pitchFamily="34" charset="-128"/>
                <a:cs typeface="+mn-cs"/>
              </a:rPr>
              <a:t>2011 г. - ?</a:t>
            </a:r>
          </a:p>
        </p:txBody>
      </p:sp>
      <p:cxnSp>
        <p:nvCxnSpPr>
          <p:cNvPr id="52233" name="Straight Arrow Connector 14"/>
          <p:cNvCxnSpPr>
            <a:cxnSpLocks noChangeShapeType="1"/>
          </p:cNvCxnSpPr>
          <p:nvPr/>
        </p:nvCxnSpPr>
        <p:spPr bwMode="auto">
          <a:xfrm flipH="1">
            <a:off x="5724525" y="3295650"/>
            <a:ext cx="719138" cy="93662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52234" name="TextBox 21"/>
          <p:cNvSpPr txBox="1">
            <a:spLocks noChangeArrowheads="1"/>
          </p:cNvSpPr>
          <p:nvPr/>
        </p:nvSpPr>
        <p:spPr bwMode="auto">
          <a:xfrm>
            <a:off x="2124075" y="2935288"/>
            <a:ext cx="3527425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2200" b="1">
                <a:solidFill>
                  <a:srgbClr val="C00000"/>
                </a:solidFill>
              </a:rPr>
              <a:t>Клиент всегда за рулем обновленной модели </a:t>
            </a:r>
          </a:p>
        </p:txBody>
      </p:sp>
      <p:pic>
        <p:nvPicPr>
          <p:cNvPr id="17" name="Picture 2" descr="Картинка 94 из 122415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15602" r="13480"/>
          <a:stretch>
            <a:fillRect/>
          </a:stretch>
        </p:blipFill>
        <p:spPr bwMode="auto">
          <a:xfrm flipH="1">
            <a:off x="6516216" y="3655566"/>
            <a:ext cx="1872208" cy="1976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919262"/>
            <a:ext cx="3037791" cy="1728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943598"/>
            <a:ext cx="3240360" cy="1667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2238" name="Rectangle 4"/>
          <p:cNvSpPr>
            <a:spLocks noChangeArrowheads="1"/>
          </p:cNvSpPr>
          <p:nvPr/>
        </p:nvSpPr>
        <p:spPr bwMode="auto">
          <a:xfrm>
            <a:off x="2268538" y="4016375"/>
            <a:ext cx="3167062" cy="1582738"/>
          </a:xfrm>
          <a:prstGeom prst="rect">
            <a:avLst/>
          </a:prstGeom>
          <a:solidFill>
            <a:schemeClr val="bg1">
              <a:alpha val="76862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latin typeface="Toyota Display"/>
            </a:endParaRPr>
          </a:p>
        </p:txBody>
      </p:sp>
      <p:sp>
        <p:nvSpPr>
          <p:cNvPr id="19" name="TextBox 110"/>
          <p:cNvSpPr txBox="1">
            <a:spLocks noChangeArrowheads="1"/>
          </p:cNvSpPr>
          <p:nvPr/>
        </p:nvSpPr>
        <p:spPr bwMode="auto">
          <a:xfrm>
            <a:off x="2268538" y="4016375"/>
            <a:ext cx="3167062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b="1" kern="0" dirty="0">
                <a:solidFill>
                  <a:srgbClr val="CF142B"/>
                </a:solidFill>
                <a:latin typeface="Times" pitchFamily="18" charset="0"/>
                <a:ea typeface="ＭＳ Ｐゴシック" pitchFamily="34" charset="-128"/>
                <a:cs typeface="+mn-cs"/>
              </a:rPr>
              <a:t>новый</a:t>
            </a:r>
            <a:r>
              <a:rPr lang="en-US" sz="3200" b="1" kern="0" dirty="0">
                <a:solidFill>
                  <a:srgbClr val="CF142B"/>
                </a:solidFill>
                <a:latin typeface="Times" pitchFamily="18" charset="0"/>
                <a:ea typeface="ＭＳ Ｐゴシック" pitchFamily="34" charset="-128"/>
                <a:cs typeface="+mn-cs"/>
              </a:rPr>
              <a:t> </a:t>
            </a:r>
            <a:r>
              <a:rPr lang="en-US" sz="8800" b="1" kern="0" dirty="0">
                <a:solidFill>
                  <a:srgbClr val="CF142B"/>
                </a:solidFill>
                <a:latin typeface="Times" pitchFamily="18" charset="0"/>
                <a:ea typeface="ＭＳ Ｐゴシック" pitchFamily="34" charset="-128"/>
                <a:cs typeface="+mn-cs"/>
              </a:rPr>
              <a:t>NG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Заголовок 1"/>
          <p:cNvSpPr txBox="1">
            <a:spLocks/>
          </p:cNvSpPr>
          <p:nvPr/>
        </p:nvSpPr>
        <p:spPr bwMode="auto">
          <a:xfrm>
            <a:off x="-36513" y="-4763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ru-RU" b="1">
                <a:solidFill>
                  <a:srgbClr val="C00000"/>
                </a:solidFill>
                <a:latin typeface="Toyota Text Bold"/>
              </a:rPr>
              <a:t>История успеха в Европе</a:t>
            </a:r>
            <a:endParaRPr lang="en-US" sz="1400" b="1">
              <a:solidFill>
                <a:srgbClr val="C00000"/>
              </a:solidFill>
              <a:latin typeface="Toyota Text Bold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700338" y="487363"/>
            <a:ext cx="640873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4275" name="Group 17"/>
          <p:cNvGrpSpPr>
            <a:grpSpLocks/>
          </p:cNvGrpSpPr>
          <p:nvPr/>
        </p:nvGrpSpPr>
        <p:grpSpPr bwMode="auto">
          <a:xfrm>
            <a:off x="355600" y="1063625"/>
            <a:ext cx="8407400" cy="4162425"/>
            <a:chOff x="355278" y="1063278"/>
            <a:chExt cx="8407722" cy="4162772"/>
          </a:xfrm>
        </p:grpSpPr>
        <p:pic>
          <p:nvPicPr>
            <p:cNvPr id="5427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12637" y="1063278"/>
              <a:ext cx="5550363" cy="4162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77" name="Rectangle 10"/>
            <p:cNvSpPr>
              <a:spLocks noChangeArrowheads="1"/>
            </p:cNvSpPr>
            <p:nvPr/>
          </p:nvSpPr>
          <p:spPr bwMode="auto">
            <a:xfrm>
              <a:off x="355278" y="1965263"/>
              <a:ext cx="4032448" cy="198022"/>
            </a:xfrm>
            <a:prstGeom prst="rect">
              <a:avLst/>
            </a:prstGeom>
            <a:solidFill>
              <a:schemeClr val="accent1"/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eaLnBrk="0" hangingPunct="0"/>
              <a:r>
                <a:rPr lang="ru-RU" sz="1400" b="1">
                  <a:solidFill>
                    <a:schemeClr val="bg1"/>
                  </a:solidFill>
                </a:rPr>
                <a:t>Продукт продается как </a:t>
              </a:r>
              <a:r>
                <a:rPr lang="en-US" sz="1400" b="1">
                  <a:solidFill>
                    <a:schemeClr val="bg1"/>
                  </a:solidFill>
                </a:rPr>
                <a:t>FLEX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61628" y="2201611"/>
              <a:ext cx="4032404" cy="3159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eaLnBrk="0" hangingPunct="0">
                <a:defRPr/>
              </a:pPr>
              <a:r>
                <a:rPr lang="ru-RU" sz="1400" b="1" dirty="0">
                  <a:solidFill>
                    <a:schemeClr val="bg1"/>
                  </a:solidFill>
                  <a:latin typeface="Toyota Text" pitchFamily="34" charset="0"/>
                  <a:ea typeface="ＭＳ Ｐゴシック" charset="-128"/>
                  <a:cs typeface="+mn-cs"/>
                </a:rPr>
                <a:t>Частичное внедрение</a:t>
              </a:r>
              <a:endParaRPr lang="en-GB" sz="1400" b="1" dirty="0">
                <a:solidFill>
                  <a:schemeClr val="bg1"/>
                </a:solidFill>
                <a:latin typeface="Toyota Text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61628" y="2550890"/>
              <a:ext cx="4032404" cy="1921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eaLnBrk="0" hangingPunct="0">
                <a:defRPr/>
              </a:pPr>
              <a:r>
                <a:rPr lang="ru-RU" sz="1400" b="1" dirty="0">
                  <a:solidFill>
                    <a:schemeClr val="bg1"/>
                  </a:solidFill>
                  <a:latin typeface="Toyota Text" pitchFamily="34" charset="0"/>
                  <a:ea typeface="ＭＳ Ｐゴシック" charset="-128"/>
                  <a:cs typeface="+mn-cs"/>
                </a:rPr>
                <a:t>Идет тестирование</a:t>
              </a:r>
              <a:endParaRPr lang="en-GB" sz="1400" b="1" dirty="0">
                <a:solidFill>
                  <a:schemeClr val="bg1"/>
                </a:solidFill>
                <a:latin typeface="Toyota Text" pitchFamily="34" charset="0"/>
                <a:ea typeface="ＭＳ Ｐゴシック" charset="-128"/>
                <a:cs typeface="+mn-cs"/>
              </a:endParaRPr>
            </a:p>
          </p:txBody>
        </p:sp>
        <p:sp>
          <p:nvSpPr>
            <p:cNvPr id="54280" name="Rectangle 13"/>
            <p:cNvSpPr>
              <a:spLocks noChangeArrowheads="1"/>
            </p:cNvSpPr>
            <p:nvPr/>
          </p:nvSpPr>
          <p:spPr bwMode="auto">
            <a:xfrm>
              <a:off x="376238" y="2785120"/>
              <a:ext cx="4032448" cy="174259"/>
            </a:xfrm>
            <a:prstGeom prst="rect">
              <a:avLst/>
            </a:prstGeom>
            <a:solidFill>
              <a:srgbClr val="FFC000"/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eaLnBrk="0" hangingPunct="0"/>
              <a:r>
                <a:rPr lang="ru-RU" sz="1400" b="1">
                  <a:solidFill>
                    <a:schemeClr val="bg1"/>
                  </a:solidFill>
                </a:rPr>
                <a:t>Идет анализ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54281" name="Rectangle 14"/>
            <p:cNvSpPr>
              <a:spLocks noChangeArrowheads="1"/>
            </p:cNvSpPr>
            <p:nvPr/>
          </p:nvSpPr>
          <p:spPr bwMode="auto">
            <a:xfrm>
              <a:off x="372964" y="3024346"/>
              <a:ext cx="4032448" cy="316835"/>
            </a:xfrm>
            <a:prstGeom prst="rect">
              <a:avLst/>
            </a:prstGeom>
            <a:solidFill>
              <a:srgbClr val="B4CEDA"/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eaLnBrk="0" hangingPunct="0"/>
              <a:r>
                <a:rPr lang="ru-RU" sz="1400" b="1">
                  <a:solidFill>
                    <a:schemeClr val="bg1"/>
                  </a:solidFill>
                </a:rPr>
                <a:t>Есть похожие продукты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54282" name="Rectangle 15"/>
            <p:cNvSpPr>
              <a:spLocks noChangeArrowheads="1"/>
            </p:cNvSpPr>
            <p:nvPr/>
          </p:nvSpPr>
          <p:spPr bwMode="auto">
            <a:xfrm>
              <a:off x="380678" y="3372823"/>
              <a:ext cx="4032448" cy="191685"/>
            </a:xfrm>
            <a:prstGeom prst="rect">
              <a:avLst/>
            </a:prstGeom>
            <a:solidFill>
              <a:srgbClr val="37C3BC"/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eaLnBrk="0" hangingPunct="0"/>
              <a:r>
                <a:rPr lang="ru-RU" sz="1400" b="1">
                  <a:solidFill>
                    <a:schemeClr val="bg1"/>
                  </a:solidFill>
                </a:rPr>
                <a:t>Другие компании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4BD2719B-E2D5-412C-8447-FD1CDE6920DA}" type="slidenum">
              <a:rPr lang="en-US" smtClean="0"/>
              <a:pPr>
                <a:defRPr/>
              </a:pPr>
              <a:t>2</a:t>
            </a:fld>
            <a:endParaRPr lang="en-US" dirty="0" smtClean="0"/>
          </a:p>
        </p:txBody>
      </p:sp>
      <p:sp>
        <p:nvSpPr>
          <p:cNvPr id="20482" name="Заголовок 1"/>
          <p:cNvSpPr txBox="1">
            <a:spLocks/>
          </p:cNvSpPr>
          <p:nvPr/>
        </p:nvSpPr>
        <p:spPr bwMode="auto">
          <a:xfrm>
            <a:off x="0" y="2647950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ru-RU" b="1">
                <a:solidFill>
                  <a:srgbClr val="C00000"/>
                </a:solidFill>
                <a:latin typeface="Toyota Text Bold"/>
              </a:rPr>
              <a:t>ОБСУЖДЕНИЕ</a:t>
            </a:r>
            <a:endParaRPr lang="en-US" b="1">
              <a:solidFill>
                <a:srgbClr val="C00000"/>
              </a:solidFill>
              <a:latin typeface="Toyota Text Bold"/>
            </a:endParaRPr>
          </a:p>
          <a:p>
            <a:pPr eaLnBrk="0" hangingPunct="0">
              <a:lnSpc>
                <a:spcPts val="3700"/>
              </a:lnSpc>
            </a:pPr>
            <a:endParaRPr lang="en-US" sz="1400" b="1">
              <a:solidFill>
                <a:srgbClr val="C00000"/>
              </a:solidFill>
              <a:latin typeface="Toyota Text Bold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FF57A903-F0DB-4554-819E-7FD60183D2C1}" type="slidenum">
              <a:rPr lang="en-US" smtClean="0"/>
              <a:pPr>
                <a:defRPr/>
              </a:pPr>
              <a:t>3</a:t>
            </a:fld>
            <a:endParaRPr lang="en-US" dirty="0" smtClean="0"/>
          </a:p>
        </p:txBody>
      </p:sp>
      <p:sp>
        <p:nvSpPr>
          <p:cNvPr id="21506" name="Заголовок 1"/>
          <p:cNvSpPr txBox="1">
            <a:spLocks/>
          </p:cNvSpPr>
          <p:nvPr/>
        </p:nvSpPr>
        <p:spPr bwMode="auto">
          <a:xfrm>
            <a:off x="-36513" y="139700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ru-RU" b="1">
                <a:solidFill>
                  <a:srgbClr val="C00000"/>
                </a:solidFill>
                <a:latin typeface="Toyota Text Bold"/>
              </a:rPr>
              <a:t>Проект «Тойота Лизинг»</a:t>
            </a:r>
            <a:endParaRPr lang="en-US" sz="1400" b="1">
              <a:solidFill>
                <a:srgbClr val="C00000"/>
              </a:solidFill>
              <a:latin typeface="Toyota Text Bold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843213" y="7032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468313" y="1711325"/>
            <a:ext cx="7416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Определение «лизинг» / «флит»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Планирование объемов продаж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Функции Лизинговой компании (дополнительные услуги)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Лизинг «до 0» или до «</a:t>
            </a:r>
            <a:r>
              <a:rPr lang="en-US" sz="1800" b="1">
                <a:solidFill>
                  <a:srgbClr val="595959"/>
                </a:solidFill>
              </a:rPr>
              <a:t>RV</a:t>
            </a:r>
            <a:r>
              <a:rPr lang="ru-RU" sz="1800" b="1">
                <a:solidFill>
                  <a:srgbClr val="595959"/>
                </a:solidFill>
              </a:rPr>
              <a:t>»? </a:t>
            </a:r>
            <a:endParaRPr lang="ru-RU" sz="1800" b="1">
              <a:solidFill>
                <a:schemeClr val="accent1"/>
              </a:solidFill>
            </a:endParaRPr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3440113"/>
            <a:ext cx="5472112" cy="220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Box 8"/>
          <p:cNvSpPr txBox="1">
            <a:spLocks noChangeArrowheads="1"/>
          </p:cNvSpPr>
          <p:nvPr/>
        </p:nvSpPr>
        <p:spPr bwMode="auto">
          <a:xfrm>
            <a:off x="1692275" y="3451225"/>
            <a:ext cx="3887788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200" b="1"/>
              <a:t>Динамика балансовой стоимости автомобиля</a:t>
            </a:r>
          </a:p>
        </p:txBody>
      </p:sp>
      <p:sp>
        <p:nvSpPr>
          <p:cNvPr id="21511" name="TextBox 9"/>
          <p:cNvSpPr txBox="1">
            <a:spLocks noChangeArrowheads="1"/>
          </p:cNvSpPr>
          <p:nvPr/>
        </p:nvSpPr>
        <p:spPr bwMode="auto">
          <a:xfrm>
            <a:off x="2124075" y="5383213"/>
            <a:ext cx="1008063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000" b="1"/>
              <a:t>Ускоренная амортизация</a:t>
            </a:r>
          </a:p>
        </p:txBody>
      </p:sp>
      <p:sp>
        <p:nvSpPr>
          <p:cNvPr id="21512" name="TextBox 10"/>
          <p:cNvSpPr txBox="1">
            <a:spLocks noChangeArrowheads="1"/>
          </p:cNvSpPr>
          <p:nvPr/>
        </p:nvSpPr>
        <p:spPr bwMode="auto">
          <a:xfrm>
            <a:off x="3492500" y="5383213"/>
            <a:ext cx="1079500" cy="246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000" b="1"/>
              <a:t>Амортизация</a:t>
            </a:r>
          </a:p>
        </p:txBody>
      </p:sp>
      <p:sp>
        <p:nvSpPr>
          <p:cNvPr id="21513" name="TextBox 11"/>
          <p:cNvSpPr txBox="1">
            <a:spLocks noChangeArrowheads="1"/>
          </p:cNvSpPr>
          <p:nvPr/>
        </p:nvSpPr>
        <p:spPr bwMode="auto">
          <a:xfrm>
            <a:off x="4716463" y="5383213"/>
            <a:ext cx="10795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1000" b="1"/>
              <a:t>Рыночная цена</a:t>
            </a:r>
          </a:p>
        </p:txBody>
      </p:sp>
      <p:pic>
        <p:nvPicPr>
          <p:cNvPr id="21514" name="Picture 4" descr="http://www.autoexpert.in.ua/files/buy_auto/lising_phot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4438" y="3560763"/>
            <a:ext cx="2598737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728F5F2A-448B-4EA3-91BE-8EE4D176E91D}" type="slidenum">
              <a:rPr lang="en-US" smtClean="0"/>
              <a:pPr>
                <a:defRPr/>
              </a:pPr>
              <a:t>4</a:t>
            </a:fld>
            <a:endParaRPr lang="en-US" dirty="0" smtClean="0"/>
          </a:p>
        </p:txBody>
      </p:sp>
      <p:sp>
        <p:nvSpPr>
          <p:cNvPr id="22530" name="Заголовок 1"/>
          <p:cNvSpPr txBox="1">
            <a:spLocks/>
          </p:cNvSpPr>
          <p:nvPr/>
        </p:nvSpPr>
        <p:spPr bwMode="auto">
          <a:xfrm>
            <a:off x="-36513" y="139700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ru-RU" b="1">
                <a:solidFill>
                  <a:srgbClr val="C00000"/>
                </a:solidFill>
                <a:latin typeface="Toyota Text Bold"/>
              </a:rPr>
              <a:t>Долгосрочная </a:t>
            </a:r>
            <a:r>
              <a:rPr lang="en-US" b="1">
                <a:solidFill>
                  <a:srgbClr val="C00000"/>
                </a:solidFill>
                <a:latin typeface="Toyota Text Bold"/>
              </a:rPr>
              <a:t>RV-</a:t>
            </a:r>
            <a:r>
              <a:rPr lang="ru-RU" b="1">
                <a:solidFill>
                  <a:srgbClr val="C00000"/>
                </a:solidFill>
                <a:latin typeface="Toyota Text Bold"/>
              </a:rPr>
              <a:t>стратегия развития</a:t>
            </a:r>
            <a:endParaRPr lang="en-US" sz="1400" b="1">
              <a:solidFill>
                <a:srgbClr val="C00000"/>
              </a:solidFill>
              <a:latin typeface="Toyota Text Bold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843213" y="7032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468313" y="1135063"/>
            <a:ext cx="7199312" cy="170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4813" lvl="2" indent="-228600" eaLnBrk="0" hangingPunct="0">
              <a:lnSpc>
                <a:spcPct val="150000"/>
              </a:lnSpc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3 года все ТО Клиент проходит у Дилера</a:t>
            </a:r>
          </a:p>
          <a:p>
            <a:pPr marL="404813" lvl="2" indent="-228600" eaLnBrk="0" hangingPunct="0">
              <a:lnSpc>
                <a:spcPct val="150000"/>
              </a:lnSpc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3 года КАСКО оформляется у Дилера</a:t>
            </a:r>
            <a:endParaRPr lang="en-US" sz="1800" b="1">
              <a:solidFill>
                <a:srgbClr val="595959"/>
              </a:solidFill>
            </a:endParaRPr>
          </a:p>
          <a:p>
            <a:pPr marL="404813" lvl="2" indent="-228600" eaLnBrk="0" hangingPunct="0">
              <a:lnSpc>
                <a:spcPct val="150000"/>
              </a:lnSpc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Лояльность Клиентов (возврат)</a:t>
            </a:r>
          </a:p>
          <a:p>
            <a:pPr marL="404813" lvl="2" indent="-228600" eaLnBrk="0" hangingPunct="0">
              <a:lnSpc>
                <a:spcPct val="150000"/>
              </a:lnSpc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Низкий ежемесячный  платеж</a:t>
            </a:r>
          </a:p>
        </p:txBody>
      </p:sp>
      <p:grpSp>
        <p:nvGrpSpPr>
          <p:cNvPr id="22533" name="Group 25"/>
          <p:cNvGrpSpPr>
            <a:grpSpLocks/>
          </p:cNvGrpSpPr>
          <p:nvPr/>
        </p:nvGrpSpPr>
        <p:grpSpPr bwMode="auto">
          <a:xfrm>
            <a:off x="1042988" y="4872038"/>
            <a:ext cx="1758950" cy="1200150"/>
            <a:chOff x="539552" y="4338087"/>
            <a:chExt cx="1758947" cy="1200296"/>
          </a:xfrm>
        </p:grpSpPr>
        <p:sp>
          <p:nvSpPr>
            <p:cNvPr id="10" name="TextBox 9"/>
            <p:cNvSpPr txBox="1"/>
            <p:nvPr/>
          </p:nvSpPr>
          <p:spPr>
            <a:xfrm>
              <a:off x="674489" y="5262124"/>
              <a:ext cx="1624010" cy="2762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oyota Text" pitchFamily="34" charset="0"/>
                  <a:ea typeface="ＭＳ Ｐゴシック" pitchFamily="34" charset="-128"/>
                  <a:cs typeface="+mn-cs"/>
                </a:rPr>
                <a:t>Land Cruiser</a:t>
              </a:r>
              <a:endPara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yota Text" pitchFamily="34" charset="0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2255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9552" y="4338087"/>
              <a:ext cx="1476545" cy="973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534" name="Group 27"/>
          <p:cNvGrpSpPr>
            <a:grpSpLocks/>
          </p:cNvGrpSpPr>
          <p:nvPr/>
        </p:nvGrpSpPr>
        <p:grpSpPr bwMode="auto">
          <a:xfrm>
            <a:off x="6516688" y="3481388"/>
            <a:ext cx="2222500" cy="1100137"/>
            <a:chOff x="6516216" y="1703365"/>
            <a:chExt cx="2223255" cy="1101069"/>
          </a:xfrm>
        </p:grpSpPr>
        <p:pic>
          <p:nvPicPr>
            <p:cNvPr id="22551" name="Picture 6" descr="http://t1.gstatic.com/images?q=tbn:ANd9GcTcwm2cVclknHaeOQN5t1AZ9nN6ltk4mKxwVjGXgRiRQs1UVmK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16216" y="1703365"/>
              <a:ext cx="1584176" cy="865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794122" y="2527975"/>
              <a:ext cx="1945349" cy="2764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oyota Text" pitchFamily="34" charset="0"/>
                  <a:ea typeface="ＭＳ Ｐゴシック" pitchFamily="34" charset="-128"/>
                  <a:cs typeface="+mn-cs"/>
                </a:rPr>
                <a:t>Nissan </a:t>
              </a:r>
              <a:r>
                <a:rPr lang="en-US" sz="1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oyota Text" pitchFamily="34" charset="0"/>
                  <a:ea typeface="ＭＳ Ｐゴシック" pitchFamily="34" charset="-128"/>
                  <a:cs typeface="+mn-cs"/>
                </a:rPr>
                <a:t>Tiida</a:t>
              </a:r>
              <a:endPara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yota Text" pitchFamily="34" charset="0"/>
                <a:ea typeface="ＭＳ Ｐゴシック" pitchFamily="34" charset="-128"/>
                <a:cs typeface="+mn-cs"/>
              </a:endParaRPr>
            </a:p>
          </p:txBody>
        </p:sp>
      </p:grpSp>
      <p:grpSp>
        <p:nvGrpSpPr>
          <p:cNvPr id="22535" name="Group 28"/>
          <p:cNvGrpSpPr>
            <a:grpSpLocks/>
          </p:cNvGrpSpPr>
          <p:nvPr/>
        </p:nvGrpSpPr>
        <p:grpSpPr bwMode="auto">
          <a:xfrm>
            <a:off x="6659563" y="4848225"/>
            <a:ext cx="2058987" cy="1214438"/>
            <a:chOff x="6735202" y="4324425"/>
            <a:chExt cx="2058015" cy="1213958"/>
          </a:xfrm>
        </p:grpSpPr>
        <p:sp>
          <p:nvSpPr>
            <p:cNvPr id="14" name="TextBox 13"/>
            <p:cNvSpPr txBox="1"/>
            <p:nvPr/>
          </p:nvSpPr>
          <p:spPr>
            <a:xfrm>
              <a:off x="6847861" y="5260680"/>
              <a:ext cx="1945356" cy="2777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oyota Text" pitchFamily="34" charset="0"/>
                  <a:ea typeface="ＭＳ Ｐゴシック" pitchFamily="34" charset="-128"/>
                  <a:cs typeface="+mn-cs"/>
                </a:rPr>
                <a:t>Nissan Patrol</a:t>
              </a:r>
              <a:endPara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yota Text" pitchFamily="34" charset="0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22550" name="Picture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35202" y="4324425"/>
              <a:ext cx="1365190" cy="987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536" name="Group 26"/>
          <p:cNvGrpSpPr>
            <a:grpSpLocks/>
          </p:cNvGrpSpPr>
          <p:nvPr/>
        </p:nvGrpSpPr>
        <p:grpSpPr bwMode="auto">
          <a:xfrm>
            <a:off x="1042988" y="3598863"/>
            <a:ext cx="2016125" cy="1033462"/>
            <a:chOff x="539552" y="1769776"/>
            <a:chExt cx="2016224" cy="1034658"/>
          </a:xfrm>
        </p:grpSpPr>
        <p:sp>
          <p:nvSpPr>
            <p:cNvPr id="9" name="TextBox 8"/>
            <p:cNvSpPr txBox="1"/>
            <p:nvPr/>
          </p:nvSpPr>
          <p:spPr>
            <a:xfrm>
              <a:off x="609405" y="2527889"/>
              <a:ext cx="1946371" cy="2765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oyota Text" pitchFamily="34" charset="0"/>
                  <a:ea typeface="ＭＳ Ｐゴシック" pitchFamily="34" charset="-128"/>
                  <a:cs typeface="+mn-cs"/>
                </a:rPr>
                <a:t>Toyota Corolla</a:t>
              </a:r>
              <a:endPara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oyota Text" pitchFamily="34" charset="0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22548" name="Picture 10"/>
            <p:cNvPicPr>
              <a:picLocks noChangeAspect="1" noChangeArrowheads="1"/>
            </p:cNvPicPr>
            <p:nvPr/>
          </p:nvPicPr>
          <p:blipFill>
            <a:blip r:embed="rId6"/>
            <a:srcRect t="16119" b="15776"/>
            <a:stretch>
              <a:fillRect/>
            </a:stretch>
          </p:blipFill>
          <p:spPr bwMode="auto">
            <a:xfrm>
              <a:off x="539552" y="1769776"/>
              <a:ext cx="1579352" cy="805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537" name="TextBox 16"/>
          <p:cNvSpPr txBox="1">
            <a:spLocks noChangeArrowheads="1"/>
          </p:cNvSpPr>
          <p:nvPr/>
        </p:nvSpPr>
        <p:spPr bwMode="auto">
          <a:xfrm>
            <a:off x="3203575" y="3798888"/>
            <a:ext cx="10080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b="1">
                <a:solidFill>
                  <a:srgbClr val="FF0000"/>
                </a:solidFill>
              </a:rPr>
              <a:t>92%</a:t>
            </a:r>
            <a:endParaRPr lang="en-GB" sz="2000"/>
          </a:p>
        </p:txBody>
      </p:sp>
      <p:sp>
        <p:nvSpPr>
          <p:cNvPr id="22538" name="TextBox 17"/>
          <p:cNvSpPr txBox="1">
            <a:spLocks noChangeArrowheads="1"/>
          </p:cNvSpPr>
          <p:nvPr/>
        </p:nvSpPr>
        <p:spPr bwMode="auto">
          <a:xfrm>
            <a:off x="3208338" y="5167313"/>
            <a:ext cx="1147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b="1">
                <a:solidFill>
                  <a:srgbClr val="FF0000"/>
                </a:solidFill>
              </a:rPr>
              <a:t>100%</a:t>
            </a:r>
            <a:endParaRPr lang="en-GB" sz="2000"/>
          </a:p>
        </p:txBody>
      </p:sp>
      <p:sp>
        <p:nvSpPr>
          <p:cNvPr id="22539" name="TextBox 18"/>
          <p:cNvSpPr txBox="1">
            <a:spLocks noChangeArrowheads="1"/>
          </p:cNvSpPr>
          <p:nvPr/>
        </p:nvSpPr>
        <p:spPr bwMode="auto">
          <a:xfrm>
            <a:off x="5148263" y="3798888"/>
            <a:ext cx="1152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b="1">
                <a:solidFill>
                  <a:srgbClr val="FF0000"/>
                </a:solidFill>
              </a:rPr>
              <a:t>7</a:t>
            </a:r>
            <a:r>
              <a:rPr lang="ru-RU" sz="2000" b="1">
                <a:solidFill>
                  <a:srgbClr val="FF0000"/>
                </a:solidFill>
              </a:rPr>
              <a:t>5,7</a:t>
            </a:r>
            <a:r>
              <a:rPr lang="en-US" sz="2000" b="1">
                <a:solidFill>
                  <a:srgbClr val="FF0000"/>
                </a:solidFill>
              </a:rPr>
              <a:t>%</a:t>
            </a:r>
            <a:endParaRPr lang="en-GB" sz="2000"/>
          </a:p>
        </p:txBody>
      </p:sp>
      <p:sp>
        <p:nvSpPr>
          <p:cNvPr id="22540" name="TextBox 19"/>
          <p:cNvSpPr txBox="1">
            <a:spLocks noChangeArrowheads="1"/>
          </p:cNvSpPr>
          <p:nvPr/>
        </p:nvSpPr>
        <p:spPr bwMode="auto">
          <a:xfrm>
            <a:off x="5219700" y="5456238"/>
            <a:ext cx="12239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b="1">
                <a:solidFill>
                  <a:srgbClr val="FF0000"/>
                </a:solidFill>
              </a:rPr>
              <a:t>5</a:t>
            </a:r>
            <a:r>
              <a:rPr lang="ru-RU" sz="2000" b="1">
                <a:solidFill>
                  <a:srgbClr val="FF0000"/>
                </a:solidFill>
              </a:rPr>
              <a:t>9,7</a:t>
            </a:r>
            <a:r>
              <a:rPr lang="en-US" sz="2000" b="1">
                <a:solidFill>
                  <a:srgbClr val="FF0000"/>
                </a:solidFill>
              </a:rPr>
              <a:t>%</a:t>
            </a:r>
            <a:endParaRPr lang="en-GB" sz="2000"/>
          </a:p>
        </p:txBody>
      </p:sp>
      <p:pic>
        <p:nvPicPr>
          <p:cNvPr id="22541" name="Picture 2"/>
          <p:cNvPicPr>
            <a:picLocks noChangeAspect="1" noChangeArrowheads="1"/>
          </p:cNvPicPr>
          <p:nvPr/>
        </p:nvPicPr>
        <p:blipFill>
          <a:blip r:embed="rId7"/>
          <a:srcRect l="16953" t="5402" r="74059" b="12947"/>
          <a:stretch>
            <a:fillRect/>
          </a:stretch>
        </p:blipFill>
        <p:spPr bwMode="auto">
          <a:xfrm>
            <a:off x="3059113" y="4848225"/>
            <a:ext cx="230187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2" name="Picture 2"/>
          <p:cNvPicPr>
            <a:picLocks noChangeAspect="1" noChangeArrowheads="1"/>
          </p:cNvPicPr>
          <p:nvPr/>
        </p:nvPicPr>
        <p:blipFill>
          <a:blip r:embed="rId8"/>
          <a:srcRect l="81635" t="5264" r="9802" b="11772"/>
          <a:stretch>
            <a:fillRect/>
          </a:stretch>
        </p:blipFill>
        <p:spPr bwMode="auto">
          <a:xfrm>
            <a:off x="6011863" y="4848225"/>
            <a:ext cx="21590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3" name="Picture 2"/>
          <p:cNvPicPr>
            <a:picLocks noChangeAspect="1" noChangeArrowheads="1"/>
          </p:cNvPicPr>
          <p:nvPr/>
        </p:nvPicPr>
        <p:blipFill>
          <a:blip r:embed="rId9">
            <a:lum contrast="-10000"/>
          </a:blip>
          <a:srcRect l="38600" t="5710" r="52637" b="11955"/>
          <a:stretch>
            <a:fillRect/>
          </a:stretch>
        </p:blipFill>
        <p:spPr bwMode="auto">
          <a:xfrm>
            <a:off x="3059113" y="3481388"/>
            <a:ext cx="217487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4" name="Picture 2"/>
          <p:cNvPicPr>
            <a:picLocks noChangeAspect="1" noChangeArrowheads="1"/>
          </p:cNvPicPr>
          <p:nvPr/>
        </p:nvPicPr>
        <p:blipFill>
          <a:blip r:embed="rId10"/>
          <a:srcRect l="60298" t="5350" r="31155" b="12254"/>
          <a:stretch>
            <a:fillRect/>
          </a:stretch>
        </p:blipFill>
        <p:spPr bwMode="auto">
          <a:xfrm>
            <a:off x="6008688" y="3481388"/>
            <a:ext cx="219075" cy="12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Заголовок 1"/>
          <p:cNvSpPr txBox="1">
            <a:spLocks/>
          </p:cNvSpPr>
          <p:nvPr/>
        </p:nvSpPr>
        <p:spPr bwMode="auto">
          <a:xfrm>
            <a:off x="3419475" y="4303713"/>
            <a:ext cx="2376488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defRPr/>
            </a:pPr>
            <a:r>
              <a:rPr lang="ru-RU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oyota Text Bold"/>
                <a:ea typeface="ＭＳ Ｐゴシック" charset="-128"/>
                <a:cs typeface="+mn-cs"/>
              </a:rPr>
              <a:t>Стоимость* а/м через 3 года: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Toyota Text Bold"/>
              <a:ea typeface="ＭＳ Ｐゴシック" charset="-128"/>
              <a:cs typeface="+mn-cs"/>
            </a:endParaRPr>
          </a:p>
        </p:txBody>
      </p:sp>
      <p:sp>
        <p:nvSpPr>
          <p:cNvPr id="22546" name="TextBox 29"/>
          <p:cNvSpPr txBox="1">
            <a:spLocks noChangeArrowheads="1"/>
          </p:cNvSpPr>
          <p:nvPr/>
        </p:nvSpPr>
        <p:spPr bwMode="auto">
          <a:xfrm>
            <a:off x="395288" y="6156325"/>
            <a:ext cx="65627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/>
              <a:t>* </a:t>
            </a:r>
            <a:r>
              <a:rPr lang="ru-RU" sz="1400"/>
              <a:t>Анализ проведен на основании статистики </a:t>
            </a:r>
            <a:r>
              <a:rPr lang="en-US" sz="1400"/>
              <a:t>www.auto.ru</a:t>
            </a:r>
            <a:endParaRPr lang="en-GB" sz="110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644D4B84-AFEB-4C1B-831A-F694227A457C}" type="slidenum">
              <a:rPr lang="en-US" smtClean="0"/>
              <a:pPr>
                <a:defRPr/>
              </a:pPr>
              <a:t>5</a:t>
            </a:fld>
            <a:endParaRPr lang="en-US" dirty="0" smtClean="0"/>
          </a:p>
        </p:txBody>
      </p:sp>
      <p:sp>
        <p:nvSpPr>
          <p:cNvPr id="23554" name="Заголовок 1"/>
          <p:cNvSpPr txBox="1">
            <a:spLocks/>
          </p:cNvSpPr>
          <p:nvPr/>
        </p:nvSpPr>
        <p:spPr bwMode="auto">
          <a:xfrm>
            <a:off x="-36513" y="139700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ru-RU" b="1">
                <a:solidFill>
                  <a:srgbClr val="C00000"/>
                </a:solidFill>
                <a:latin typeface="Toyota Text Bold"/>
              </a:rPr>
              <a:t>Запуск проекта кредитного страхования Жизни </a:t>
            </a:r>
            <a:endParaRPr lang="en-US" b="1">
              <a:solidFill>
                <a:srgbClr val="C00000"/>
              </a:solidFill>
              <a:latin typeface="Toyota Text Bold"/>
            </a:endParaRPr>
          </a:p>
          <a:p>
            <a:pPr eaLnBrk="0" hangingPunct="0">
              <a:lnSpc>
                <a:spcPts val="3700"/>
              </a:lnSpc>
            </a:pPr>
            <a:endParaRPr lang="en-US" sz="1400" b="1">
              <a:solidFill>
                <a:srgbClr val="C00000"/>
              </a:solidFill>
              <a:latin typeface="Toyota Text Bold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843213" y="7032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395288" y="1423988"/>
            <a:ext cx="6985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Увеличение комиссионного вознаграждения Дилерам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Снижение ставки для Клиента</a:t>
            </a:r>
          </a:p>
        </p:txBody>
      </p:sp>
      <p:pic>
        <p:nvPicPr>
          <p:cNvPr id="9" name="Picture 3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3367534"/>
            <a:ext cx="1933791" cy="2247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Notched Right Arrow 14"/>
          <p:cNvSpPr/>
          <p:nvPr/>
        </p:nvSpPr>
        <p:spPr bwMode="auto">
          <a:xfrm rot="5400000">
            <a:off x="1979712" y="4375645"/>
            <a:ext cx="360040" cy="360040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ru-RU">
              <a:solidFill>
                <a:schemeClr val="tx1"/>
              </a:solidFill>
              <a:latin typeface="Toyota Text" pitchFamily="34" charset="0"/>
            </a:endParaRPr>
          </a:p>
        </p:txBody>
      </p:sp>
      <p:sp>
        <p:nvSpPr>
          <p:cNvPr id="16" name="Notched Right Arrow 15"/>
          <p:cNvSpPr/>
          <p:nvPr/>
        </p:nvSpPr>
        <p:spPr bwMode="auto">
          <a:xfrm rot="5400000">
            <a:off x="5076056" y="4375646"/>
            <a:ext cx="360040" cy="360040"/>
          </a:xfrm>
          <a:prstGeom prst="notched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ru-RU">
              <a:solidFill>
                <a:schemeClr val="tx1"/>
              </a:solidFill>
              <a:latin typeface="Toyota Text" pitchFamily="34" charset="0"/>
            </a:endParaRPr>
          </a:p>
        </p:txBody>
      </p:sp>
      <p:graphicFrame>
        <p:nvGraphicFramePr>
          <p:cNvPr id="18" name="Diagram 17"/>
          <p:cNvGraphicFramePr/>
          <p:nvPr/>
        </p:nvGraphicFramePr>
        <p:xfrm>
          <a:off x="899592" y="2791470"/>
          <a:ext cx="4871864" cy="3127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DA49E5EF-57FF-45DF-BFF9-1AEBC78FEAAE}" type="slidenum">
              <a:rPr lang="en-US" smtClean="0"/>
              <a:pPr>
                <a:defRPr/>
              </a:pPr>
              <a:t>6</a:t>
            </a:fld>
            <a:endParaRPr lang="en-US" dirty="0" smtClean="0"/>
          </a:p>
        </p:txBody>
      </p:sp>
      <p:sp>
        <p:nvSpPr>
          <p:cNvPr id="24578" name="Заголовок 1"/>
          <p:cNvSpPr txBox="1">
            <a:spLocks/>
          </p:cNvSpPr>
          <p:nvPr/>
        </p:nvSpPr>
        <p:spPr bwMode="auto">
          <a:xfrm>
            <a:off x="-36513" y="139700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ru-RU" b="1">
                <a:solidFill>
                  <a:srgbClr val="C00000"/>
                </a:solidFill>
                <a:latin typeface="Toyota Text Bold"/>
              </a:rPr>
              <a:t>Кредитование дополнительных сервисов</a:t>
            </a:r>
            <a:endParaRPr lang="en-US" sz="1400" b="1">
              <a:solidFill>
                <a:srgbClr val="C00000"/>
              </a:solidFill>
              <a:latin typeface="Toyota Text Bold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843213" y="7032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323850" y="1423988"/>
            <a:ext cx="7416800" cy="203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4813" lvl="2" indent="-228600" eaLnBrk="0" hangingPunct="0">
              <a:buClr>
                <a:srgbClr val="C00000"/>
              </a:buClr>
            </a:pPr>
            <a:r>
              <a:rPr lang="ru-RU" sz="1800" b="1">
                <a:solidFill>
                  <a:srgbClr val="595959"/>
                </a:solidFill>
              </a:rPr>
              <a:t>Возможность включения в кредит до </a:t>
            </a:r>
            <a:r>
              <a:rPr lang="ru-RU" sz="1800" b="1" u="sng">
                <a:solidFill>
                  <a:srgbClr val="595959"/>
                </a:solidFill>
              </a:rPr>
              <a:t>10 отдельных счетов</a:t>
            </a:r>
            <a:r>
              <a:rPr lang="ru-RU" sz="1800" b="1">
                <a:solidFill>
                  <a:srgbClr val="595959"/>
                </a:solidFill>
              </a:rPr>
              <a:t>: 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>
                <a:solidFill>
                  <a:srgbClr val="595959"/>
                </a:solidFill>
              </a:rPr>
              <a:t>Дополнительное оборудование и его установка;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>
                <a:solidFill>
                  <a:srgbClr val="595959"/>
                </a:solidFill>
              </a:rPr>
              <a:t>Продленая гарантия;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>
                <a:solidFill>
                  <a:srgbClr val="595959"/>
                </a:solidFill>
              </a:rPr>
              <a:t>Регулярные  ТО;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>
                <a:solidFill>
                  <a:srgbClr val="595959"/>
                </a:solidFill>
              </a:rPr>
              <a:t>Страхование КАСКО;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>
                <a:solidFill>
                  <a:srgbClr val="595959"/>
                </a:solidFill>
              </a:rPr>
              <a:t>Страхование Жизни;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>
                <a:solidFill>
                  <a:srgbClr val="595959"/>
                </a:solidFill>
              </a:rPr>
              <a:t>Другие сервисы, оплачиваемые отдельным счетом.</a:t>
            </a:r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7738" y="3367088"/>
            <a:ext cx="3702050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DE19E476-7D0F-4992-B401-C301A864CFDD}" type="slidenum">
              <a:rPr lang="en-US" smtClean="0"/>
              <a:pPr>
                <a:defRPr/>
              </a:pPr>
              <a:t>7</a:t>
            </a:fld>
            <a:endParaRPr lang="en-US" dirty="0" smtClean="0"/>
          </a:p>
        </p:txBody>
      </p:sp>
      <p:sp>
        <p:nvSpPr>
          <p:cNvPr id="25602" name="Заголовок 1"/>
          <p:cNvSpPr txBox="1">
            <a:spLocks/>
          </p:cNvSpPr>
          <p:nvPr/>
        </p:nvSpPr>
        <p:spPr bwMode="auto">
          <a:xfrm>
            <a:off x="-36513" y="139700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ru-RU" b="1">
                <a:solidFill>
                  <a:srgbClr val="C00000"/>
                </a:solidFill>
                <a:latin typeface="Toyota Text Bold"/>
              </a:rPr>
              <a:t>Кредитование Мультибрендов </a:t>
            </a:r>
            <a:endParaRPr lang="en-US" b="1">
              <a:solidFill>
                <a:srgbClr val="C00000"/>
              </a:solidFill>
              <a:latin typeface="Toyota Text Bold"/>
            </a:endParaRPr>
          </a:p>
          <a:p>
            <a:pPr eaLnBrk="0" hangingPunct="0">
              <a:lnSpc>
                <a:spcPts val="3700"/>
              </a:lnSpc>
            </a:pPr>
            <a:endParaRPr lang="en-US" sz="1400" b="1">
              <a:solidFill>
                <a:srgbClr val="C00000"/>
              </a:solidFill>
              <a:latin typeface="Toyota Text Bold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843213" y="7032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468313" y="2143125"/>
            <a:ext cx="67675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Кредитование новых автомобилей</a:t>
            </a:r>
            <a:endParaRPr lang="en-US" sz="1800" b="1">
              <a:solidFill>
                <a:srgbClr val="595959"/>
              </a:solidFill>
            </a:endParaRP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Ограничения объемов продаж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Отдельная продуктовая линейка для Мультибрендов</a:t>
            </a: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20088" y="2860675"/>
            <a:ext cx="644525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8213" y="3006725"/>
            <a:ext cx="8128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12088" y="3656013"/>
            <a:ext cx="10985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Box 10"/>
          <p:cNvSpPr txBox="1">
            <a:spLocks noChangeArrowheads="1"/>
          </p:cNvSpPr>
          <p:nvPr/>
        </p:nvSpPr>
        <p:spPr bwMode="auto">
          <a:xfrm>
            <a:off x="8027988" y="3079750"/>
            <a:ext cx="7921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u-RU" sz="3200" b="1">
                <a:solidFill>
                  <a:srgbClr val="C00000"/>
                </a:solidFill>
              </a:rPr>
              <a:t>?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50825" y="6391275"/>
            <a:ext cx="2201863" cy="360363"/>
          </a:xfrm>
        </p:spPr>
        <p:txBody>
          <a:bodyPr/>
          <a:lstStyle/>
          <a:p>
            <a:pPr>
              <a:defRPr/>
            </a:pPr>
            <a:fld id="{2F1BF233-687C-42AA-BFA6-59AE9515E916}" type="slidenum">
              <a:rPr lang="en-US" smtClean="0"/>
              <a:pPr>
                <a:defRPr/>
              </a:pPr>
              <a:t>8</a:t>
            </a:fld>
            <a:endParaRPr lang="en-US" dirty="0" smtClean="0"/>
          </a:p>
        </p:txBody>
      </p:sp>
      <p:sp>
        <p:nvSpPr>
          <p:cNvPr id="1028" name="Заголовок 1"/>
          <p:cNvSpPr txBox="1">
            <a:spLocks/>
          </p:cNvSpPr>
          <p:nvPr/>
        </p:nvSpPr>
        <p:spPr bwMode="auto">
          <a:xfrm>
            <a:off x="-36513" y="139700"/>
            <a:ext cx="918051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ru-RU" b="1">
                <a:solidFill>
                  <a:srgbClr val="C00000"/>
                </a:solidFill>
                <a:latin typeface="Toyota Text Bold"/>
              </a:rPr>
              <a:t>Изменение ставок корпоративного кредитования </a:t>
            </a:r>
            <a:endParaRPr lang="en-US" b="1">
              <a:solidFill>
                <a:srgbClr val="C00000"/>
              </a:solidFill>
              <a:latin typeface="Toyota Text Bold"/>
            </a:endParaRPr>
          </a:p>
          <a:p>
            <a:pPr eaLnBrk="0" hangingPunct="0">
              <a:lnSpc>
                <a:spcPts val="3700"/>
              </a:lnSpc>
            </a:pPr>
            <a:endParaRPr lang="en-US" sz="1400" b="1">
              <a:solidFill>
                <a:srgbClr val="C00000"/>
              </a:solidFill>
              <a:latin typeface="Toyota Text Bold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843213" y="703263"/>
            <a:ext cx="626586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395288" y="4735513"/>
            <a:ext cx="8280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Рост ставок </a:t>
            </a:r>
            <a:r>
              <a:rPr lang="en-US" sz="1800" b="1">
                <a:solidFill>
                  <a:srgbClr val="595959"/>
                </a:solidFill>
              </a:rPr>
              <a:t>MosPrime </a:t>
            </a:r>
            <a:r>
              <a:rPr lang="ru-RU" sz="1800" b="1">
                <a:solidFill>
                  <a:srgbClr val="595959"/>
                </a:solidFill>
              </a:rPr>
              <a:t>и </a:t>
            </a:r>
            <a:r>
              <a:rPr lang="en-US" sz="1800" b="1">
                <a:solidFill>
                  <a:srgbClr val="595959"/>
                </a:solidFill>
              </a:rPr>
              <a:t>NDF </a:t>
            </a:r>
            <a:r>
              <a:rPr lang="ru-RU" sz="1800" b="1">
                <a:solidFill>
                  <a:srgbClr val="595959"/>
                </a:solidFill>
              </a:rPr>
              <a:t>с мая 11г. составил более </a:t>
            </a:r>
            <a:r>
              <a:rPr lang="ru-RU" sz="1800" b="1">
                <a:solidFill>
                  <a:srgbClr val="FF0000"/>
                </a:solidFill>
              </a:rPr>
              <a:t>3%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Ставки </a:t>
            </a:r>
            <a:r>
              <a:rPr lang="en-US" sz="1800" b="1">
                <a:solidFill>
                  <a:srgbClr val="595959"/>
                </a:solidFill>
              </a:rPr>
              <a:t>NDF</a:t>
            </a:r>
            <a:r>
              <a:rPr lang="ru-RU" sz="1800" b="1">
                <a:solidFill>
                  <a:srgbClr val="595959"/>
                </a:solidFill>
              </a:rPr>
              <a:t> сравнялись с локальными</a:t>
            </a:r>
          </a:p>
          <a:p>
            <a:pPr marL="404813" lvl="2" indent="-228600" eaLnBrk="0" hangingPunct="0">
              <a:buClr>
                <a:srgbClr val="C00000"/>
              </a:buClr>
              <a:buFontTx/>
              <a:buBlip>
                <a:blip r:embed="rId2"/>
              </a:buBlip>
            </a:pPr>
            <a:r>
              <a:rPr lang="ru-RU" sz="1800" b="1">
                <a:solidFill>
                  <a:srgbClr val="595959"/>
                </a:solidFill>
              </a:rPr>
              <a:t>Основными факторами роста явились снижение банковской ликвидности и нестабильности цены на нефть.</a:t>
            </a:r>
          </a:p>
        </p:txBody>
      </p:sp>
      <p:grpSp>
        <p:nvGrpSpPr>
          <p:cNvPr id="1031" name="Group 69"/>
          <p:cNvGrpSpPr>
            <a:grpSpLocks noChangeAspect="1"/>
          </p:cNvGrpSpPr>
          <p:nvPr/>
        </p:nvGrpSpPr>
        <p:grpSpPr bwMode="auto">
          <a:xfrm>
            <a:off x="755650" y="690563"/>
            <a:ext cx="5040313" cy="3613150"/>
            <a:chOff x="476" y="435"/>
            <a:chExt cx="3175" cy="2276"/>
          </a:xfrm>
        </p:grpSpPr>
        <p:sp>
          <p:nvSpPr>
            <p:cNvPr id="1032" name="AutoShape 68"/>
            <p:cNvSpPr>
              <a:spLocks noChangeAspect="1" noChangeArrowheads="1" noTextEdit="1"/>
            </p:cNvSpPr>
            <p:nvPr/>
          </p:nvSpPr>
          <p:spPr bwMode="auto">
            <a:xfrm>
              <a:off x="476" y="670"/>
              <a:ext cx="3175" cy="2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033" name="Rectangle 70"/>
            <p:cNvSpPr>
              <a:spLocks noChangeArrowheads="1"/>
            </p:cNvSpPr>
            <p:nvPr/>
          </p:nvSpPr>
          <p:spPr bwMode="auto">
            <a:xfrm>
              <a:off x="479" y="673"/>
              <a:ext cx="3169" cy="203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34" name="Rectangle 71"/>
            <p:cNvSpPr>
              <a:spLocks noChangeArrowheads="1"/>
            </p:cNvSpPr>
            <p:nvPr/>
          </p:nvSpPr>
          <p:spPr bwMode="auto">
            <a:xfrm>
              <a:off x="811" y="869"/>
              <a:ext cx="2772" cy="150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35" name="Freeform 72"/>
            <p:cNvSpPr>
              <a:spLocks noEditPoints="1"/>
            </p:cNvSpPr>
            <p:nvPr/>
          </p:nvSpPr>
          <p:spPr bwMode="auto">
            <a:xfrm>
              <a:off x="808" y="866"/>
              <a:ext cx="2769" cy="1341"/>
            </a:xfrm>
            <a:custGeom>
              <a:avLst/>
              <a:gdLst>
                <a:gd name="T0" fmla="*/ 391 w 2769"/>
                <a:gd name="T1" fmla="*/ 1335 h 1341"/>
                <a:gd name="T2" fmla="*/ 829 w 2769"/>
                <a:gd name="T3" fmla="*/ 1335 h 1341"/>
                <a:gd name="T4" fmla="*/ 1220 w 2769"/>
                <a:gd name="T5" fmla="*/ 1341 h 1341"/>
                <a:gd name="T6" fmla="*/ 1564 w 2769"/>
                <a:gd name="T7" fmla="*/ 1341 h 1341"/>
                <a:gd name="T8" fmla="*/ 1954 w 2769"/>
                <a:gd name="T9" fmla="*/ 1335 h 1341"/>
                <a:gd name="T10" fmla="*/ 2411 w 2769"/>
                <a:gd name="T11" fmla="*/ 1335 h 1341"/>
                <a:gd name="T12" fmla="*/ 50 w 2769"/>
                <a:gd name="T13" fmla="*/ 1167 h 1341"/>
                <a:gd name="T14" fmla="*/ 441 w 2769"/>
                <a:gd name="T15" fmla="*/ 1173 h 1341"/>
                <a:gd name="T16" fmla="*/ 785 w 2769"/>
                <a:gd name="T17" fmla="*/ 1173 h 1341"/>
                <a:gd name="T18" fmla="*/ 1176 w 2769"/>
                <a:gd name="T19" fmla="*/ 1167 h 1341"/>
                <a:gd name="T20" fmla="*/ 1632 w 2769"/>
                <a:gd name="T21" fmla="*/ 1167 h 1341"/>
                <a:gd name="T22" fmla="*/ 2070 w 2769"/>
                <a:gd name="T23" fmla="*/ 1167 h 1341"/>
                <a:gd name="T24" fmla="*/ 2461 w 2769"/>
                <a:gd name="T25" fmla="*/ 1173 h 1341"/>
                <a:gd name="T26" fmla="*/ 3 w 2769"/>
                <a:gd name="T27" fmla="*/ 1008 h 1341"/>
                <a:gd name="T28" fmla="*/ 394 w 2769"/>
                <a:gd name="T29" fmla="*/ 1002 h 1341"/>
                <a:gd name="T30" fmla="*/ 850 w 2769"/>
                <a:gd name="T31" fmla="*/ 1002 h 1341"/>
                <a:gd name="T32" fmla="*/ 1288 w 2769"/>
                <a:gd name="T33" fmla="*/ 1002 h 1341"/>
                <a:gd name="T34" fmla="*/ 1679 w 2769"/>
                <a:gd name="T35" fmla="*/ 1008 h 1341"/>
                <a:gd name="T36" fmla="*/ 2023 w 2769"/>
                <a:gd name="T37" fmla="*/ 1008 h 1341"/>
                <a:gd name="T38" fmla="*/ 2414 w 2769"/>
                <a:gd name="T39" fmla="*/ 1002 h 1341"/>
                <a:gd name="T40" fmla="*/ 68 w 2769"/>
                <a:gd name="T41" fmla="*/ 837 h 1341"/>
                <a:gd name="T42" fmla="*/ 506 w 2769"/>
                <a:gd name="T43" fmla="*/ 837 h 1341"/>
                <a:gd name="T44" fmla="*/ 897 w 2769"/>
                <a:gd name="T45" fmla="*/ 843 h 1341"/>
                <a:gd name="T46" fmla="*/ 1241 w 2769"/>
                <a:gd name="T47" fmla="*/ 843 h 1341"/>
                <a:gd name="T48" fmla="*/ 1632 w 2769"/>
                <a:gd name="T49" fmla="*/ 837 h 1341"/>
                <a:gd name="T50" fmla="*/ 2088 w 2769"/>
                <a:gd name="T51" fmla="*/ 837 h 1341"/>
                <a:gd name="T52" fmla="*/ 2526 w 2769"/>
                <a:gd name="T53" fmla="*/ 837 h 1341"/>
                <a:gd name="T54" fmla="*/ 115 w 2769"/>
                <a:gd name="T55" fmla="*/ 678 h 1341"/>
                <a:gd name="T56" fmla="*/ 459 w 2769"/>
                <a:gd name="T57" fmla="*/ 678 h 1341"/>
                <a:gd name="T58" fmla="*/ 850 w 2769"/>
                <a:gd name="T59" fmla="*/ 672 h 1341"/>
                <a:gd name="T60" fmla="*/ 1306 w 2769"/>
                <a:gd name="T61" fmla="*/ 672 h 1341"/>
                <a:gd name="T62" fmla="*/ 1744 w 2769"/>
                <a:gd name="T63" fmla="*/ 672 h 1341"/>
                <a:gd name="T64" fmla="*/ 2135 w 2769"/>
                <a:gd name="T65" fmla="*/ 678 h 1341"/>
                <a:gd name="T66" fmla="*/ 2479 w 2769"/>
                <a:gd name="T67" fmla="*/ 678 h 1341"/>
                <a:gd name="T68" fmla="*/ 68 w 2769"/>
                <a:gd name="T69" fmla="*/ 501 h 1341"/>
                <a:gd name="T70" fmla="*/ 524 w 2769"/>
                <a:gd name="T71" fmla="*/ 501 h 1341"/>
                <a:gd name="T72" fmla="*/ 962 w 2769"/>
                <a:gd name="T73" fmla="*/ 501 h 1341"/>
                <a:gd name="T74" fmla="*/ 1353 w 2769"/>
                <a:gd name="T75" fmla="*/ 507 h 1341"/>
                <a:gd name="T76" fmla="*/ 1697 w 2769"/>
                <a:gd name="T77" fmla="*/ 507 h 1341"/>
                <a:gd name="T78" fmla="*/ 2088 w 2769"/>
                <a:gd name="T79" fmla="*/ 501 h 1341"/>
                <a:gd name="T80" fmla="*/ 2544 w 2769"/>
                <a:gd name="T81" fmla="*/ 501 h 1341"/>
                <a:gd name="T82" fmla="*/ 180 w 2769"/>
                <a:gd name="T83" fmla="*/ 336 h 1341"/>
                <a:gd name="T84" fmla="*/ 571 w 2769"/>
                <a:gd name="T85" fmla="*/ 342 h 1341"/>
                <a:gd name="T86" fmla="*/ 915 w 2769"/>
                <a:gd name="T87" fmla="*/ 342 h 1341"/>
                <a:gd name="T88" fmla="*/ 1306 w 2769"/>
                <a:gd name="T89" fmla="*/ 336 h 1341"/>
                <a:gd name="T90" fmla="*/ 1762 w 2769"/>
                <a:gd name="T91" fmla="*/ 336 h 1341"/>
                <a:gd name="T92" fmla="*/ 2200 w 2769"/>
                <a:gd name="T93" fmla="*/ 336 h 1341"/>
                <a:gd name="T94" fmla="*/ 2591 w 2769"/>
                <a:gd name="T95" fmla="*/ 342 h 1341"/>
                <a:gd name="T96" fmla="*/ 133 w 2769"/>
                <a:gd name="T97" fmla="*/ 177 h 1341"/>
                <a:gd name="T98" fmla="*/ 524 w 2769"/>
                <a:gd name="T99" fmla="*/ 171 h 1341"/>
                <a:gd name="T100" fmla="*/ 980 w 2769"/>
                <a:gd name="T101" fmla="*/ 171 h 1341"/>
                <a:gd name="T102" fmla="*/ 1418 w 2769"/>
                <a:gd name="T103" fmla="*/ 171 h 1341"/>
                <a:gd name="T104" fmla="*/ 1809 w 2769"/>
                <a:gd name="T105" fmla="*/ 177 h 1341"/>
                <a:gd name="T106" fmla="*/ 2153 w 2769"/>
                <a:gd name="T107" fmla="*/ 177 h 1341"/>
                <a:gd name="T108" fmla="*/ 2544 w 2769"/>
                <a:gd name="T109" fmla="*/ 171 h 1341"/>
                <a:gd name="T110" fmla="*/ 198 w 2769"/>
                <a:gd name="T111" fmla="*/ 0 h 1341"/>
                <a:gd name="T112" fmla="*/ 636 w 2769"/>
                <a:gd name="T113" fmla="*/ 0 h 1341"/>
                <a:gd name="T114" fmla="*/ 1027 w 2769"/>
                <a:gd name="T115" fmla="*/ 6 h 1341"/>
                <a:gd name="T116" fmla="*/ 1371 w 2769"/>
                <a:gd name="T117" fmla="*/ 6 h 1341"/>
                <a:gd name="T118" fmla="*/ 1762 w 2769"/>
                <a:gd name="T119" fmla="*/ 0 h 1341"/>
                <a:gd name="T120" fmla="*/ 2218 w 2769"/>
                <a:gd name="T121" fmla="*/ 0 h 1341"/>
                <a:gd name="T122" fmla="*/ 2656 w 2769"/>
                <a:gd name="T123" fmla="*/ 0 h 134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769"/>
                <a:gd name="T187" fmla="*/ 0 h 1341"/>
                <a:gd name="T188" fmla="*/ 2769 w 2769"/>
                <a:gd name="T189" fmla="*/ 1341 h 134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769" h="1341">
                  <a:moveTo>
                    <a:pt x="0" y="1335"/>
                  </a:moveTo>
                  <a:lnTo>
                    <a:pt x="47" y="1335"/>
                  </a:lnTo>
                  <a:lnTo>
                    <a:pt x="47" y="1341"/>
                  </a:lnTo>
                  <a:lnTo>
                    <a:pt x="0" y="1341"/>
                  </a:lnTo>
                  <a:lnTo>
                    <a:pt x="0" y="1335"/>
                  </a:lnTo>
                  <a:close/>
                  <a:moveTo>
                    <a:pt x="65" y="1335"/>
                  </a:moveTo>
                  <a:lnTo>
                    <a:pt x="112" y="1335"/>
                  </a:lnTo>
                  <a:lnTo>
                    <a:pt x="112" y="1341"/>
                  </a:lnTo>
                  <a:lnTo>
                    <a:pt x="65" y="1341"/>
                  </a:lnTo>
                  <a:lnTo>
                    <a:pt x="65" y="1335"/>
                  </a:lnTo>
                  <a:close/>
                  <a:moveTo>
                    <a:pt x="130" y="1335"/>
                  </a:moveTo>
                  <a:lnTo>
                    <a:pt x="177" y="1335"/>
                  </a:lnTo>
                  <a:lnTo>
                    <a:pt x="177" y="1341"/>
                  </a:lnTo>
                  <a:lnTo>
                    <a:pt x="130" y="1341"/>
                  </a:lnTo>
                  <a:lnTo>
                    <a:pt x="130" y="1335"/>
                  </a:lnTo>
                  <a:close/>
                  <a:moveTo>
                    <a:pt x="195" y="1335"/>
                  </a:moveTo>
                  <a:lnTo>
                    <a:pt x="243" y="1335"/>
                  </a:lnTo>
                  <a:lnTo>
                    <a:pt x="243" y="1341"/>
                  </a:lnTo>
                  <a:lnTo>
                    <a:pt x="195" y="1341"/>
                  </a:lnTo>
                  <a:lnTo>
                    <a:pt x="195" y="1335"/>
                  </a:lnTo>
                  <a:close/>
                  <a:moveTo>
                    <a:pt x="260" y="1335"/>
                  </a:moveTo>
                  <a:lnTo>
                    <a:pt x="308" y="1335"/>
                  </a:lnTo>
                  <a:lnTo>
                    <a:pt x="308" y="1341"/>
                  </a:lnTo>
                  <a:lnTo>
                    <a:pt x="260" y="1341"/>
                  </a:lnTo>
                  <a:lnTo>
                    <a:pt x="260" y="1335"/>
                  </a:lnTo>
                  <a:close/>
                  <a:moveTo>
                    <a:pt x="326" y="1335"/>
                  </a:moveTo>
                  <a:lnTo>
                    <a:pt x="373" y="1335"/>
                  </a:lnTo>
                  <a:lnTo>
                    <a:pt x="373" y="1341"/>
                  </a:lnTo>
                  <a:lnTo>
                    <a:pt x="326" y="1341"/>
                  </a:lnTo>
                  <a:lnTo>
                    <a:pt x="326" y="1335"/>
                  </a:lnTo>
                  <a:close/>
                  <a:moveTo>
                    <a:pt x="391" y="1335"/>
                  </a:moveTo>
                  <a:lnTo>
                    <a:pt x="438" y="1335"/>
                  </a:lnTo>
                  <a:lnTo>
                    <a:pt x="438" y="1341"/>
                  </a:lnTo>
                  <a:lnTo>
                    <a:pt x="391" y="1341"/>
                  </a:lnTo>
                  <a:lnTo>
                    <a:pt x="391" y="1335"/>
                  </a:lnTo>
                  <a:close/>
                  <a:moveTo>
                    <a:pt x="456" y="1335"/>
                  </a:moveTo>
                  <a:lnTo>
                    <a:pt x="503" y="1335"/>
                  </a:lnTo>
                  <a:lnTo>
                    <a:pt x="503" y="1341"/>
                  </a:lnTo>
                  <a:lnTo>
                    <a:pt x="456" y="1341"/>
                  </a:lnTo>
                  <a:lnTo>
                    <a:pt x="456" y="1335"/>
                  </a:lnTo>
                  <a:close/>
                  <a:moveTo>
                    <a:pt x="521" y="1335"/>
                  </a:moveTo>
                  <a:lnTo>
                    <a:pt x="568" y="1335"/>
                  </a:lnTo>
                  <a:lnTo>
                    <a:pt x="568" y="1341"/>
                  </a:lnTo>
                  <a:lnTo>
                    <a:pt x="521" y="1341"/>
                  </a:lnTo>
                  <a:lnTo>
                    <a:pt x="521" y="1335"/>
                  </a:lnTo>
                  <a:close/>
                  <a:moveTo>
                    <a:pt x="586" y="1335"/>
                  </a:moveTo>
                  <a:lnTo>
                    <a:pt x="634" y="1335"/>
                  </a:lnTo>
                  <a:lnTo>
                    <a:pt x="634" y="1341"/>
                  </a:lnTo>
                  <a:lnTo>
                    <a:pt x="586" y="1341"/>
                  </a:lnTo>
                  <a:lnTo>
                    <a:pt x="586" y="1335"/>
                  </a:lnTo>
                  <a:close/>
                  <a:moveTo>
                    <a:pt x="651" y="1335"/>
                  </a:moveTo>
                  <a:lnTo>
                    <a:pt x="699" y="1335"/>
                  </a:lnTo>
                  <a:lnTo>
                    <a:pt x="699" y="1341"/>
                  </a:lnTo>
                  <a:lnTo>
                    <a:pt x="651" y="1341"/>
                  </a:lnTo>
                  <a:lnTo>
                    <a:pt x="651" y="1335"/>
                  </a:lnTo>
                  <a:close/>
                  <a:moveTo>
                    <a:pt x="716" y="1335"/>
                  </a:moveTo>
                  <a:lnTo>
                    <a:pt x="764" y="1335"/>
                  </a:lnTo>
                  <a:lnTo>
                    <a:pt x="764" y="1341"/>
                  </a:lnTo>
                  <a:lnTo>
                    <a:pt x="716" y="1341"/>
                  </a:lnTo>
                  <a:lnTo>
                    <a:pt x="716" y="1335"/>
                  </a:lnTo>
                  <a:close/>
                  <a:moveTo>
                    <a:pt x="782" y="1335"/>
                  </a:moveTo>
                  <a:lnTo>
                    <a:pt x="829" y="1335"/>
                  </a:lnTo>
                  <a:lnTo>
                    <a:pt x="829" y="1341"/>
                  </a:lnTo>
                  <a:lnTo>
                    <a:pt x="782" y="1341"/>
                  </a:lnTo>
                  <a:lnTo>
                    <a:pt x="782" y="1335"/>
                  </a:lnTo>
                  <a:close/>
                  <a:moveTo>
                    <a:pt x="847" y="1335"/>
                  </a:moveTo>
                  <a:lnTo>
                    <a:pt x="894" y="1335"/>
                  </a:lnTo>
                  <a:lnTo>
                    <a:pt x="894" y="1341"/>
                  </a:lnTo>
                  <a:lnTo>
                    <a:pt x="847" y="1341"/>
                  </a:lnTo>
                  <a:lnTo>
                    <a:pt x="847" y="1335"/>
                  </a:lnTo>
                  <a:close/>
                  <a:moveTo>
                    <a:pt x="912" y="1335"/>
                  </a:moveTo>
                  <a:lnTo>
                    <a:pt x="959" y="1335"/>
                  </a:lnTo>
                  <a:lnTo>
                    <a:pt x="959" y="1341"/>
                  </a:lnTo>
                  <a:lnTo>
                    <a:pt x="912" y="1341"/>
                  </a:lnTo>
                  <a:lnTo>
                    <a:pt x="912" y="1335"/>
                  </a:lnTo>
                  <a:close/>
                  <a:moveTo>
                    <a:pt x="977" y="1335"/>
                  </a:moveTo>
                  <a:lnTo>
                    <a:pt x="1024" y="1335"/>
                  </a:lnTo>
                  <a:lnTo>
                    <a:pt x="1024" y="1341"/>
                  </a:lnTo>
                  <a:lnTo>
                    <a:pt x="977" y="1341"/>
                  </a:lnTo>
                  <a:lnTo>
                    <a:pt x="977" y="1335"/>
                  </a:lnTo>
                  <a:close/>
                  <a:moveTo>
                    <a:pt x="1042" y="1335"/>
                  </a:moveTo>
                  <a:lnTo>
                    <a:pt x="1090" y="1335"/>
                  </a:lnTo>
                  <a:lnTo>
                    <a:pt x="1090" y="1341"/>
                  </a:lnTo>
                  <a:lnTo>
                    <a:pt x="1042" y="1341"/>
                  </a:lnTo>
                  <a:lnTo>
                    <a:pt x="1042" y="1335"/>
                  </a:lnTo>
                  <a:close/>
                  <a:moveTo>
                    <a:pt x="1107" y="1335"/>
                  </a:moveTo>
                  <a:lnTo>
                    <a:pt x="1155" y="1335"/>
                  </a:lnTo>
                  <a:lnTo>
                    <a:pt x="1155" y="1341"/>
                  </a:lnTo>
                  <a:lnTo>
                    <a:pt x="1107" y="1341"/>
                  </a:lnTo>
                  <a:lnTo>
                    <a:pt x="1107" y="1335"/>
                  </a:lnTo>
                  <a:close/>
                  <a:moveTo>
                    <a:pt x="1173" y="1335"/>
                  </a:moveTo>
                  <a:lnTo>
                    <a:pt x="1220" y="1335"/>
                  </a:lnTo>
                  <a:lnTo>
                    <a:pt x="1220" y="1341"/>
                  </a:lnTo>
                  <a:lnTo>
                    <a:pt x="1173" y="1341"/>
                  </a:lnTo>
                  <a:lnTo>
                    <a:pt x="1173" y="1335"/>
                  </a:lnTo>
                  <a:close/>
                  <a:moveTo>
                    <a:pt x="1238" y="1335"/>
                  </a:moveTo>
                  <a:lnTo>
                    <a:pt x="1285" y="1335"/>
                  </a:lnTo>
                  <a:lnTo>
                    <a:pt x="1285" y="1341"/>
                  </a:lnTo>
                  <a:lnTo>
                    <a:pt x="1238" y="1341"/>
                  </a:lnTo>
                  <a:lnTo>
                    <a:pt x="1238" y="1335"/>
                  </a:lnTo>
                  <a:close/>
                  <a:moveTo>
                    <a:pt x="1303" y="1335"/>
                  </a:moveTo>
                  <a:lnTo>
                    <a:pt x="1350" y="1335"/>
                  </a:lnTo>
                  <a:lnTo>
                    <a:pt x="1350" y="1341"/>
                  </a:lnTo>
                  <a:lnTo>
                    <a:pt x="1303" y="1341"/>
                  </a:lnTo>
                  <a:lnTo>
                    <a:pt x="1303" y="1335"/>
                  </a:lnTo>
                  <a:close/>
                  <a:moveTo>
                    <a:pt x="1368" y="1335"/>
                  </a:moveTo>
                  <a:lnTo>
                    <a:pt x="1415" y="1335"/>
                  </a:lnTo>
                  <a:lnTo>
                    <a:pt x="1415" y="1341"/>
                  </a:lnTo>
                  <a:lnTo>
                    <a:pt x="1368" y="1341"/>
                  </a:lnTo>
                  <a:lnTo>
                    <a:pt x="1368" y="1335"/>
                  </a:lnTo>
                  <a:close/>
                  <a:moveTo>
                    <a:pt x="1433" y="1335"/>
                  </a:moveTo>
                  <a:lnTo>
                    <a:pt x="1481" y="1335"/>
                  </a:lnTo>
                  <a:lnTo>
                    <a:pt x="1481" y="1341"/>
                  </a:lnTo>
                  <a:lnTo>
                    <a:pt x="1433" y="1341"/>
                  </a:lnTo>
                  <a:lnTo>
                    <a:pt x="1433" y="1335"/>
                  </a:lnTo>
                  <a:close/>
                  <a:moveTo>
                    <a:pt x="1498" y="1335"/>
                  </a:moveTo>
                  <a:lnTo>
                    <a:pt x="1546" y="1335"/>
                  </a:lnTo>
                  <a:lnTo>
                    <a:pt x="1546" y="1341"/>
                  </a:lnTo>
                  <a:lnTo>
                    <a:pt x="1498" y="1341"/>
                  </a:lnTo>
                  <a:lnTo>
                    <a:pt x="1498" y="1335"/>
                  </a:lnTo>
                  <a:close/>
                  <a:moveTo>
                    <a:pt x="1564" y="1335"/>
                  </a:moveTo>
                  <a:lnTo>
                    <a:pt x="1611" y="1335"/>
                  </a:lnTo>
                  <a:lnTo>
                    <a:pt x="1611" y="1341"/>
                  </a:lnTo>
                  <a:lnTo>
                    <a:pt x="1564" y="1341"/>
                  </a:lnTo>
                  <a:lnTo>
                    <a:pt x="1564" y="1335"/>
                  </a:lnTo>
                  <a:close/>
                  <a:moveTo>
                    <a:pt x="1629" y="1335"/>
                  </a:moveTo>
                  <a:lnTo>
                    <a:pt x="1676" y="1335"/>
                  </a:lnTo>
                  <a:lnTo>
                    <a:pt x="1676" y="1341"/>
                  </a:lnTo>
                  <a:lnTo>
                    <a:pt x="1629" y="1341"/>
                  </a:lnTo>
                  <a:lnTo>
                    <a:pt x="1629" y="1335"/>
                  </a:lnTo>
                  <a:close/>
                  <a:moveTo>
                    <a:pt x="1694" y="1335"/>
                  </a:moveTo>
                  <a:lnTo>
                    <a:pt x="1741" y="1335"/>
                  </a:lnTo>
                  <a:lnTo>
                    <a:pt x="1741" y="1341"/>
                  </a:lnTo>
                  <a:lnTo>
                    <a:pt x="1694" y="1341"/>
                  </a:lnTo>
                  <a:lnTo>
                    <a:pt x="1694" y="1335"/>
                  </a:lnTo>
                  <a:close/>
                  <a:moveTo>
                    <a:pt x="1759" y="1335"/>
                  </a:moveTo>
                  <a:lnTo>
                    <a:pt x="1806" y="1335"/>
                  </a:lnTo>
                  <a:lnTo>
                    <a:pt x="1806" y="1341"/>
                  </a:lnTo>
                  <a:lnTo>
                    <a:pt x="1759" y="1341"/>
                  </a:lnTo>
                  <a:lnTo>
                    <a:pt x="1759" y="1335"/>
                  </a:lnTo>
                  <a:close/>
                  <a:moveTo>
                    <a:pt x="1824" y="1335"/>
                  </a:moveTo>
                  <a:lnTo>
                    <a:pt x="1872" y="1335"/>
                  </a:lnTo>
                  <a:lnTo>
                    <a:pt x="1872" y="1341"/>
                  </a:lnTo>
                  <a:lnTo>
                    <a:pt x="1824" y="1341"/>
                  </a:lnTo>
                  <a:lnTo>
                    <a:pt x="1824" y="1335"/>
                  </a:lnTo>
                  <a:close/>
                  <a:moveTo>
                    <a:pt x="1889" y="1335"/>
                  </a:moveTo>
                  <a:lnTo>
                    <a:pt x="1937" y="1335"/>
                  </a:lnTo>
                  <a:lnTo>
                    <a:pt x="1937" y="1341"/>
                  </a:lnTo>
                  <a:lnTo>
                    <a:pt x="1889" y="1341"/>
                  </a:lnTo>
                  <a:lnTo>
                    <a:pt x="1889" y="1335"/>
                  </a:lnTo>
                  <a:close/>
                  <a:moveTo>
                    <a:pt x="1954" y="1335"/>
                  </a:moveTo>
                  <a:lnTo>
                    <a:pt x="2002" y="1335"/>
                  </a:lnTo>
                  <a:lnTo>
                    <a:pt x="2002" y="1341"/>
                  </a:lnTo>
                  <a:lnTo>
                    <a:pt x="1954" y="1341"/>
                  </a:lnTo>
                  <a:lnTo>
                    <a:pt x="1954" y="1335"/>
                  </a:lnTo>
                  <a:close/>
                  <a:moveTo>
                    <a:pt x="2020" y="1335"/>
                  </a:moveTo>
                  <a:lnTo>
                    <a:pt x="2067" y="1335"/>
                  </a:lnTo>
                  <a:lnTo>
                    <a:pt x="2067" y="1341"/>
                  </a:lnTo>
                  <a:lnTo>
                    <a:pt x="2020" y="1341"/>
                  </a:lnTo>
                  <a:lnTo>
                    <a:pt x="2020" y="1335"/>
                  </a:lnTo>
                  <a:close/>
                  <a:moveTo>
                    <a:pt x="2085" y="1335"/>
                  </a:moveTo>
                  <a:lnTo>
                    <a:pt x="2132" y="1335"/>
                  </a:lnTo>
                  <a:lnTo>
                    <a:pt x="2132" y="1341"/>
                  </a:lnTo>
                  <a:lnTo>
                    <a:pt x="2085" y="1341"/>
                  </a:lnTo>
                  <a:lnTo>
                    <a:pt x="2085" y="1335"/>
                  </a:lnTo>
                  <a:close/>
                  <a:moveTo>
                    <a:pt x="2150" y="1335"/>
                  </a:moveTo>
                  <a:lnTo>
                    <a:pt x="2197" y="1335"/>
                  </a:lnTo>
                  <a:lnTo>
                    <a:pt x="2197" y="1341"/>
                  </a:lnTo>
                  <a:lnTo>
                    <a:pt x="2150" y="1341"/>
                  </a:lnTo>
                  <a:lnTo>
                    <a:pt x="2150" y="1335"/>
                  </a:lnTo>
                  <a:close/>
                  <a:moveTo>
                    <a:pt x="2215" y="1335"/>
                  </a:moveTo>
                  <a:lnTo>
                    <a:pt x="2262" y="1335"/>
                  </a:lnTo>
                  <a:lnTo>
                    <a:pt x="2262" y="1341"/>
                  </a:lnTo>
                  <a:lnTo>
                    <a:pt x="2215" y="1341"/>
                  </a:lnTo>
                  <a:lnTo>
                    <a:pt x="2215" y="1335"/>
                  </a:lnTo>
                  <a:close/>
                  <a:moveTo>
                    <a:pt x="2280" y="1335"/>
                  </a:moveTo>
                  <a:lnTo>
                    <a:pt x="2328" y="1335"/>
                  </a:lnTo>
                  <a:lnTo>
                    <a:pt x="2328" y="1341"/>
                  </a:lnTo>
                  <a:lnTo>
                    <a:pt x="2280" y="1341"/>
                  </a:lnTo>
                  <a:lnTo>
                    <a:pt x="2280" y="1335"/>
                  </a:lnTo>
                  <a:close/>
                  <a:moveTo>
                    <a:pt x="2345" y="1335"/>
                  </a:moveTo>
                  <a:lnTo>
                    <a:pt x="2393" y="1335"/>
                  </a:lnTo>
                  <a:lnTo>
                    <a:pt x="2393" y="1341"/>
                  </a:lnTo>
                  <a:lnTo>
                    <a:pt x="2345" y="1341"/>
                  </a:lnTo>
                  <a:lnTo>
                    <a:pt x="2345" y="1335"/>
                  </a:lnTo>
                  <a:close/>
                  <a:moveTo>
                    <a:pt x="2411" y="1335"/>
                  </a:moveTo>
                  <a:lnTo>
                    <a:pt x="2458" y="1335"/>
                  </a:lnTo>
                  <a:lnTo>
                    <a:pt x="2458" y="1341"/>
                  </a:lnTo>
                  <a:lnTo>
                    <a:pt x="2411" y="1341"/>
                  </a:lnTo>
                  <a:lnTo>
                    <a:pt x="2411" y="1335"/>
                  </a:lnTo>
                  <a:close/>
                  <a:moveTo>
                    <a:pt x="2476" y="1335"/>
                  </a:moveTo>
                  <a:lnTo>
                    <a:pt x="2523" y="1335"/>
                  </a:lnTo>
                  <a:lnTo>
                    <a:pt x="2523" y="1341"/>
                  </a:lnTo>
                  <a:lnTo>
                    <a:pt x="2476" y="1341"/>
                  </a:lnTo>
                  <a:lnTo>
                    <a:pt x="2476" y="1335"/>
                  </a:lnTo>
                  <a:close/>
                  <a:moveTo>
                    <a:pt x="2541" y="1335"/>
                  </a:moveTo>
                  <a:lnTo>
                    <a:pt x="2588" y="1335"/>
                  </a:lnTo>
                  <a:lnTo>
                    <a:pt x="2588" y="1341"/>
                  </a:lnTo>
                  <a:lnTo>
                    <a:pt x="2541" y="1341"/>
                  </a:lnTo>
                  <a:lnTo>
                    <a:pt x="2541" y="1335"/>
                  </a:lnTo>
                  <a:close/>
                  <a:moveTo>
                    <a:pt x="2606" y="1335"/>
                  </a:moveTo>
                  <a:lnTo>
                    <a:pt x="2653" y="1335"/>
                  </a:lnTo>
                  <a:lnTo>
                    <a:pt x="2653" y="1341"/>
                  </a:lnTo>
                  <a:lnTo>
                    <a:pt x="2606" y="1341"/>
                  </a:lnTo>
                  <a:lnTo>
                    <a:pt x="2606" y="1335"/>
                  </a:lnTo>
                  <a:close/>
                  <a:moveTo>
                    <a:pt x="2671" y="1335"/>
                  </a:moveTo>
                  <a:lnTo>
                    <a:pt x="2719" y="1335"/>
                  </a:lnTo>
                  <a:lnTo>
                    <a:pt x="2719" y="1341"/>
                  </a:lnTo>
                  <a:lnTo>
                    <a:pt x="2671" y="1341"/>
                  </a:lnTo>
                  <a:lnTo>
                    <a:pt x="2671" y="1335"/>
                  </a:lnTo>
                  <a:close/>
                  <a:moveTo>
                    <a:pt x="2736" y="1335"/>
                  </a:moveTo>
                  <a:lnTo>
                    <a:pt x="2766" y="1335"/>
                  </a:lnTo>
                  <a:lnTo>
                    <a:pt x="2766" y="1341"/>
                  </a:lnTo>
                  <a:lnTo>
                    <a:pt x="2736" y="1341"/>
                  </a:lnTo>
                  <a:lnTo>
                    <a:pt x="2736" y="1335"/>
                  </a:lnTo>
                  <a:close/>
                  <a:moveTo>
                    <a:pt x="3" y="1167"/>
                  </a:moveTo>
                  <a:lnTo>
                    <a:pt x="50" y="1167"/>
                  </a:lnTo>
                  <a:lnTo>
                    <a:pt x="50" y="1173"/>
                  </a:lnTo>
                  <a:lnTo>
                    <a:pt x="3" y="1173"/>
                  </a:lnTo>
                  <a:lnTo>
                    <a:pt x="3" y="1167"/>
                  </a:lnTo>
                  <a:close/>
                  <a:moveTo>
                    <a:pt x="68" y="1167"/>
                  </a:moveTo>
                  <a:lnTo>
                    <a:pt x="115" y="1167"/>
                  </a:lnTo>
                  <a:lnTo>
                    <a:pt x="115" y="1173"/>
                  </a:lnTo>
                  <a:lnTo>
                    <a:pt x="68" y="1173"/>
                  </a:lnTo>
                  <a:lnTo>
                    <a:pt x="68" y="1167"/>
                  </a:lnTo>
                  <a:close/>
                  <a:moveTo>
                    <a:pt x="133" y="1167"/>
                  </a:moveTo>
                  <a:lnTo>
                    <a:pt x="180" y="1167"/>
                  </a:lnTo>
                  <a:lnTo>
                    <a:pt x="180" y="1173"/>
                  </a:lnTo>
                  <a:lnTo>
                    <a:pt x="133" y="1173"/>
                  </a:lnTo>
                  <a:lnTo>
                    <a:pt x="133" y="1167"/>
                  </a:lnTo>
                  <a:close/>
                  <a:moveTo>
                    <a:pt x="198" y="1167"/>
                  </a:moveTo>
                  <a:lnTo>
                    <a:pt x="246" y="1167"/>
                  </a:lnTo>
                  <a:lnTo>
                    <a:pt x="246" y="1173"/>
                  </a:lnTo>
                  <a:lnTo>
                    <a:pt x="198" y="1173"/>
                  </a:lnTo>
                  <a:lnTo>
                    <a:pt x="198" y="1167"/>
                  </a:lnTo>
                  <a:close/>
                  <a:moveTo>
                    <a:pt x="263" y="1167"/>
                  </a:moveTo>
                  <a:lnTo>
                    <a:pt x="311" y="1167"/>
                  </a:lnTo>
                  <a:lnTo>
                    <a:pt x="311" y="1173"/>
                  </a:lnTo>
                  <a:lnTo>
                    <a:pt x="263" y="1173"/>
                  </a:lnTo>
                  <a:lnTo>
                    <a:pt x="263" y="1167"/>
                  </a:lnTo>
                  <a:close/>
                  <a:moveTo>
                    <a:pt x="328" y="1167"/>
                  </a:moveTo>
                  <a:lnTo>
                    <a:pt x="376" y="1167"/>
                  </a:lnTo>
                  <a:lnTo>
                    <a:pt x="376" y="1173"/>
                  </a:lnTo>
                  <a:lnTo>
                    <a:pt x="328" y="1173"/>
                  </a:lnTo>
                  <a:lnTo>
                    <a:pt x="328" y="1167"/>
                  </a:lnTo>
                  <a:close/>
                  <a:moveTo>
                    <a:pt x="394" y="1167"/>
                  </a:moveTo>
                  <a:lnTo>
                    <a:pt x="441" y="1167"/>
                  </a:lnTo>
                  <a:lnTo>
                    <a:pt x="441" y="1173"/>
                  </a:lnTo>
                  <a:lnTo>
                    <a:pt x="394" y="1173"/>
                  </a:lnTo>
                  <a:lnTo>
                    <a:pt x="394" y="1167"/>
                  </a:lnTo>
                  <a:close/>
                  <a:moveTo>
                    <a:pt x="459" y="1167"/>
                  </a:moveTo>
                  <a:lnTo>
                    <a:pt x="506" y="1167"/>
                  </a:lnTo>
                  <a:lnTo>
                    <a:pt x="506" y="1173"/>
                  </a:lnTo>
                  <a:lnTo>
                    <a:pt x="459" y="1173"/>
                  </a:lnTo>
                  <a:lnTo>
                    <a:pt x="459" y="1167"/>
                  </a:lnTo>
                  <a:close/>
                  <a:moveTo>
                    <a:pt x="524" y="1167"/>
                  </a:moveTo>
                  <a:lnTo>
                    <a:pt x="571" y="1167"/>
                  </a:lnTo>
                  <a:lnTo>
                    <a:pt x="571" y="1173"/>
                  </a:lnTo>
                  <a:lnTo>
                    <a:pt x="524" y="1173"/>
                  </a:lnTo>
                  <a:lnTo>
                    <a:pt x="524" y="1167"/>
                  </a:lnTo>
                  <a:close/>
                  <a:moveTo>
                    <a:pt x="589" y="1167"/>
                  </a:moveTo>
                  <a:lnTo>
                    <a:pt x="636" y="1167"/>
                  </a:lnTo>
                  <a:lnTo>
                    <a:pt x="636" y="1173"/>
                  </a:lnTo>
                  <a:lnTo>
                    <a:pt x="589" y="1173"/>
                  </a:lnTo>
                  <a:lnTo>
                    <a:pt x="589" y="1167"/>
                  </a:lnTo>
                  <a:close/>
                  <a:moveTo>
                    <a:pt x="654" y="1167"/>
                  </a:moveTo>
                  <a:lnTo>
                    <a:pt x="702" y="1167"/>
                  </a:lnTo>
                  <a:lnTo>
                    <a:pt x="702" y="1173"/>
                  </a:lnTo>
                  <a:lnTo>
                    <a:pt x="654" y="1173"/>
                  </a:lnTo>
                  <a:lnTo>
                    <a:pt x="654" y="1167"/>
                  </a:lnTo>
                  <a:close/>
                  <a:moveTo>
                    <a:pt x="719" y="1167"/>
                  </a:moveTo>
                  <a:lnTo>
                    <a:pt x="767" y="1167"/>
                  </a:lnTo>
                  <a:lnTo>
                    <a:pt x="767" y="1173"/>
                  </a:lnTo>
                  <a:lnTo>
                    <a:pt x="719" y="1173"/>
                  </a:lnTo>
                  <a:lnTo>
                    <a:pt x="719" y="1167"/>
                  </a:lnTo>
                  <a:close/>
                  <a:moveTo>
                    <a:pt x="785" y="1167"/>
                  </a:moveTo>
                  <a:lnTo>
                    <a:pt x="832" y="1167"/>
                  </a:lnTo>
                  <a:lnTo>
                    <a:pt x="832" y="1173"/>
                  </a:lnTo>
                  <a:lnTo>
                    <a:pt x="785" y="1173"/>
                  </a:lnTo>
                  <a:lnTo>
                    <a:pt x="785" y="1167"/>
                  </a:lnTo>
                  <a:close/>
                  <a:moveTo>
                    <a:pt x="850" y="1167"/>
                  </a:moveTo>
                  <a:lnTo>
                    <a:pt x="897" y="1167"/>
                  </a:lnTo>
                  <a:lnTo>
                    <a:pt x="897" y="1173"/>
                  </a:lnTo>
                  <a:lnTo>
                    <a:pt x="850" y="1173"/>
                  </a:lnTo>
                  <a:lnTo>
                    <a:pt x="850" y="1167"/>
                  </a:lnTo>
                  <a:close/>
                  <a:moveTo>
                    <a:pt x="915" y="1167"/>
                  </a:moveTo>
                  <a:lnTo>
                    <a:pt x="962" y="1167"/>
                  </a:lnTo>
                  <a:lnTo>
                    <a:pt x="962" y="1173"/>
                  </a:lnTo>
                  <a:lnTo>
                    <a:pt x="915" y="1173"/>
                  </a:lnTo>
                  <a:lnTo>
                    <a:pt x="915" y="1167"/>
                  </a:lnTo>
                  <a:close/>
                  <a:moveTo>
                    <a:pt x="980" y="1167"/>
                  </a:moveTo>
                  <a:lnTo>
                    <a:pt x="1027" y="1167"/>
                  </a:lnTo>
                  <a:lnTo>
                    <a:pt x="1027" y="1173"/>
                  </a:lnTo>
                  <a:lnTo>
                    <a:pt x="980" y="1173"/>
                  </a:lnTo>
                  <a:lnTo>
                    <a:pt x="980" y="1167"/>
                  </a:lnTo>
                  <a:close/>
                  <a:moveTo>
                    <a:pt x="1045" y="1167"/>
                  </a:moveTo>
                  <a:lnTo>
                    <a:pt x="1093" y="1167"/>
                  </a:lnTo>
                  <a:lnTo>
                    <a:pt x="1093" y="1173"/>
                  </a:lnTo>
                  <a:lnTo>
                    <a:pt x="1045" y="1173"/>
                  </a:lnTo>
                  <a:lnTo>
                    <a:pt x="1045" y="1167"/>
                  </a:lnTo>
                  <a:close/>
                  <a:moveTo>
                    <a:pt x="1110" y="1167"/>
                  </a:moveTo>
                  <a:lnTo>
                    <a:pt x="1158" y="1167"/>
                  </a:lnTo>
                  <a:lnTo>
                    <a:pt x="1158" y="1173"/>
                  </a:lnTo>
                  <a:lnTo>
                    <a:pt x="1110" y="1173"/>
                  </a:lnTo>
                  <a:lnTo>
                    <a:pt x="1110" y="1167"/>
                  </a:lnTo>
                  <a:close/>
                  <a:moveTo>
                    <a:pt x="1176" y="1167"/>
                  </a:moveTo>
                  <a:lnTo>
                    <a:pt x="1223" y="1167"/>
                  </a:lnTo>
                  <a:lnTo>
                    <a:pt x="1223" y="1173"/>
                  </a:lnTo>
                  <a:lnTo>
                    <a:pt x="1176" y="1173"/>
                  </a:lnTo>
                  <a:lnTo>
                    <a:pt x="1176" y="1167"/>
                  </a:lnTo>
                  <a:close/>
                  <a:moveTo>
                    <a:pt x="1241" y="1167"/>
                  </a:moveTo>
                  <a:lnTo>
                    <a:pt x="1288" y="1167"/>
                  </a:lnTo>
                  <a:lnTo>
                    <a:pt x="1288" y="1173"/>
                  </a:lnTo>
                  <a:lnTo>
                    <a:pt x="1241" y="1173"/>
                  </a:lnTo>
                  <a:lnTo>
                    <a:pt x="1241" y="1167"/>
                  </a:lnTo>
                  <a:close/>
                  <a:moveTo>
                    <a:pt x="1306" y="1167"/>
                  </a:moveTo>
                  <a:lnTo>
                    <a:pt x="1353" y="1167"/>
                  </a:lnTo>
                  <a:lnTo>
                    <a:pt x="1353" y="1173"/>
                  </a:lnTo>
                  <a:lnTo>
                    <a:pt x="1306" y="1173"/>
                  </a:lnTo>
                  <a:lnTo>
                    <a:pt x="1306" y="1167"/>
                  </a:lnTo>
                  <a:close/>
                  <a:moveTo>
                    <a:pt x="1371" y="1167"/>
                  </a:moveTo>
                  <a:lnTo>
                    <a:pt x="1418" y="1167"/>
                  </a:lnTo>
                  <a:lnTo>
                    <a:pt x="1418" y="1173"/>
                  </a:lnTo>
                  <a:lnTo>
                    <a:pt x="1371" y="1173"/>
                  </a:lnTo>
                  <a:lnTo>
                    <a:pt x="1371" y="1167"/>
                  </a:lnTo>
                  <a:close/>
                  <a:moveTo>
                    <a:pt x="1436" y="1167"/>
                  </a:moveTo>
                  <a:lnTo>
                    <a:pt x="1484" y="1167"/>
                  </a:lnTo>
                  <a:lnTo>
                    <a:pt x="1484" y="1173"/>
                  </a:lnTo>
                  <a:lnTo>
                    <a:pt x="1436" y="1173"/>
                  </a:lnTo>
                  <a:lnTo>
                    <a:pt x="1436" y="1167"/>
                  </a:lnTo>
                  <a:close/>
                  <a:moveTo>
                    <a:pt x="1501" y="1167"/>
                  </a:moveTo>
                  <a:lnTo>
                    <a:pt x="1549" y="1167"/>
                  </a:lnTo>
                  <a:lnTo>
                    <a:pt x="1549" y="1173"/>
                  </a:lnTo>
                  <a:lnTo>
                    <a:pt x="1501" y="1173"/>
                  </a:lnTo>
                  <a:lnTo>
                    <a:pt x="1501" y="1167"/>
                  </a:lnTo>
                  <a:close/>
                  <a:moveTo>
                    <a:pt x="1566" y="1167"/>
                  </a:moveTo>
                  <a:lnTo>
                    <a:pt x="1614" y="1167"/>
                  </a:lnTo>
                  <a:lnTo>
                    <a:pt x="1614" y="1173"/>
                  </a:lnTo>
                  <a:lnTo>
                    <a:pt x="1566" y="1173"/>
                  </a:lnTo>
                  <a:lnTo>
                    <a:pt x="1566" y="1167"/>
                  </a:lnTo>
                  <a:close/>
                  <a:moveTo>
                    <a:pt x="1632" y="1167"/>
                  </a:moveTo>
                  <a:lnTo>
                    <a:pt x="1679" y="1167"/>
                  </a:lnTo>
                  <a:lnTo>
                    <a:pt x="1679" y="1173"/>
                  </a:lnTo>
                  <a:lnTo>
                    <a:pt x="1632" y="1173"/>
                  </a:lnTo>
                  <a:lnTo>
                    <a:pt x="1632" y="1167"/>
                  </a:lnTo>
                  <a:close/>
                  <a:moveTo>
                    <a:pt x="1697" y="1167"/>
                  </a:moveTo>
                  <a:lnTo>
                    <a:pt x="1744" y="1167"/>
                  </a:lnTo>
                  <a:lnTo>
                    <a:pt x="1744" y="1173"/>
                  </a:lnTo>
                  <a:lnTo>
                    <a:pt x="1697" y="1173"/>
                  </a:lnTo>
                  <a:lnTo>
                    <a:pt x="1697" y="1167"/>
                  </a:lnTo>
                  <a:close/>
                  <a:moveTo>
                    <a:pt x="1762" y="1167"/>
                  </a:moveTo>
                  <a:lnTo>
                    <a:pt x="1809" y="1167"/>
                  </a:lnTo>
                  <a:lnTo>
                    <a:pt x="1809" y="1173"/>
                  </a:lnTo>
                  <a:lnTo>
                    <a:pt x="1762" y="1173"/>
                  </a:lnTo>
                  <a:lnTo>
                    <a:pt x="1762" y="1167"/>
                  </a:lnTo>
                  <a:close/>
                  <a:moveTo>
                    <a:pt x="1827" y="1167"/>
                  </a:moveTo>
                  <a:lnTo>
                    <a:pt x="1875" y="1167"/>
                  </a:lnTo>
                  <a:lnTo>
                    <a:pt x="1875" y="1173"/>
                  </a:lnTo>
                  <a:lnTo>
                    <a:pt x="1827" y="1173"/>
                  </a:lnTo>
                  <a:lnTo>
                    <a:pt x="1827" y="1167"/>
                  </a:lnTo>
                  <a:close/>
                  <a:moveTo>
                    <a:pt x="1892" y="1167"/>
                  </a:moveTo>
                  <a:lnTo>
                    <a:pt x="1940" y="1167"/>
                  </a:lnTo>
                  <a:lnTo>
                    <a:pt x="1940" y="1173"/>
                  </a:lnTo>
                  <a:lnTo>
                    <a:pt x="1892" y="1173"/>
                  </a:lnTo>
                  <a:lnTo>
                    <a:pt x="1892" y="1167"/>
                  </a:lnTo>
                  <a:close/>
                  <a:moveTo>
                    <a:pt x="1957" y="1167"/>
                  </a:moveTo>
                  <a:lnTo>
                    <a:pt x="2005" y="1167"/>
                  </a:lnTo>
                  <a:lnTo>
                    <a:pt x="2005" y="1173"/>
                  </a:lnTo>
                  <a:lnTo>
                    <a:pt x="1957" y="1173"/>
                  </a:lnTo>
                  <a:lnTo>
                    <a:pt x="1957" y="1167"/>
                  </a:lnTo>
                  <a:close/>
                  <a:moveTo>
                    <a:pt x="2023" y="1167"/>
                  </a:moveTo>
                  <a:lnTo>
                    <a:pt x="2070" y="1167"/>
                  </a:lnTo>
                  <a:lnTo>
                    <a:pt x="2070" y="1173"/>
                  </a:lnTo>
                  <a:lnTo>
                    <a:pt x="2023" y="1173"/>
                  </a:lnTo>
                  <a:lnTo>
                    <a:pt x="2023" y="1167"/>
                  </a:lnTo>
                  <a:close/>
                  <a:moveTo>
                    <a:pt x="2088" y="1167"/>
                  </a:moveTo>
                  <a:lnTo>
                    <a:pt x="2135" y="1167"/>
                  </a:lnTo>
                  <a:lnTo>
                    <a:pt x="2135" y="1173"/>
                  </a:lnTo>
                  <a:lnTo>
                    <a:pt x="2088" y="1173"/>
                  </a:lnTo>
                  <a:lnTo>
                    <a:pt x="2088" y="1167"/>
                  </a:lnTo>
                  <a:close/>
                  <a:moveTo>
                    <a:pt x="2153" y="1167"/>
                  </a:moveTo>
                  <a:lnTo>
                    <a:pt x="2200" y="1167"/>
                  </a:lnTo>
                  <a:lnTo>
                    <a:pt x="2200" y="1173"/>
                  </a:lnTo>
                  <a:lnTo>
                    <a:pt x="2153" y="1173"/>
                  </a:lnTo>
                  <a:lnTo>
                    <a:pt x="2153" y="1167"/>
                  </a:lnTo>
                  <a:close/>
                  <a:moveTo>
                    <a:pt x="2218" y="1167"/>
                  </a:moveTo>
                  <a:lnTo>
                    <a:pt x="2265" y="1167"/>
                  </a:lnTo>
                  <a:lnTo>
                    <a:pt x="2265" y="1173"/>
                  </a:lnTo>
                  <a:lnTo>
                    <a:pt x="2218" y="1173"/>
                  </a:lnTo>
                  <a:lnTo>
                    <a:pt x="2218" y="1167"/>
                  </a:lnTo>
                  <a:close/>
                  <a:moveTo>
                    <a:pt x="2283" y="1167"/>
                  </a:moveTo>
                  <a:lnTo>
                    <a:pt x="2331" y="1167"/>
                  </a:lnTo>
                  <a:lnTo>
                    <a:pt x="2331" y="1173"/>
                  </a:lnTo>
                  <a:lnTo>
                    <a:pt x="2283" y="1173"/>
                  </a:lnTo>
                  <a:lnTo>
                    <a:pt x="2283" y="1167"/>
                  </a:lnTo>
                  <a:close/>
                  <a:moveTo>
                    <a:pt x="2348" y="1167"/>
                  </a:moveTo>
                  <a:lnTo>
                    <a:pt x="2396" y="1167"/>
                  </a:lnTo>
                  <a:lnTo>
                    <a:pt x="2396" y="1173"/>
                  </a:lnTo>
                  <a:lnTo>
                    <a:pt x="2348" y="1173"/>
                  </a:lnTo>
                  <a:lnTo>
                    <a:pt x="2348" y="1167"/>
                  </a:lnTo>
                  <a:close/>
                  <a:moveTo>
                    <a:pt x="2414" y="1167"/>
                  </a:moveTo>
                  <a:lnTo>
                    <a:pt x="2461" y="1167"/>
                  </a:lnTo>
                  <a:lnTo>
                    <a:pt x="2461" y="1173"/>
                  </a:lnTo>
                  <a:lnTo>
                    <a:pt x="2414" y="1173"/>
                  </a:lnTo>
                  <a:lnTo>
                    <a:pt x="2414" y="1167"/>
                  </a:lnTo>
                  <a:close/>
                  <a:moveTo>
                    <a:pt x="2479" y="1167"/>
                  </a:moveTo>
                  <a:lnTo>
                    <a:pt x="2526" y="1167"/>
                  </a:lnTo>
                  <a:lnTo>
                    <a:pt x="2526" y="1173"/>
                  </a:lnTo>
                  <a:lnTo>
                    <a:pt x="2479" y="1173"/>
                  </a:lnTo>
                  <a:lnTo>
                    <a:pt x="2479" y="1167"/>
                  </a:lnTo>
                  <a:close/>
                  <a:moveTo>
                    <a:pt x="2544" y="1167"/>
                  </a:moveTo>
                  <a:lnTo>
                    <a:pt x="2591" y="1167"/>
                  </a:lnTo>
                  <a:lnTo>
                    <a:pt x="2591" y="1173"/>
                  </a:lnTo>
                  <a:lnTo>
                    <a:pt x="2544" y="1173"/>
                  </a:lnTo>
                  <a:lnTo>
                    <a:pt x="2544" y="1167"/>
                  </a:lnTo>
                  <a:close/>
                  <a:moveTo>
                    <a:pt x="2609" y="1167"/>
                  </a:moveTo>
                  <a:lnTo>
                    <a:pt x="2656" y="1167"/>
                  </a:lnTo>
                  <a:lnTo>
                    <a:pt x="2656" y="1173"/>
                  </a:lnTo>
                  <a:lnTo>
                    <a:pt x="2609" y="1173"/>
                  </a:lnTo>
                  <a:lnTo>
                    <a:pt x="2609" y="1167"/>
                  </a:lnTo>
                  <a:close/>
                  <a:moveTo>
                    <a:pt x="2674" y="1167"/>
                  </a:moveTo>
                  <a:lnTo>
                    <a:pt x="2722" y="1167"/>
                  </a:lnTo>
                  <a:lnTo>
                    <a:pt x="2722" y="1173"/>
                  </a:lnTo>
                  <a:lnTo>
                    <a:pt x="2674" y="1173"/>
                  </a:lnTo>
                  <a:lnTo>
                    <a:pt x="2674" y="1167"/>
                  </a:lnTo>
                  <a:close/>
                  <a:moveTo>
                    <a:pt x="2739" y="1167"/>
                  </a:moveTo>
                  <a:lnTo>
                    <a:pt x="2769" y="1167"/>
                  </a:lnTo>
                  <a:lnTo>
                    <a:pt x="2769" y="1173"/>
                  </a:lnTo>
                  <a:lnTo>
                    <a:pt x="2739" y="1173"/>
                  </a:lnTo>
                  <a:lnTo>
                    <a:pt x="2739" y="1167"/>
                  </a:lnTo>
                  <a:close/>
                  <a:moveTo>
                    <a:pt x="3" y="1002"/>
                  </a:moveTo>
                  <a:lnTo>
                    <a:pt x="50" y="1002"/>
                  </a:lnTo>
                  <a:lnTo>
                    <a:pt x="50" y="1008"/>
                  </a:lnTo>
                  <a:lnTo>
                    <a:pt x="3" y="1008"/>
                  </a:lnTo>
                  <a:lnTo>
                    <a:pt x="3" y="1002"/>
                  </a:lnTo>
                  <a:close/>
                  <a:moveTo>
                    <a:pt x="68" y="1002"/>
                  </a:moveTo>
                  <a:lnTo>
                    <a:pt x="115" y="1002"/>
                  </a:lnTo>
                  <a:lnTo>
                    <a:pt x="115" y="1008"/>
                  </a:lnTo>
                  <a:lnTo>
                    <a:pt x="68" y="1008"/>
                  </a:lnTo>
                  <a:lnTo>
                    <a:pt x="68" y="1002"/>
                  </a:lnTo>
                  <a:close/>
                  <a:moveTo>
                    <a:pt x="133" y="1002"/>
                  </a:moveTo>
                  <a:lnTo>
                    <a:pt x="180" y="1002"/>
                  </a:lnTo>
                  <a:lnTo>
                    <a:pt x="180" y="1008"/>
                  </a:lnTo>
                  <a:lnTo>
                    <a:pt x="133" y="1008"/>
                  </a:lnTo>
                  <a:lnTo>
                    <a:pt x="133" y="1002"/>
                  </a:lnTo>
                  <a:close/>
                  <a:moveTo>
                    <a:pt x="198" y="1002"/>
                  </a:moveTo>
                  <a:lnTo>
                    <a:pt x="246" y="1002"/>
                  </a:lnTo>
                  <a:lnTo>
                    <a:pt x="246" y="1008"/>
                  </a:lnTo>
                  <a:lnTo>
                    <a:pt x="198" y="1008"/>
                  </a:lnTo>
                  <a:lnTo>
                    <a:pt x="198" y="1002"/>
                  </a:lnTo>
                  <a:close/>
                  <a:moveTo>
                    <a:pt x="263" y="1002"/>
                  </a:moveTo>
                  <a:lnTo>
                    <a:pt x="311" y="1002"/>
                  </a:lnTo>
                  <a:lnTo>
                    <a:pt x="311" y="1008"/>
                  </a:lnTo>
                  <a:lnTo>
                    <a:pt x="263" y="1008"/>
                  </a:lnTo>
                  <a:lnTo>
                    <a:pt x="263" y="1002"/>
                  </a:lnTo>
                  <a:close/>
                  <a:moveTo>
                    <a:pt x="328" y="1002"/>
                  </a:moveTo>
                  <a:lnTo>
                    <a:pt x="376" y="1002"/>
                  </a:lnTo>
                  <a:lnTo>
                    <a:pt x="376" y="1008"/>
                  </a:lnTo>
                  <a:lnTo>
                    <a:pt x="328" y="1008"/>
                  </a:lnTo>
                  <a:lnTo>
                    <a:pt x="328" y="1002"/>
                  </a:lnTo>
                  <a:close/>
                  <a:moveTo>
                    <a:pt x="394" y="1002"/>
                  </a:moveTo>
                  <a:lnTo>
                    <a:pt x="441" y="1002"/>
                  </a:lnTo>
                  <a:lnTo>
                    <a:pt x="441" y="1008"/>
                  </a:lnTo>
                  <a:lnTo>
                    <a:pt x="394" y="1008"/>
                  </a:lnTo>
                  <a:lnTo>
                    <a:pt x="394" y="1002"/>
                  </a:lnTo>
                  <a:close/>
                  <a:moveTo>
                    <a:pt x="459" y="1002"/>
                  </a:moveTo>
                  <a:lnTo>
                    <a:pt x="506" y="1002"/>
                  </a:lnTo>
                  <a:lnTo>
                    <a:pt x="506" y="1008"/>
                  </a:lnTo>
                  <a:lnTo>
                    <a:pt x="459" y="1008"/>
                  </a:lnTo>
                  <a:lnTo>
                    <a:pt x="459" y="1002"/>
                  </a:lnTo>
                  <a:close/>
                  <a:moveTo>
                    <a:pt x="524" y="1002"/>
                  </a:moveTo>
                  <a:lnTo>
                    <a:pt x="571" y="1002"/>
                  </a:lnTo>
                  <a:lnTo>
                    <a:pt x="571" y="1008"/>
                  </a:lnTo>
                  <a:lnTo>
                    <a:pt x="524" y="1008"/>
                  </a:lnTo>
                  <a:lnTo>
                    <a:pt x="524" y="1002"/>
                  </a:lnTo>
                  <a:close/>
                  <a:moveTo>
                    <a:pt x="589" y="1002"/>
                  </a:moveTo>
                  <a:lnTo>
                    <a:pt x="636" y="1002"/>
                  </a:lnTo>
                  <a:lnTo>
                    <a:pt x="636" y="1008"/>
                  </a:lnTo>
                  <a:lnTo>
                    <a:pt x="589" y="1008"/>
                  </a:lnTo>
                  <a:lnTo>
                    <a:pt x="589" y="1002"/>
                  </a:lnTo>
                  <a:close/>
                  <a:moveTo>
                    <a:pt x="654" y="1002"/>
                  </a:moveTo>
                  <a:lnTo>
                    <a:pt x="702" y="1002"/>
                  </a:lnTo>
                  <a:lnTo>
                    <a:pt x="702" y="1008"/>
                  </a:lnTo>
                  <a:lnTo>
                    <a:pt x="654" y="1008"/>
                  </a:lnTo>
                  <a:lnTo>
                    <a:pt x="654" y="1002"/>
                  </a:lnTo>
                  <a:close/>
                  <a:moveTo>
                    <a:pt x="719" y="1002"/>
                  </a:moveTo>
                  <a:lnTo>
                    <a:pt x="767" y="1002"/>
                  </a:lnTo>
                  <a:lnTo>
                    <a:pt x="767" y="1008"/>
                  </a:lnTo>
                  <a:lnTo>
                    <a:pt x="719" y="1008"/>
                  </a:lnTo>
                  <a:lnTo>
                    <a:pt x="719" y="1002"/>
                  </a:lnTo>
                  <a:close/>
                  <a:moveTo>
                    <a:pt x="785" y="1002"/>
                  </a:moveTo>
                  <a:lnTo>
                    <a:pt x="832" y="1002"/>
                  </a:lnTo>
                  <a:lnTo>
                    <a:pt x="832" y="1008"/>
                  </a:lnTo>
                  <a:lnTo>
                    <a:pt x="785" y="1008"/>
                  </a:lnTo>
                  <a:lnTo>
                    <a:pt x="785" y="1002"/>
                  </a:lnTo>
                  <a:close/>
                  <a:moveTo>
                    <a:pt x="850" y="1002"/>
                  </a:moveTo>
                  <a:lnTo>
                    <a:pt x="897" y="1002"/>
                  </a:lnTo>
                  <a:lnTo>
                    <a:pt x="897" y="1008"/>
                  </a:lnTo>
                  <a:lnTo>
                    <a:pt x="850" y="1008"/>
                  </a:lnTo>
                  <a:lnTo>
                    <a:pt x="850" y="1002"/>
                  </a:lnTo>
                  <a:close/>
                  <a:moveTo>
                    <a:pt x="915" y="1002"/>
                  </a:moveTo>
                  <a:lnTo>
                    <a:pt x="962" y="1002"/>
                  </a:lnTo>
                  <a:lnTo>
                    <a:pt x="962" y="1008"/>
                  </a:lnTo>
                  <a:lnTo>
                    <a:pt x="915" y="1008"/>
                  </a:lnTo>
                  <a:lnTo>
                    <a:pt x="915" y="1002"/>
                  </a:lnTo>
                  <a:close/>
                  <a:moveTo>
                    <a:pt x="980" y="1002"/>
                  </a:moveTo>
                  <a:lnTo>
                    <a:pt x="1027" y="1002"/>
                  </a:lnTo>
                  <a:lnTo>
                    <a:pt x="1027" y="1008"/>
                  </a:lnTo>
                  <a:lnTo>
                    <a:pt x="980" y="1008"/>
                  </a:lnTo>
                  <a:lnTo>
                    <a:pt x="980" y="1002"/>
                  </a:lnTo>
                  <a:close/>
                  <a:moveTo>
                    <a:pt x="1045" y="1002"/>
                  </a:moveTo>
                  <a:lnTo>
                    <a:pt x="1093" y="1002"/>
                  </a:lnTo>
                  <a:lnTo>
                    <a:pt x="1093" y="1008"/>
                  </a:lnTo>
                  <a:lnTo>
                    <a:pt x="1045" y="1008"/>
                  </a:lnTo>
                  <a:lnTo>
                    <a:pt x="1045" y="1002"/>
                  </a:lnTo>
                  <a:close/>
                  <a:moveTo>
                    <a:pt x="1110" y="1002"/>
                  </a:moveTo>
                  <a:lnTo>
                    <a:pt x="1158" y="1002"/>
                  </a:lnTo>
                  <a:lnTo>
                    <a:pt x="1158" y="1008"/>
                  </a:lnTo>
                  <a:lnTo>
                    <a:pt x="1110" y="1008"/>
                  </a:lnTo>
                  <a:lnTo>
                    <a:pt x="1110" y="1002"/>
                  </a:lnTo>
                  <a:close/>
                  <a:moveTo>
                    <a:pt x="1176" y="1002"/>
                  </a:moveTo>
                  <a:lnTo>
                    <a:pt x="1223" y="1002"/>
                  </a:lnTo>
                  <a:lnTo>
                    <a:pt x="1223" y="1008"/>
                  </a:lnTo>
                  <a:lnTo>
                    <a:pt x="1176" y="1008"/>
                  </a:lnTo>
                  <a:lnTo>
                    <a:pt x="1176" y="1002"/>
                  </a:lnTo>
                  <a:close/>
                  <a:moveTo>
                    <a:pt x="1241" y="1002"/>
                  </a:moveTo>
                  <a:lnTo>
                    <a:pt x="1288" y="1002"/>
                  </a:lnTo>
                  <a:lnTo>
                    <a:pt x="1288" y="1008"/>
                  </a:lnTo>
                  <a:lnTo>
                    <a:pt x="1241" y="1008"/>
                  </a:lnTo>
                  <a:lnTo>
                    <a:pt x="1241" y="1002"/>
                  </a:lnTo>
                  <a:close/>
                  <a:moveTo>
                    <a:pt x="1306" y="1002"/>
                  </a:moveTo>
                  <a:lnTo>
                    <a:pt x="1353" y="1002"/>
                  </a:lnTo>
                  <a:lnTo>
                    <a:pt x="1353" y="1008"/>
                  </a:lnTo>
                  <a:lnTo>
                    <a:pt x="1306" y="1008"/>
                  </a:lnTo>
                  <a:lnTo>
                    <a:pt x="1306" y="1002"/>
                  </a:lnTo>
                  <a:close/>
                  <a:moveTo>
                    <a:pt x="1371" y="1002"/>
                  </a:moveTo>
                  <a:lnTo>
                    <a:pt x="1418" y="1002"/>
                  </a:lnTo>
                  <a:lnTo>
                    <a:pt x="1418" y="1008"/>
                  </a:lnTo>
                  <a:lnTo>
                    <a:pt x="1371" y="1008"/>
                  </a:lnTo>
                  <a:lnTo>
                    <a:pt x="1371" y="1002"/>
                  </a:lnTo>
                  <a:close/>
                  <a:moveTo>
                    <a:pt x="1436" y="1002"/>
                  </a:moveTo>
                  <a:lnTo>
                    <a:pt x="1484" y="1002"/>
                  </a:lnTo>
                  <a:lnTo>
                    <a:pt x="1484" y="1008"/>
                  </a:lnTo>
                  <a:lnTo>
                    <a:pt x="1436" y="1008"/>
                  </a:lnTo>
                  <a:lnTo>
                    <a:pt x="1436" y="1002"/>
                  </a:lnTo>
                  <a:close/>
                  <a:moveTo>
                    <a:pt x="1501" y="1002"/>
                  </a:moveTo>
                  <a:lnTo>
                    <a:pt x="1549" y="1002"/>
                  </a:lnTo>
                  <a:lnTo>
                    <a:pt x="1549" y="1008"/>
                  </a:lnTo>
                  <a:lnTo>
                    <a:pt x="1501" y="1008"/>
                  </a:lnTo>
                  <a:lnTo>
                    <a:pt x="1501" y="1002"/>
                  </a:lnTo>
                  <a:close/>
                  <a:moveTo>
                    <a:pt x="1566" y="1002"/>
                  </a:moveTo>
                  <a:lnTo>
                    <a:pt x="1614" y="1002"/>
                  </a:lnTo>
                  <a:lnTo>
                    <a:pt x="1614" y="1008"/>
                  </a:lnTo>
                  <a:lnTo>
                    <a:pt x="1566" y="1008"/>
                  </a:lnTo>
                  <a:lnTo>
                    <a:pt x="1566" y="1002"/>
                  </a:lnTo>
                  <a:close/>
                  <a:moveTo>
                    <a:pt x="1632" y="1002"/>
                  </a:moveTo>
                  <a:lnTo>
                    <a:pt x="1679" y="1002"/>
                  </a:lnTo>
                  <a:lnTo>
                    <a:pt x="1679" y="1008"/>
                  </a:lnTo>
                  <a:lnTo>
                    <a:pt x="1632" y="1008"/>
                  </a:lnTo>
                  <a:lnTo>
                    <a:pt x="1632" y="1002"/>
                  </a:lnTo>
                  <a:close/>
                  <a:moveTo>
                    <a:pt x="1697" y="1002"/>
                  </a:moveTo>
                  <a:lnTo>
                    <a:pt x="1744" y="1002"/>
                  </a:lnTo>
                  <a:lnTo>
                    <a:pt x="1744" y="1008"/>
                  </a:lnTo>
                  <a:lnTo>
                    <a:pt x="1697" y="1008"/>
                  </a:lnTo>
                  <a:lnTo>
                    <a:pt x="1697" y="1002"/>
                  </a:lnTo>
                  <a:close/>
                  <a:moveTo>
                    <a:pt x="1762" y="1002"/>
                  </a:moveTo>
                  <a:lnTo>
                    <a:pt x="1809" y="1002"/>
                  </a:lnTo>
                  <a:lnTo>
                    <a:pt x="1809" y="1008"/>
                  </a:lnTo>
                  <a:lnTo>
                    <a:pt x="1762" y="1008"/>
                  </a:lnTo>
                  <a:lnTo>
                    <a:pt x="1762" y="1002"/>
                  </a:lnTo>
                  <a:close/>
                  <a:moveTo>
                    <a:pt x="1827" y="1002"/>
                  </a:moveTo>
                  <a:lnTo>
                    <a:pt x="1875" y="1002"/>
                  </a:lnTo>
                  <a:lnTo>
                    <a:pt x="1875" y="1008"/>
                  </a:lnTo>
                  <a:lnTo>
                    <a:pt x="1827" y="1008"/>
                  </a:lnTo>
                  <a:lnTo>
                    <a:pt x="1827" y="1002"/>
                  </a:lnTo>
                  <a:close/>
                  <a:moveTo>
                    <a:pt x="1892" y="1002"/>
                  </a:moveTo>
                  <a:lnTo>
                    <a:pt x="1940" y="1002"/>
                  </a:lnTo>
                  <a:lnTo>
                    <a:pt x="1940" y="1008"/>
                  </a:lnTo>
                  <a:lnTo>
                    <a:pt x="1892" y="1008"/>
                  </a:lnTo>
                  <a:lnTo>
                    <a:pt x="1892" y="1002"/>
                  </a:lnTo>
                  <a:close/>
                  <a:moveTo>
                    <a:pt x="1957" y="1002"/>
                  </a:moveTo>
                  <a:lnTo>
                    <a:pt x="2005" y="1002"/>
                  </a:lnTo>
                  <a:lnTo>
                    <a:pt x="2005" y="1008"/>
                  </a:lnTo>
                  <a:lnTo>
                    <a:pt x="1957" y="1008"/>
                  </a:lnTo>
                  <a:lnTo>
                    <a:pt x="1957" y="1002"/>
                  </a:lnTo>
                  <a:close/>
                  <a:moveTo>
                    <a:pt x="2023" y="1002"/>
                  </a:moveTo>
                  <a:lnTo>
                    <a:pt x="2070" y="1002"/>
                  </a:lnTo>
                  <a:lnTo>
                    <a:pt x="2070" y="1008"/>
                  </a:lnTo>
                  <a:lnTo>
                    <a:pt x="2023" y="1008"/>
                  </a:lnTo>
                  <a:lnTo>
                    <a:pt x="2023" y="1002"/>
                  </a:lnTo>
                  <a:close/>
                  <a:moveTo>
                    <a:pt x="2088" y="1002"/>
                  </a:moveTo>
                  <a:lnTo>
                    <a:pt x="2135" y="1002"/>
                  </a:lnTo>
                  <a:lnTo>
                    <a:pt x="2135" y="1008"/>
                  </a:lnTo>
                  <a:lnTo>
                    <a:pt x="2088" y="1008"/>
                  </a:lnTo>
                  <a:lnTo>
                    <a:pt x="2088" y="1002"/>
                  </a:lnTo>
                  <a:close/>
                  <a:moveTo>
                    <a:pt x="2153" y="1002"/>
                  </a:moveTo>
                  <a:lnTo>
                    <a:pt x="2200" y="1002"/>
                  </a:lnTo>
                  <a:lnTo>
                    <a:pt x="2200" y="1008"/>
                  </a:lnTo>
                  <a:lnTo>
                    <a:pt x="2153" y="1008"/>
                  </a:lnTo>
                  <a:lnTo>
                    <a:pt x="2153" y="1002"/>
                  </a:lnTo>
                  <a:close/>
                  <a:moveTo>
                    <a:pt x="2218" y="1002"/>
                  </a:moveTo>
                  <a:lnTo>
                    <a:pt x="2265" y="1002"/>
                  </a:lnTo>
                  <a:lnTo>
                    <a:pt x="2265" y="1008"/>
                  </a:lnTo>
                  <a:lnTo>
                    <a:pt x="2218" y="1008"/>
                  </a:lnTo>
                  <a:lnTo>
                    <a:pt x="2218" y="1002"/>
                  </a:lnTo>
                  <a:close/>
                  <a:moveTo>
                    <a:pt x="2283" y="1002"/>
                  </a:moveTo>
                  <a:lnTo>
                    <a:pt x="2331" y="1002"/>
                  </a:lnTo>
                  <a:lnTo>
                    <a:pt x="2331" y="1008"/>
                  </a:lnTo>
                  <a:lnTo>
                    <a:pt x="2283" y="1008"/>
                  </a:lnTo>
                  <a:lnTo>
                    <a:pt x="2283" y="1002"/>
                  </a:lnTo>
                  <a:close/>
                  <a:moveTo>
                    <a:pt x="2348" y="1002"/>
                  </a:moveTo>
                  <a:lnTo>
                    <a:pt x="2396" y="1002"/>
                  </a:lnTo>
                  <a:lnTo>
                    <a:pt x="2396" y="1008"/>
                  </a:lnTo>
                  <a:lnTo>
                    <a:pt x="2348" y="1008"/>
                  </a:lnTo>
                  <a:lnTo>
                    <a:pt x="2348" y="1002"/>
                  </a:lnTo>
                  <a:close/>
                  <a:moveTo>
                    <a:pt x="2414" y="1002"/>
                  </a:moveTo>
                  <a:lnTo>
                    <a:pt x="2461" y="1002"/>
                  </a:lnTo>
                  <a:lnTo>
                    <a:pt x="2461" y="1008"/>
                  </a:lnTo>
                  <a:lnTo>
                    <a:pt x="2414" y="1008"/>
                  </a:lnTo>
                  <a:lnTo>
                    <a:pt x="2414" y="1002"/>
                  </a:lnTo>
                  <a:close/>
                  <a:moveTo>
                    <a:pt x="2479" y="1002"/>
                  </a:moveTo>
                  <a:lnTo>
                    <a:pt x="2526" y="1002"/>
                  </a:lnTo>
                  <a:lnTo>
                    <a:pt x="2526" y="1008"/>
                  </a:lnTo>
                  <a:lnTo>
                    <a:pt x="2479" y="1008"/>
                  </a:lnTo>
                  <a:lnTo>
                    <a:pt x="2479" y="1002"/>
                  </a:lnTo>
                  <a:close/>
                  <a:moveTo>
                    <a:pt x="2544" y="1002"/>
                  </a:moveTo>
                  <a:lnTo>
                    <a:pt x="2591" y="1002"/>
                  </a:lnTo>
                  <a:lnTo>
                    <a:pt x="2591" y="1008"/>
                  </a:lnTo>
                  <a:lnTo>
                    <a:pt x="2544" y="1008"/>
                  </a:lnTo>
                  <a:lnTo>
                    <a:pt x="2544" y="1002"/>
                  </a:lnTo>
                  <a:close/>
                  <a:moveTo>
                    <a:pt x="2609" y="1002"/>
                  </a:moveTo>
                  <a:lnTo>
                    <a:pt x="2656" y="1002"/>
                  </a:lnTo>
                  <a:lnTo>
                    <a:pt x="2656" y="1008"/>
                  </a:lnTo>
                  <a:lnTo>
                    <a:pt x="2609" y="1008"/>
                  </a:lnTo>
                  <a:lnTo>
                    <a:pt x="2609" y="1002"/>
                  </a:lnTo>
                  <a:close/>
                  <a:moveTo>
                    <a:pt x="2674" y="1002"/>
                  </a:moveTo>
                  <a:lnTo>
                    <a:pt x="2722" y="1002"/>
                  </a:lnTo>
                  <a:lnTo>
                    <a:pt x="2722" y="1008"/>
                  </a:lnTo>
                  <a:lnTo>
                    <a:pt x="2674" y="1008"/>
                  </a:lnTo>
                  <a:lnTo>
                    <a:pt x="2674" y="1002"/>
                  </a:lnTo>
                  <a:close/>
                  <a:moveTo>
                    <a:pt x="2739" y="1002"/>
                  </a:moveTo>
                  <a:lnTo>
                    <a:pt x="2769" y="1002"/>
                  </a:lnTo>
                  <a:lnTo>
                    <a:pt x="2769" y="1008"/>
                  </a:lnTo>
                  <a:lnTo>
                    <a:pt x="2739" y="1008"/>
                  </a:lnTo>
                  <a:lnTo>
                    <a:pt x="2739" y="1002"/>
                  </a:lnTo>
                  <a:close/>
                  <a:moveTo>
                    <a:pt x="3" y="837"/>
                  </a:moveTo>
                  <a:lnTo>
                    <a:pt x="50" y="837"/>
                  </a:lnTo>
                  <a:lnTo>
                    <a:pt x="50" y="843"/>
                  </a:lnTo>
                  <a:lnTo>
                    <a:pt x="3" y="843"/>
                  </a:lnTo>
                  <a:lnTo>
                    <a:pt x="3" y="837"/>
                  </a:lnTo>
                  <a:close/>
                  <a:moveTo>
                    <a:pt x="68" y="837"/>
                  </a:moveTo>
                  <a:lnTo>
                    <a:pt x="115" y="837"/>
                  </a:lnTo>
                  <a:lnTo>
                    <a:pt x="115" y="843"/>
                  </a:lnTo>
                  <a:lnTo>
                    <a:pt x="68" y="843"/>
                  </a:lnTo>
                  <a:lnTo>
                    <a:pt x="68" y="837"/>
                  </a:lnTo>
                  <a:close/>
                  <a:moveTo>
                    <a:pt x="133" y="837"/>
                  </a:moveTo>
                  <a:lnTo>
                    <a:pt x="180" y="837"/>
                  </a:lnTo>
                  <a:lnTo>
                    <a:pt x="180" y="843"/>
                  </a:lnTo>
                  <a:lnTo>
                    <a:pt x="133" y="843"/>
                  </a:lnTo>
                  <a:lnTo>
                    <a:pt x="133" y="837"/>
                  </a:lnTo>
                  <a:close/>
                  <a:moveTo>
                    <a:pt x="198" y="837"/>
                  </a:moveTo>
                  <a:lnTo>
                    <a:pt x="246" y="837"/>
                  </a:lnTo>
                  <a:lnTo>
                    <a:pt x="246" y="843"/>
                  </a:lnTo>
                  <a:lnTo>
                    <a:pt x="198" y="843"/>
                  </a:lnTo>
                  <a:lnTo>
                    <a:pt x="198" y="837"/>
                  </a:lnTo>
                  <a:close/>
                  <a:moveTo>
                    <a:pt x="263" y="837"/>
                  </a:moveTo>
                  <a:lnTo>
                    <a:pt x="311" y="837"/>
                  </a:lnTo>
                  <a:lnTo>
                    <a:pt x="311" y="843"/>
                  </a:lnTo>
                  <a:lnTo>
                    <a:pt x="263" y="843"/>
                  </a:lnTo>
                  <a:lnTo>
                    <a:pt x="263" y="837"/>
                  </a:lnTo>
                  <a:close/>
                  <a:moveTo>
                    <a:pt x="328" y="837"/>
                  </a:moveTo>
                  <a:lnTo>
                    <a:pt x="376" y="837"/>
                  </a:lnTo>
                  <a:lnTo>
                    <a:pt x="376" y="843"/>
                  </a:lnTo>
                  <a:lnTo>
                    <a:pt x="328" y="843"/>
                  </a:lnTo>
                  <a:lnTo>
                    <a:pt x="328" y="837"/>
                  </a:lnTo>
                  <a:close/>
                  <a:moveTo>
                    <a:pt x="394" y="837"/>
                  </a:moveTo>
                  <a:lnTo>
                    <a:pt x="441" y="837"/>
                  </a:lnTo>
                  <a:lnTo>
                    <a:pt x="441" y="843"/>
                  </a:lnTo>
                  <a:lnTo>
                    <a:pt x="394" y="843"/>
                  </a:lnTo>
                  <a:lnTo>
                    <a:pt x="394" y="837"/>
                  </a:lnTo>
                  <a:close/>
                  <a:moveTo>
                    <a:pt x="459" y="837"/>
                  </a:moveTo>
                  <a:lnTo>
                    <a:pt x="506" y="837"/>
                  </a:lnTo>
                  <a:lnTo>
                    <a:pt x="506" y="843"/>
                  </a:lnTo>
                  <a:lnTo>
                    <a:pt x="459" y="843"/>
                  </a:lnTo>
                  <a:lnTo>
                    <a:pt x="459" y="837"/>
                  </a:lnTo>
                  <a:close/>
                  <a:moveTo>
                    <a:pt x="524" y="837"/>
                  </a:moveTo>
                  <a:lnTo>
                    <a:pt x="571" y="837"/>
                  </a:lnTo>
                  <a:lnTo>
                    <a:pt x="571" y="843"/>
                  </a:lnTo>
                  <a:lnTo>
                    <a:pt x="524" y="843"/>
                  </a:lnTo>
                  <a:lnTo>
                    <a:pt x="524" y="837"/>
                  </a:lnTo>
                  <a:close/>
                  <a:moveTo>
                    <a:pt x="589" y="837"/>
                  </a:moveTo>
                  <a:lnTo>
                    <a:pt x="636" y="837"/>
                  </a:lnTo>
                  <a:lnTo>
                    <a:pt x="636" y="843"/>
                  </a:lnTo>
                  <a:lnTo>
                    <a:pt x="589" y="843"/>
                  </a:lnTo>
                  <a:lnTo>
                    <a:pt x="589" y="837"/>
                  </a:lnTo>
                  <a:close/>
                  <a:moveTo>
                    <a:pt x="654" y="837"/>
                  </a:moveTo>
                  <a:lnTo>
                    <a:pt x="702" y="837"/>
                  </a:lnTo>
                  <a:lnTo>
                    <a:pt x="702" y="843"/>
                  </a:lnTo>
                  <a:lnTo>
                    <a:pt x="654" y="843"/>
                  </a:lnTo>
                  <a:lnTo>
                    <a:pt x="654" y="837"/>
                  </a:lnTo>
                  <a:close/>
                  <a:moveTo>
                    <a:pt x="719" y="837"/>
                  </a:moveTo>
                  <a:lnTo>
                    <a:pt x="767" y="837"/>
                  </a:lnTo>
                  <a:lnTo>
                    <a:pt x="767" y="843"/>
                  </a:lnTo>
                  <a:lnTo>
                    <a:pt x="719" y="843"/>
                  </a:lnTo>
                  <a:lnTo>
                    <a:pt x="719" y="837"/>
                  </a:lnTo>
                  <a:close/>
                  <a:moveTo>
                    <a:pt x="785" y="837"/>
                  </a:moveTo>
                  <a:lnTo>
                    <a:pt x="832" y="837"/>
                  </a:lnTo>
                  <a:lnTo>
                    <a:pt x="832" y="843"/>
                  </a:lnTo>
                  <a:lnTo>
                    <a:pt x="785" y="843"/>
                  </a:lnTo>
                  <a:lnTo>
                    <a:pt x="785" y="837"/>
                  </a:lnTo>
                  <a:close/>
                  <a:moveTo>
                    <a:pt x="850" y="837"/>
                  </a:moveTo>
                  <a:lnTo>
                    <a:pt x="897" y="837"/>
                  </a:lnTo>
                  <a:lnTo>
                    <a:pt x="897" y="843"/>
                  </a:lnTo>
                  <a:lnTo>
                    <a:pt x="850" y="843"/>
                  </a:lnTo>
                  <a:lnTo>
                    <a:pt x="850" y="837"/>
                  </a:lnTo>
                  <a:close/>
                  <a:moveTo>
                    <a:pt x="915" y="837"/>
                  </a:moveTo>
                  <a:lnTo>
                    <a:pt x="962" y="837"/>
                  </a:lnTo>
                  <a:lnTo>
                    <a:pt x="962" y="843"/>
                  </a:lnTo>
                  <a:lnTo>
                    <a:pt x="915" y="843"/>
                  </a:lnTo>
                  <a:lnTo>
                    <a:pt x="915" y="837"/>
                  </a:lnTo>
                  <a:close/>
                  <a:moveTo>
                    <a:pt x="980" y="837"/>
                  </a:moveTo>
                  <a:lnTo>
                    <a:pt x="1027" y="837"/>
                  </a:lnTo>
                  <a:lnTo>
                    <a:pt x="1027" y="843"/>
                  </a:lnTo>
                  <a:lnTo>
                    <a:pt x="980" y="843"/>
                  </a:lnTo>
                  <a:lnTo>
                    <a:pt x="980" y="837"/>
                  </a:lnTo>
                  <a:close/>
                  <a:moveTo>
                    <a:pt x="1045" y="837"/>
                  </a:moveTo>
                  <a:lnTo>
                    <a:pt x="1093" y="837"/>
                  </a:lnTo>
                  <a:lnTo>
                    <a:pt x="1093" y="843"/>
                  </a:lnTo>
                  <a:lnTo>
                    <a:pt x="1045" y="843"/>
                  </a:lnTo>
                  <a:lnTo>
                    <a:pt x="1045" y="837"/>
                  </a:lnTo>
                  <a:close/>
                  <a:moveTo>
                    <a:pt x="1110" y="837"/>
                  </a:moveTo>
                  <a:lnTo>
                    <a:pt x="1158" y="837"/>
                  </a:lnTo>
                  <a:lnTo>
                    <a:pt x="1158" y="843"/>
                  </a:lnTo>
                  <a:lnTo>
                    <a:pt x="1110" y="843"/>
                  </a:lnTo>
                  <a:lnTo>
                    <a:pt x="1110" y="837"/>
                  </a:lnTo>
                  <a:close/>
                  <a:moveTo>
                    <a:pt x="1176" y="837"/>
                  </a:moveTo>
                  <a:lnTo>
                    <a:pt x="1223" y="837"/>
                  </a:lnTo>
                  <a:lnTo>
                    <a:pt x="1223" y="843"/>
                  </a:lnTo>
                  <a:lnTo>
                    <a:pt x="1176" y="843"/>
                  </a:lnTo>
                  <a:lnTo>
                    <a:pt x="1176" y="837"/>
                  </a:lnTo>
                  <a:close/>
                  <a:moveTo>
                    <a:pt x="1241" y="837"/>
                  </a:moveTo>
                  <a:lnTo>
                    <a:pt x="1288" y="837"/>
                  </a:lnTo>
                  <a:lnTo>
                    <a:pt x="1288" y="843"/>
                  </a:lnTo>
                  <a:lnTo>
                    <a:pt x="1241" y="843"/>
                  </a:lnTo>
                  <a:lnTo>
                    <a:pt x="1241" y="837"/>
                  </a:lnTo>
                  <a:close/>
                  <a:moveTo>
                    <a:pt x="1306" y="837"/>
                  </a:moveTo>
                  <a:lnTo>
                    <a:pt x="1353" y="837"/>
                  </a:lnTo>
                  <a:lnTo>
                    <a:pt x="1353" y="843"/>
                  </a:lnTo>
                  <a:lnTo>
                    <a:pt x="1306" y="843"/>
                  </a:lnTo>
                  <a:lnTo>
                    <a:pt x="1306" y="837"/>
                  </a:lnTo>
                  <a:close/>
                  <a:moveTo>
                    <a:pt x="1371" y="837"/>
                  </a:moveTo>
                  <a:lnTo>
                    <a:pt x="1418" y="837"/>
                  </a:lnTo>
                  <a:lnTo>
                    <a:pt x="1418" y="843"/>
                  </a:lnTo>
                  <a:lnTo>
                    <a:pt x="1371" y="843"/>
                  </a:lnTo>
                  <a:lnTo>
                    <a:pt x="1371" y="837"/>
                  </a:lnTo>
                  <a:close/>
                  <a:moveTo>
                    <a:pt x="1436" y="837"/>
                  </a:moveTo>
                  <a:lnTo>
                    <a:pt x="1484" y="837"/>
                  </a:lnTo>
                  <a:lnTo>
                    <a:pt x="1484" y="843"/>
                  </a:lnTo>
                  <a:lnTo>
                    <a:pt x="1436" y="843"/>
                  </a:lnTo>
                  <a:lnTo>
                    <a:pt x="1436" y="837"/>
                  </a:lnTo>
                  <a:close/>
                  <a:moveTo>
                    <a:pt x="1501" y="837"/>
                  </a:moveTo>
                  <a:lnTo>
                    <a:pt x="1549" y="837"/>
                  </a:lnTo>
                  <a:lnTo>
                    <a:pt x="1549" y="843"/>
                  </a:lnTo>
                  <a:lnTo>
                    <a:pt x="1501" y="843"/>
                  </a:lnTo>
                  <a:lnTo>
                    <a:pt x="1501" y="837"/>
                  </a:lnTo>
                  <a:close/>
                  <a:moveTo>
                    <a:pt x="1566" y="837"/>
                  </a:moveTo>
                  <a:lnTo>
                    <a:pt x="1614" y="837"/>
                  </a:lnTo>
                  <a:lnTo>
                    <a:pt x="1614" y="843"/>
                  </a:lnTo>
                  <a:lnTo>
                    <a:pt x="1566" y="843"/>
                  </a:lnTo>
                  <a:lnTo>
                    <a:pt x="1566" y="837"/>
                  </a:lnTo>
                  <a:close/>
                  <a:moveTo>
                    <a:pt x="1632" y="837"/>
                  </a:moveTo>
                  <a:lnTo>
                    <a:pt x="1679" y="837"/>
                  </a:lnTo>
                  <a:lnTo>
                    <a:pt x="1679" y="843"/>
                  </a:lnTo>
                  <a:lnTo>
                    <a:pt x="1632" y="843"/>
                  </a:lnTo>
                  <a:lnTo>
                    <a:pt x="1632" y="837"/>
                  </a:lnTo>
                  <a:close/>
                  <a:moveTo>
                    <a:pt x="1697" y="837"/>
                  </a:moveTo>
                  <a:lnTo>
                    <a:pt x="1744" y="837"/>
                  </a:lnTo>
                  <a:lnTo>
                    <a:pt x="1744" y="843"/>
                  </a:lnTo>
                  <a:lnTo>
                    <a:pt x="1697" y="843"/>
                  </a:lnTo>
                  <a:lnTo>
                    <a:pt x="1697" y="837"/>
                  </a:lnTo>
                  <a:close/>
                  <a:moveTo>
                    <a:pt x="1762" y="837"/>
                  </a:moveTo>
                  <a:lnTo>
                    <a:pt x="1809" y="837"/>
                  </a:lnTo>
                  <a:lnTo>
                    <a:pt x="1809" y="843"/>
                  </a:lnTo>
                  <a:lnTo>
                    <a:pt x="1762" y="843"/>
                  </a:lnTo>
                  <a:lnTo>
                    <a:pt x="1762" y="837"/>
                  </a:lnTo>
                  <a:close/>
                  <a:moveTo>
                    <a:pt x="1827" y="837"/>
                  </a:moveTo>
                  <a:lnTo>
                    <a:pt x="1875" y="837"/>
                  </a:lnTo>
                  <a:lnTo>
                    <a:pt x="1875" y="843"/>
                  </a:lnTo>
                  <a:lnTo>
                    <a:pt x="1827" y="843"/>
                  </a:lnTo>
                  <a:lnTo>
                    <a:pt x="1827" y="837"/>
                  </a:lnTo>
                  <a:close/>
                  <a:moveTo>
                    <a:pt x="1892" y="837"/>
                  </a:moveTo>
                  <a:lnTo>
                    <a:pt x="1940" y="837"/>
                  </a:lnTo>
                  <a:lnTo>
                    <a:pt x="1940" y="843"/>
                  </a:lnTo>
                  <a:lnTo>
                    <a:pt x="1892" y="843"/>
                  </a:lnTo>
                  <a:lnTo>
                    <a:pt x="1892" y="837"/>
                  </a:lnTo>
                  <a:close/>
                  <a:moveTo>
                    <a:pt x="1957" y="837"/>
                  </a:moveTo>
                  <a:lnTo>
                    <a:pt x="2005" y="837"/>
                  </a:lnTo>
                  <a:lnTo>
                    <a:pt x="2005" y="843"/>
                  </a:lnTo>
                  <a:lnTo>
                    <a:pt x="1957" y="843"/>
                  </a:lnTo>
                  <a:lnTo>
                    <a:pt x="1957" y="837"/>
                  </a:lnTo>
                  <a:close/>
                  <a:moveTo>
                    <a:pt x="2023" y="837"/>
                  </a:moveTo>
                  <a:lnTo>
                    <a:pt x="2070" y="837"/>
                  </a:lnTo>
                  <a:lnTo>
                    <a:pt x="2070" y="843"/>
                  </a:lnTo>
                  <a:lnTo>
                    <a:pt x="2023" y="843"/>
                  </a:lnTo>
                  <a:lnTo>
                    <a:pt x="2023" y="837"/>
                  </a:lnTo>
                  <a:close/>
                  <a:moveTo>
                    <a:pt x="2088" y="837"/>
                  </a:moveTo>
                  <a:lnTo>
                    <a:pt x="2135" y="837"/>
                  </a:lnTo>
                  <a:lnTo>
                    <a:pt x="2135" y="843"/>
                  </a:lnTo>
                  <a:lnTo>
                    <a:pt x="2088" y="843"/>
                  </a:lnTo>
                  <a:lnTo>
                    <a:pt x="2088" y="837"/>
                  </a:lnTo>
                  <a:close/>
                  <a:moveTo>
                    <a:pt x="2153" y="837"/>
                  </a:moveTo>
                  <a:lnTo>
                    <a:pt x="2200" y="837"/>
                  </a:lnTo>
                  <a:lnTo>
                    <a:pt x="2200" y="843"/>
                  </a:lnTo>
                  <a:lnTo>
                    <a:pt x="2153" y="843"/>
                  </a:lnTo>
                  <a:lnTo>
                    <a:pt x="2153" y="837"/>
                  </a:lnTo>
                  <a:close/>
                  <a:moveTo>
                    <a:pt x="2218" y="837"/>
                  </a:moveTo>
                  <a:lnTo>
                    <a:pt x="2265" y="837"/>
                  </a:lnTo>
                  <a:lnTo>
                    <a:pt x="2265" y="843"/>
                  </a:lnTo>
                  <a:lnTo>
                    <a:pt x="2218" y="843"/>
                  </a:lnTo>
                  <a:lnTo>
                    <a:pt x="2218" y="837"/>
                  </a:lnTo>
                  <a:close/>
                  <a:moveTo>
                    <a:pt x="2283" y="837"/>
                  </a:moveTo>
                  <a:lnTo>
                    <a:pt x="2331" y="837"/>
                  </a:lnTo>
                  <a:lnTo>
                    <a:pt x="2331" y="843"/>
                  </a:lnTo>
                  <a:lnTo>
                    <a:pt x="2283" y="843"/>
                  </a:lnTo>
                  <a:lnTo>
                    <a:pt x="2283" y="837"/>
                  </a:lnTo>
                  <a:close/>
                  <a:moveTo>
                    <a:pt x="2348" y="837"/>
                  </a:moveTo>
                  <a:lnTo>
                    <a:pt x="2396" y="837"/>
                  </a:lnTo>
                  <a:lnTo>
                    <a:pt x="2396" y="843"/>
                  </a:lnTo>
                  <a:lnTo>
                    <a:pt x="2348" y="843"/>
                  </a:lnTo>
                  <a:lnTo>
                    <a:pt x="2348" y="837"/>
                  </a:lnTo>
                  <a:close/>
                  <a:moveTo>
                    <a:pt x="2414" y="837"/>
                  </a:moveTo>
                  <a:lnTo>
                    <a:pt x="2461" y="837"/>
                  </a:lnTo>
                  <a:lnTo>
                    <a:pt x="2461" y="843"/>
                  </a:lnTo>
                  <a:lnTo>
                    <a:pt x="2414" y="843"/>
                  </a:lnTo>
                  <a:lnTo>
                    <a:pt x="2414" y="837"/>
                  </a:lnTo>
                  <a:close/>
                  <a:moveTo>
                    <a:pt x="2479" y="837"/>
                  </a:moveTo>
                  <a:lnTo>
                    <a:pt x="2526" y="837"/>
                  </a:lnTo>
                  <a:lnTo>
                    <a:pt x="2526" y="843"/>
                  </a:lnTo>
                  <a:lnTo>
                    <a:pt x="2479" y="843"/>
                  </a:lnTo>
                  <a:lnTo>
                    <a:pt x="2479" y="837"/>
                  </a:lnTo>
                  <a:close/>
                  <a:moveTo>
                    <a:pt x="2544" y="837"/>
                  </a:moveTo>
                  <a:lnTo>
                    <a:pt x="2591" y="837"/>
                  </a:lnTo>
                  <a:lnTo>
                    <a:pt x="2591" y="843"/>
                  </a:lnTo>
                  <a:lnTo>
                    <a:pt x="2544" y="843"/>
                  </a:lnTo>
                  <a:lnTo>
                    <a:pt x="2544" y="837"/>
                  </a:lnTo>
                  <a:close/>
                  <a:moveTo>
                    <a:pt x="2609" y="837"/>
                  </a:moveTo>
                  <a:lnTo>
                    <a:pt x="2656" y="837"/>
                  </a:lnTo>
                  <a:lnTo>
                    <a:pt x="2656" y="843"/>
                  </a:lnTo>
                  <a:lnTo>
                    <a:pt x="2609" y="843"/>
                  </a:lnTo>
                  <a:lnTo>
                    <a:pt x="2609" y="837"/>
                  </a:lnTo>
                  <a:close/>
                  <a:moveTo>
                    <a:pt x="2674" y="837"/>
                  </a:moveTo>
                  <a:lnTo>
                    <a:pt x="2722" y="837"/>
                  </a:lnTo>
                  <a:lnTo>
                    <a:pt x="2722" y="843"/>
                  </a:lnTo>
                  <a:lnTo>
                    <a:pt x="2674" y="843"/>
                  </a:lnTo>
                  <a:lnTo>
                    <a:pt x="2674" y="837"/>
                  </a:lnTo>
                  <a:close/>
                  <a:moveTo>
                    <a:pt x="2739" y="837"/>
                  </a:moveTo>
                  <a:lnTo>
                    <a:pt x="2769" y="837"/>
                  </a:lnTo>
                  <a:lnTo>
                    <a:pt x="2769" y="843"/>
                  </a:lnTo>
                  <a:lnTo>
                    <a:pt x="2739" y="843"/>
                  </a:lnTo>
                  <a:lnTo>
                    <a:pt x="2739" y="837"/>
                  </a:lnTo>
                  <a:close/>
                  <a:moveTo>
                    <a:pt x="3" y="672"/>
                  </a:moveTo>
                  <a:lnTo>
                    <a:pt x="50" y="672"/>
                  </a:lnTo>
                  <a:lnTo>
                    <a:pt x="50" y="678"/>
                  </a:lnTo>
                  <a:lnTo>
                    <a:pt x="3" y="678"/>
                  </a:lnTo>
                  <a:lnTo>
                    <a:pt x="3" y="672"/>
                  </a:lnTo>
                  <a:close/>
                  <a:moveTo>
                    <a:pt x="68" y="672"/>
                  </a:moveTo>
                  <a:lnTo>
                    <a:pt x="115" y="672"/>
                  </a:lnTo>
                  <a:lnTo>
                    <a:pt x="115" y="678"/>
                  </a:lnTo>
                  <a:lnTo>
                    <a:pt x="68" y="678"/>
                  </a:lnTo>
                  <a:lnTo>
                    <a:pt x="68" y="672"/>
                  </a:lnTo>
                  <a:close/>
                  <a:moveTo>
                    <a:pt x="133" y="672"/>
                  </a:moveTo>
                  <a:lnTo>
                    <a:pt x="180" y="672"/>
                  </a:lnTo>
                  <a:lnTo>
                    <a:pt x="180" y="678"/>
                  </a:lnTo>
                  <a:lnTo>
                    <a:pt x="133" y="678"/>
                  </a:lnTo>
                  <a:lnTo>
                    <a:pt x="133" y="672"/>
                  </a:lnTo>
                  <a:close/>
                  <a:moveTo>
                    <a:pt x="198" y="672"/>
                  </a:moveTo>
                  <a:lnTo>
                    <a:pt x="246" y="672"/>
                  </a:lnTo>
                  <a:lnTo>
                    <a:pt x="246" y="678"/>
                  </a:lnTo>
                  <a:lnTo>
                    <a:pt x="198" y="678"/>
                  </a:lnTo>
                  <a:lnTo>
                    <a:pt x="198" y="672"/>
                  </a:lnTo>
                  <a:close/>
                  <a:moveTo>
                    <a:pt x="263" y="672"/>
                  </a:moveTo>
                  <a:lnTo>
                    <a:pt x="311" y="672"/>
                  </a:lnTo>
                  <a:lnTo>
                    <a:pt x="311" y="678"/>
                  </a:lnTo>
                  <a:lnTo>
                    <a:pt x="263" y="678"/>
                  </a:lnTo>
                  <a:lnTo>
                    <a:pt x="263" y="672"/>
                  </a:lnTo>
                  <a:close/>
                  <a:moveTo>
                    <a:pt x="328" y="672"/>
                  </a:moveTo>
                  <a:lnTo>
                    <a:pt x="376" y="672"/>
                  </a:lnTo>
                  <a:lnTo>
                    <a:pt x="376" y="678"/>
                  </a:lnTo>
                  <a:lnTo>
                    <a:pt x="328" y="678"/>
                  </a:lnTo>
                  <a:lnTo>
                    <a:pt x="328" y="672"/>
                  </a:lnTo>
                  <a:close/>
                  <a:moveTo>
                    <a:pt x="394" y="672"/>
                  </a:moveTo>
                  <a:lnTo>
                    <a:pt x="441" y="672"/>
                  </a:lnTo>
                  <a:lnTo>
                    <a:pt x="441" y="678"/>
                  </a:lnTo>
                  <a:lnTo>
                    <a:pt x="394" y="678"/>
                  </a:lnTo>
                  <a:lnTo>
                    <a:pt x="394" y="672"/>
                  </a:lnTo>
                  <a:close/>
                  <a:moveTo>
                    <a:pt x="459" y="672"/>
                  </a:moveTo>
                  <a:lnTo>
                    <a:pt x="506" y="672"/>
                  </a:lnTo>
                  <a:lnTo>
                    <a:pt x="506" y="678"/>
                  </a:lnTo>
                  <a:lnTo>
                    <a:pt x="459" y="678"/>
                  </a:lnTo>
                  <a:lnTo>
                    <a:pt x="459" y="672"/>
                  </a:lnTo>
                  <a:close/>
                  <a:moveTo>
                    <a:pt x="524" y="672"/>
                  </a:moveTo>
                  <a:lnTo>
                    <a:pt x="571" y="672"/>
                  </a:lnTo>
                  <a:lnTo>
                    <a:pt x="571" y="678"/>
                  </a:lnTo>
                  <a:lnTo>
                    <a:pt x="524" y="678"/>
                  </a:lnTo>
                  <a:lnTo>
                    <a:pt x="524" y="672"/>
                  </a:lnTo>
                  <a:close/>
                  <a:moveTo>
                    <a:pt x="589" y="672"/>
                  </a:moveTo>
                  <a:lnTo>
                    <a:pt x="636" y="672"/>
                  </a:lnTo>
                  <a:lnTo>
                    <a:pt x="636" y="678"/>
                  </a:lnTo>
                  <a:lnTo>
                    <a:pt x="589" y="678"/>
                  </a:lnTo>
                  <a:lnTo>
                    <a:pt x="589" y="672"/>
                  </a:lnTo>
                  <a:close/>
                  <a:moveTo>
                    <a:pt x="654" y="672"/>
                  </a:moveTo>
                  <a:lnTo>
                    <a:pt x="702" y="672"/>
                  </a:lnTo>
                  <a:lnTo>
                    <a:pt x="702" y="678"/>
                  </a:lnTo>
                  <a:lnTo>
                    <a:pt x="654" y="678"/>
                  </a:lnTo>
                  <a:lnTo>
                    <a:pt x="654" y="672"/>
                  </a:lnTo>
                  <a:close/>
                  <a:moveTo>
                    <a:pt x="719" y="672"/>
                  </a:moveTo>
                  <a:lnTo>
                    <a:pt x="767" y="672"/>
                  </a:lnTo>
                  <a:lnTo>
                    <a:pt x="767" y="678"/>
                  </a:lnTo>
                  <a:lnTo>
                    <a:pt x="719" y="678"/>
                  </a:lnTo>
                  <a:lnTo>
                    <a:pt x="719" y="672"/>
                  </a:lnTo>
                  <a:close/>
                  <a:moveTo>
                    <a:pt x="785" y="672"/>
                  </a:moveTo>
                  <a:lnTo>
                    <a:pt x="832" y="672"/>
                  </a:lnTo>
                  <a:lnTo>
                    <a:pt x="832" y="678"/>
                  </a:lnTo>
                  <a:lnTo>
                    <a:pt x="785" y="678"/>
                  </a:lnTo>
                  <a:lnTo>
                    <a:pt x="785" y="672"/>
                  </a:lnTo>
                  <a:close/>
                  <a:moveTo>
                    <a:pt x="850" y="672"/>
                  </a:moveTo>
                  <a:lnTo>
                    <a:pt x="897" y="672"/>
                  </a:lnTo>
                  <a:lnTo>
                    <a:pt x="897" y="678"/>
                  </a:lnTo>
                  <a:lnTo>
                    <a:pt x="850" y="678"/>
                  </a:lnTo>
                  <a:lnTo>
                    <a:pt x="850" y="672"/>
                  </a:lnTo>
                  <a:close/>
                  <a:moveTo>
                    <a:pt x="915" y="672"/>
                  </a:moveTo>
                  <a:lnTo>
                    <a:pt x="962" y="672"/>
                  </a:lnTo>
                  <a:lnTo>
                    <a:pt x="962" y="678"/>
                  </a:lnTo>
                  <a:lnTo>
                    <a:pt x="915" y="678"/>
                  </a:lnTo>
                  <a:lnTo>
                    <a:pt x="915" y="672"/>
                  </a:lnTo>
                  <a:close/>
                  <a:moveTo>
                    <a:pt x="980" y="672"/>
                  </a:moveTo>
                  <a:lnTo>
                    <a:pt x="1027" y="672"/>
                  </a:lnTo>
                  <a:lnTo>
                    <a:pt x="1027" y="678"/>
                  </a:lnTo>
                  <a:lnTo>
                    <a:pt x="980" y="678"/>
                  </a:lnTo>
                  <a:lnTo>
                    <a:pt x="980" y="672"/>
                  </a:lnTo>
                  <a:close/>
                  <a:moveTo>
                    <a:pt x="1045" y="672"/>
                  </a:moveTo>
                  <a:lnTo>
                    <a:pt x="1093" y="672"/>
                  </a:lnTo>
                  <a:lnTo>
                    <a:pt x="1093" y="678"/>
                  </a:lnTo>
                  <a:lnTo>
                    <a:pt x="1045" y="678"/>
                  </a:lnTo>
                  <a:lnTo>
                    <a:pt x="1045" y="672"/>
                  </a:lnTo>
                  <a:close/>
                  <a:moveTo>
                    <a:pt x="1110" y="672"/>
                  </a:moveTo>
                  <a:lnTo>
                    <a:pt x="1158" y="672"/>
                  </a:lnTo>
                  <a:lnTo>
                    <a:pt x="1158" y="678"/>
                  </a:lnTo>
                  <a:lnTo>
                    <a:pt x="1110" y="678"/>
                  </a:lnTo>
                  <a:lnTo>
                    <a:pt x="1110" y="672"/>
                  </a:lnTo>
                  <a:close/>
                  <a:moveTo>
                    <a:pt x="1176" y="672"/>
                  </a:moveTo>
                  <a:lnTo>
                    <a:pt x="1223" y="672"/>
                  </a:lnTo>
                  <a:lnTo>
                    <a:pt x="1223" y="678"/>
                  </a:lnTo>
                  <a:lnTo>
                    <a:pt x="1176" y="678"/>
                  </a:lnTo>
                  <a:lnTo>
                    <a:pt x="1176" y="672"/>
                  </a:lnTo>
                  <a:close/>
                  <a:moveTo>
                    <a:pt x="1241" y="672"/>
                  </a:moveTo>
                  <a:lnTo>
                    <a:pt x="1288" y="672"/>
                  </a:lnTo>
                  <a:lnTo>
                    <a:pt x="1288" y="678"/>
                  </a:lnTo>
                  <a:lnTo>
                    <a:pt x="1241" y="678"/>
                  </a:lnTo>
                  <a:lnTo>
                    <a:pt x="1241" y="672"/>
                  </a:lnTo>
                  <a:close/>
                  <a:moveTo>
                    <a:pt x="1306" y="672"/>
                  </a:moveTo>
                  <a:lnTo>
                    <a:pt x="1353" y="672"/>
                  </a:lnTo>
                  <a:lnTo>
                    <a:pt x="1353" y="678"/>
                  </a:lnTo>
                  <a:lnTo>
                    <a:pt x="1306" y="678"/>
                  </a:lnTo>
                  <a:lnTo>
                    <a:pt x="1306" y="672"/>
                  </a:lnTo>
                  <a:close/>
                  <a:moveTo>
                    <a:pt x="1371" y="672"/>
                  </a:moveTo>
                  <a:lnTo>
                    <a:pt x="1418" y="672"/>
                  </a:lnTo>
                  <a:lnTo>
                    <a:pt x="1418" y="678"/>
                  </a:lnTo>
                  <a:lnTo>
                    <a:pt x="1371" y="678"/>
                  </a:lnTo>
                  <a:lnTo>
                    <a:pt x="1371" y="672"/>
                  </a:lnTo>
                  <a:close/>
                  <a:moveTo>
                    <a:pt x="1436" y="672"/>
                  </a:moveTo>
                  <a:lnTo>
                    <a:pt x="1484" y="672"/>
                  </a:lnTo>
                  <a:lnTo>
                    <a:pt x="1484" y="678"/>
                  </a:lnTo>
                  <a:lnTo>
                    <a:pt x="1436" y="678"/>
                  </a:lnTo>
                  <a:lnTo>
                    <a:pt x="1436" y="672"/>
                  </a:lnTo>
                  <a:close/>
                  <a:moveTo>
                    <a:pt x="1501" y="672"/>
                  </a:moveTo>
                  <a:lnTo>
                    <a:pt x="1549" y="672"/>
                  </a:lnTo>
                  <a:lnTo>
                    <a:pt x="1549" y="678"/>
                  </a:lnTo>
                  <a:lnTo>
                    <a:pt x="1501" y="678"/>
                  </a:lnTo>
                  <a:lnTo>
                    <a:pt x="1501" y="672"/>
                  </a:lnTo>
                  <a:close/>
                  <a:moveTo>
                    <a:pt x="1566" y="672"/>
                  </a:moveTo>
                  <a:lnTo>
                    <a:pt x="1614" y="672"/>
                  </a:lnTo>
                  <a:lnTo>
                    <a:pt x="1614" y="678"/>
                  </a:lnTo>
                  <a:lnTo>
                    <a:pt x="1566" y="678"/>
                  </a:lnTo>
                  <a:lnTo>
                    <a:pt x="1566" y="672"/>
                  </a:lnTo>
                  <a:close/>
                  <a:moveTo>
                    <a:pt x="1632" y="672"/>
                  </a:moveTo>
                  <a:lnTo>
                    <a:pt x="1679" y="672"/>
                  </a:lnTo>
                  <a:lnTo>
                    <a:pt x="1679" y="678"/>
                  </a:lnTo>
                  <a:lnTo>
                    <a:pt x="1632" y="678"/>
                  </a:lnTo>
                  <a:lnTo>
                    <a:pt x="1632" y="672"/>
                  </a:lnTo>
                  <a:close/>
                  <a:moveTo>
                    <a:pt x="1697" y="672"/>
                  </a:moveTo>
                  <a:lnTo>
                    <a:pt x="1744" y="672"/>
                  </a:lnTo>
                  <a:lnTo>
                    <a:pt x="1744" y="678"/>
                  </a:lnTo>
                  <a:lnTo>
                    <a:pt x="1697" y="678"/>
                  </a:lnTo>
                  <a:lnTo>
                    <a:pt x="1697" y="672"/>
                  </a:lnTo>
                  <a:close/>
                  <a:moveTo>
                    <a:pt x="1762" y="672"/>
                  </a:moveTo>
                  <a:lnTo>
                    <a:pt x="1809" y="672"/>
                  </a:lnTo>
                  <a:lnTo>
                    <a:pt x="1809" y="678"/>
                  </a:lnTo>
                  <a:lnTo>
                    <a:pt x="1762" y="678"/>
                  </a:lnTo>
                  <a:lnTo>
                    <a:pt x="1762" y="672"/>
                  </a:lnTo>
                  <a:close/>
                  <a:moveTo>
                    <a:pt x="1827" y="672"/>
                  </a:moveTo>
                  <a:lnTo>
                    <a:pt x="1875" y="672"/>
                  </a:lnTo>
                  <a:lnTo>
                    <a:pt x="1875" y="678"/>
                  </a:lnTo>
                  <a:lnTo>
                    <a:pt x="1827" y="678"/>
                  </a:lnTo>
                  <a:lnTo>
                    <a:pt x="1827" y="672"/>
                  </a:lnTo>
                  <a:close/>
                  <a:moveTo>
                    <a:pt x="1892" y="672"/>
                  </a:moveTo>
                  <a:lnTo>
                    <a:pt x="1940" y="672"/>
                  </a:lnTo>
                  <a:lnTo>
                    <a:pt x="1940" y="678"/>
                  </a:lnTo>
                  <a:lnTo>
                    <a:pt x="1892" y="678"/>
                  </a:lnTo>
                  <a:lnTo>
                    <a:pt x="1892" y="672"/>
                  </a:lnTo>
                  <a:close/>
                  <a:moveTo>
                    <a:pt x="1957" y="672"/>
                  </a:moveTo>
                  <a:lnTo>
                    <a:pt x="2005" y="672"/>
                  </a:lnTo>
                  <a:lnTo>
                    <a:pt x="2005" y="678"/>
                  </a:lnTo>
                  <a:lnTo>
                    <a:pt x="1957" y="678"/>
                  </a:lnTo>
                  <a:lnTo>
                    <a:pt x="1957" y="672"/>
                  </a:lnTo>
                  <a:close/>
                  <a:moveTo>
                    <a:pt x="2023" y="672"/>
                  </a:moveTo>
                  <a:lnTo>
                    <a:pt x="2070" y="672"/>
                  </a:lnTo>
                  <a:lnTo>
                    <a:pt x="2070" y="678"/>
                  </a:lnTo>
                  <a:lnTo>
                    <a:pt x="2023" y="678"/>
                  </a:lnTo>
                  <a:lnTo>
                    <a:pt x="2023" y="672"/>
                  </a:lnTo>
                  <a:close/>
                  <a:moveTo>
                    <a:pt x="2088" y="672"/>
                  </a:moveTo>
                  <a:lnTo>
                    <a:pt x="2135" y="672"/>
                  </a:lnTo>
                  <a:lnTo>
                    <a:pt x="2135" y="678"/>
                  </a:lnTo>
                  <a:lnTo>
                    <a:pt x="2088" y="678"/>
                  </a:lnTo>
                  <a:lnTo>
                    <a:pt x="2088" y="672"/>
                  </a:lnTo>
                  <a:close/>
                  <a:moveTo>
                    <a:pt x="2153" y="672"/>
                  </a:moveTo>
                  <a:lnTo>
                    <a:pt x="2200" y="672"/>
                  </a:lnTo>
                  <a:lnTo>
                    <a:pt x="2200" y="678"/>
                  </a:lnTo>
                  <a:lnTo>
                    <a:pt x="2153" y="678"/>
                  </a:lnTo>
                  <a:lnTo>
                    <a:pt x="2153" y="672"/>
                  </a:lnTo>
                  <a:close/>
                  <a:moveTo>
                    <a:pt x="2218" y="672"/>
                  </a:moveTo>
                  <a:lnTo>
                    <a:pt x="2265" y="672"/>
                  </a:lnTo>
                  <a:lnTo>
                    <a:pt x="2265" y="678"/>
                  </a:lnTo>
                  <a:lnTo>
                    <a:pt x="2218" y="678"/>
                  </a:lnTo>
                  <a:lnTo>
                    <a:pt x="2218" y="672"/>
                  </a:lnTo>
                  <a:close/>
                  <a:moveTo>
                    <a:pt x="2283" y="672"/>
                  </a:moveTo>
                  <a:lnTo>
                    <a:pt x="2331" y="672"/>
                  </a:lnTo>
                  <a:lnTo>
                    <a:pt x="2331" y="678"/>
                  </a:lnTo>
                  <a:lnTo>
                    <a:pt x="2283" y="678"/>
                  </a:lnTo>
                  <a:lnTo>
                    <a:pt x="2283" y="672"/>
                  </a:lnTo>
                  <a:close/>
                  <a:moveTo>
                    <a:pt x="2348" y="672"/>
                  </a:moveTo>
                  <a:lnTo>
                    <a:pt x="2396" y="672"/>
                  </a:lnTo>
                  <a:lnTo>
                    <a:pt x="2396" y="678"/>
                  </a:lnTo>
                  <a:lnTo>
                    <a:pt x="2348" y="678"/>
                  </a:lnTo>
                  <a:lnTo>
                    <a:pt x="2348" y="672"/>
                  </a:lnTo>
                  <a:close/>
                  <a:moveTo>
                    <a:pt x="2414" y="672"/>
                  </a:moveTo>
                  <a:lnTo>
                    <a:pt x="2461" y="672"/>
                  </a:lnTo>
                  <a:lnTo>
                    <a:pt x="2461" y="678"/>
                  </a:lnTo>
                  <a:lnTo>
                    <a:pt x="2414" y="678"/>
                  </a:lnTo>
                  <a:lnTo>
                    <a:pt x="2414" y="672"/>
                  </a:lnTo>
                  <a:close/>
                  <a:moveTo>
                    <a:pt x="2479" y="672"/>
                  </a:moveTo>
                  <a:lnTo>
                    <a:pt x="2526" y="672"/>
                  </a:lnTo>
                  <a:lnTo>
                    <a:pt x="2526" y="678"/>
                  </a:lnTo>
                  <a:lnTo>
                    <a:pt x="2479" y="678"/>
                  </a:lnTo>
                  <a:lnTo>
                    <a:pt x="2479" y="672"/>
                  </a:lnTo>
                  <a:close/>
                  <a:moveTo>
                    <a:pt x="2544" y="672"/>
                  </a:moveTo>
                  <a:lnTo>
                    <a:pt x="2591" y="672"/>
                  </a:lnTo>
                  <a:lnTo>
                    <a:pt x="2591" y="678"/>
                  </a:lnTo>
                  <a:lnTo>
                    <a:pt x="2544" y="678"/>
                  </a:lnTo>
                  <a:lnTo>
                    <a:pt x="2544" y="672"/>
                  </a:lnTo>
                  <a:close/>
                  <a:moveTo>
                    <a:pt x="2609" y="672"/>
                  </a:moveTo>
                  <a:lnTo>
                    <a:pt x="2656" y="672"/>
                  </a:lnTo>
                  <a:lnTo>
                    <a:pt x="2656" y="678"/>
                  </a:lnTo>
                  <a:lnTo>
                    <a:pt x="2609" y="678"/>
                  </a:lnTo>
                  <a:lnTo>
                    <a:pt x="2609" y="672"/>
                  </a:lnTo>
                  <a:close/>
                  <a:moveTo>
                    <a:pt x="2674" y="672"/>
                  </a:moveTo>
                  <a:lnTo>
                    <a:pt x="2722" y="672"/>
                  </a:lnTo>
                  <a:lnTo>
                    <a:pt x="2722" y="678"/>
                  </a:lnTo>
                  <a:lnTo>
                    <a:pt x="2674" y="678"/>
                  </a:lnTo>
                  <a:lnTo>
                    <a:pt x="2674" y="672"/>
                  </a:lnTo>
                  <a:close/>
                  <a:moveTo>
                    <a:pt x="2739" y="672"/>
                  </a:moveTo>
                  <a:lnTo>
                    <a:pt x="2769" y="672"/>
                  </a:lnTo>
                  <a:lnTo>
                    <a:pt x="2769" y="678"/>
                  </a:lnTo>
                  <a:lnTo>
                    <a:pt x="2739" y="678"/>
                  </a:lnTo>
                  <a:lnTo>
                    <a:pt x="2739" y="672"/>
                  </a:lnTo>
                  <a:close/>
                  <a:moveTo>
                    <a:pt x="3" y="501"/>
                  </a:moveTo>
                  <a:lnTo>
                    <a:pt x="50" y="501"/>
                  </a:lnTo>
                  <a:lnTo>
                    <a:pt x="50" y="507"/>
                  </a:lnTo>
                  <a:lnTo>
                    <a:pt x="3" y="507"/>
                  </a:lnTo>
                  <a:lnTo>
                    <a:pt x="3" y="501"/>
                  </a:lnTo>
                  <a:close/>
                  <a:moveTo>
                    <a:pt x="68" y="501"/>
                  </a:moveTo>
                  <a:lnTo>
                    <a:pt x="115" y="501"/>
                  </a:lnTo>
                  <a:lnTo>
                    <a:pt x="115" y="507"/>
                  </a:lnTo>
                  <a:lnTo>
                    <a:pt x="68" y="507"/>
                  </a:lnTo>
                  <a:lnTo>
                    <a:pt x="68" y="501"/>
                  </a:lnTo>
                  <a:close/>
                  <a:moveTo>
                    <a:pt x="133" y="501"/>
                  </a:moveTo>
                  <a:lnTo>
                    <a:pt x="180" y="501"/>
                  </a:lnTo>
                  <a:lnTo>
                    <a:pt x="180" y="507"/>
                  </a:lnTo>
                  <a:lnTo>
                    <a:pt x="133" y="507"/>
                  </a:lnTo>
                  <a:lnTo>
                    <a:pt x="133" y="501"/>
                  </a:lnTo>
                  <a:close/>
                  <a:moveTo>
                    <a:pt x="198" y="501"/>
                  </a:moveTo>
                  <a:lnTo>
                    <a:pt x="246" y="501"/>
                  </a:lnTo>
                  <a:lnTo>
                    <a:pt x="246" y="507"/>
                  </a:lnTo>
                  <a:lnTo>
                    <a:pt x="198" y="507"/>
                  </a:lnTo>
                  <a:lnTo>
                    <a:pt x="198" y="501"/>
                  </a:lnTo>
                  <a:close/>
                  <a:moveTo>
                    <a:pt x="263" y="501"/>
                  </a:moveTo>
                  <a:lnTo>
                    <a:pt x="311" y="501"/>
                  </a:lnTo>
                  <a:lnTo>
                    <a:pt x="311" y="507"/>
                  </a:lnTo>
                  <a:lnTo>
                    <a:pt x="263" y="507"/>
                  </a:lnTo>
                  <a:lnTo>
                    <a:pt x="263" y="501"/>
                  </a:lnTo>
                  <a:close/>
                  <a:moveTo>
                    <a:pt x="328" y="501"/>
                  </a:moveTo>
                  <a:lnTo>
                    <a:pt x="376" y="501"/>
                  </a:lnTo>
                  <a:lnTo>
                    <a:pt x="376" y="507"/>
                  </a:lnTo>
                  <a:lnTo>
                    <a:pt x="328" y="507"/>
                  </a:lnTo>
                  <a:lnTo>
                    <a:pt x="328" y="501"/>
                  </a:lnTo>
                  <a:close/>
                  <a:moveTo>
                    <a:pt x="394" y="501"/>
                  </a:moveTo>
                  <a:lnTo>
                    <a:pt x="441" y="501"/>
                  </a:lnTo>
                  <a:lnTo>
                    <a:pt x="441" y="507"/>
                  </a:lnTo>
                  <a:lnTo>
                    <a:pt x="394" y="507"/>
                  </a:lnTo>
                  <a:lnTo>
                    <a:pt x="394" y="501"/>
                  </a:lnTo>
                  <a:close/>
                  <a:moveTo>
                    <a:pt x="459" y="501"/>
                  </a:moveTo>
                  <a:lnTo>
                    <a:pt x="506" y="501"/>
                  </a:lnTo>
                  <a:lnTo>
                    <a:pt x="506" y="507"/>
                  </a:lnTo>
                  <a:lnTo>
                    <a:pt x="459" y="507"/>
                  </a:lnTo>
                  <a:lnTo>
                    <a:pt x="459" y="501"/>
                  </a:lnTo>
                  <a:close/>
                  <a:moveTo>
                    <a:pt x="524" y="501"/>
                  </a:moveTo>
                  <a:lnTo>
                    <a:pt x="571" y="501"/>
                  </a:lnTo>
                  <a:lnTo>
                    <a:pt x="571" y="507"/>
                  </a:lnTo>
                  <a:lnTo>
                    <a:pt x="524" y="507"/>
                  </a:lnTo>
                  <a:lnTo>
                    <a:pt x="524" y="501"/>
                  </a:lnTo>
                  <a:close/>
                  <a:moveTo>
                    <a:pt x="589" y="501"/>
                  </a:moveTo>
                  <a:lnTo>
                    <a:pt x="636" y="501"/>
                  </a:lnTo>
                  <a:lnTo>
                    <a:pt x="636" y="507"/>
                  </a:lnTo>
                  <a:lnTo>
                    <a:pt x="589" y="507"/>
                  </a:lnTo>
                  <a:lnTo>
                    <a:pt x="589" y="501"/>
                  </a:lnTo>
                  <a:close/>
                  <a:moveTo>
                    <a:pt x="654" y="501"/>
                  </a:moveTo>
                  <a:lnTo>
                    <a:pt x="702" y="501"/>
                  </a:lnTo>
                  <a:lnTo>
                    <a:pt x="702" y="507"/>
                  </a:lnTo>
                  <a:lnTo>
                    <a:pt x="654" y="507"/>
                  </a:lnTo>
                  <a:lnTo>
                    <a:pt x="654" y="501"/>
                  </a:lnTo>
                  <a:close/>
                  <a:moveTo>
                    <a:pt x="719" y="501"/>
                  </a:moveTo>
                  <a:lnTo>
                    <a:pt x="767" y="501"/>
                  </a:lnTo>
                  <a:lnTo>
                    <a:pt x="767" y="507"/>
                  </a:lnTo>
                  <a:lnTo>
                    <a:pt x="719" y="507"/>
                  </a:lnTo>
                  <a:lnTo>
                    <a:pt x="719" y="501"/>
                  </a:lnTo>
                  <a:close/>
                  <a:moveTo>
                    <a:pt x="785" y="501"/>
                  </a:moveTo>
                  <a:lnTo>
                    <a:pt x="832" y="501"/>
                  </a:lnTo>
                  <a:lnTo>
                    <a:pt x="832" y="507"/>
                  </a:lnTo>
                  <a:lnTo>
                    <a:pt x="785" y="507"/>
                  </a:lnTo>
                  <a:lnTo>
                    <a:pt x="785" y="501"/>
                  </a:lnTo>
                  <a:close/>
                  <a:moveTo>
                    <a:pt x="850" y="501"/>
                  </a:moveTo>
                  <a:lnTo>
                    <a:pt x="897" y="501"/>
                  </a:lnTo>
                  <a:lnTo>
                    <a:pt x="897" y="507"/>
                  </a:lnTo>
                  <a:lnTo>
                    <a:pt x="850" y="507"/>
                  </a:lnTo>
                  <a:lnTo>
                    <a:pt x="850" y="501"/>
                  </a:lnTo>
                  <a:close/>
                  <a:moveTo>
                    <a:pt x="915" y="501"/>
                  </a:moveTo>
                  <a:lnTo>
                    <a:pt x="962" y="501"/>
                  </a:lnTo>
                  <a:lnTo>
                    <a:pt x="962" y="507"/>
                  </a:lnTo>
                  <a:lnTo>
                    <a:pt x="915" y="507"/>
                  </a:lnTo>
                  <a:lnTo>
                    <a:pt x="915" y="501"/>
                  </a:lnTo>
                  <a:close/>
                  <a:moveTo>
                    <a:pt x="980" y="501"/>
                  </a:moveTo>
                  <a:lnTo>
                    <a:pt x="1027" y="501"/>
                  </a:lnTo>
                  <a:lnTo>
                    <a:pt x="1027" y="507"/>
                  </a:lnTo>
                  <a:lnTo>
                    <a:pt x="980" y="507"/>
                  </a:lnTo>
                  <a:lnTo>
                    <a:pt x="980" y="501"/>
                  </a:lnTo>
                  <a:close/>
                  <a:moveTo>
                    <a:pt x="1045" y="501"/>
                  </a:moveTo>
                  <a:lnTo>
                    <a:pt x="1093" y="501"/>
                  </a:lnTo>
                  <a:lnTo>
                    <a:pt x="1093" y="507"/>
                  </a:lnTo>
                  <a:lnTo>
                    <a:pt x="1045" y="507"/>
                  </a:lnTo>
                  <a:lnTo>
                    <a:pt x="1045" y="501"/>
                  </a:lnTo>
                  <a:close/>
                  <a:moveTo>
                    <a:pt x="1110" y="501"/>
                  </a:moveTo>
                  <a:lnTo>
                    <a:pt x="1158" y="501"/>
                  </a:lnTo>
                  <a:lnTo>
                    <a:pt x="1158" y="507"/>
                  </a:lnTo>
                  <a:lnTo>
                    <a:pt x="1110" y="507"/>
                  </a:lnTo>
                  <a:lnTo>
                    <a:pt x="1110" y="501"/>
                  </a:lnTo>
                  <a:close/>
                  <a:moveTo>
                    <a:pt x="1176" y="501"/>
                  </a:moveTo>
                  <a:lnTo>
                    <a:pt x="1223" y="501"/>
                  </a:lnTo>
                  <a:lnTo>
                    <a:pt x="1223" y="507"/>
                  </a:lnTo>
                  <a:lnTo>
                    <a:pt x="1176" y="507"/>
                  </a:lnTo>
                  <a:lnTo>
                    <a:pt x="1176" y="501"/>
                  </a:lnTo>
                  <a:close/>
                  <a:moveTo>
                    <a:pt x="1241" y="501"/>
                  </a:moveTo>
                  <a:lnTo>
                    <a:pt x="1288" y="501"/>
                  </a:lnTo>
                  <a:lnTo>
                    <a:pt x="1288" y="507"/>
                  </a:lnTo>
                  <a:lnTo>
                    <a:pt x="1241" y="507"/>
                  </a:lnTo>
                  <a:lnTo>
                    <a:pt x="1241" y="501"/>
                  </a:lnTo>
                  <a:close/>
                  <a:moveTo>
                    <a:pt x="1306" y="501"/>
                  </a:moveTo>
                  <a:lnTo>
                    <a:pt x="1353" y="501"/>
                  </a:lnTo>
                  <a:lnTo>
                    <a:pt x="1353" y="507"/>
                  </a:lnTo>
                  <a:lnTo>
                    <a:pt x="1306" y="507"/>
                  </a:lnTo>
                  <a:lnTo>
                    <a:pt x="1306" y="501"/>
                  </a:lnTo>
                  <a:close/>
                  <a:moveTo>
                    <a:pt x="1371" y="501"/>
                  </a:moveTo>
                  <a:lnTo>
                    <a:pt x="1418" y="501"/>
                  </a:lnTo>
                  <a:lnTo>
                    <a:pt x="1418" y="507"/>
                  </a:lnTo>
                  <a:lnTo>
                    <a:pt x="1371" y="507"/>
                  </a:lnTo>
                  <a:lnTo>
                    <a:pt x="1371" y="501"/>
                  </a:lnTo>
                  <a:close/>
                  <a:moveTo>
                    <a:pt x="1436" y="501"/>
                  </a:moveTo>
                  <a:lnTo>
                    <a:pt x="1484" y="501"/>
                  </a:lnTo>
                  <a:lnTo>
                    <a:pt x="1484" y="507"/>
                  </a:lnTo>
                  <a:lnTo>
                    <a:pt x="1436" y="507"/>
                  </a:lnTo>
                  <a:lnTo>
                    <a:pt x="1436" y="501"/>
                  </a:lnTo>
                  <a:close/>
                  <a:moveTo>
                    <a:pt x="1501" y="501"/>
                  </a:moveTo>
                  <a:lnTo>
                    <a:pt x="1549" y="501"/>
                  </a:lnTo>
                  <a:lnTo>
                    <a:pt x="1549" y="507"/>
                  </a:lnTo>
                  <a:lnTo>
                    <a:pt x="1501" y="507"/>
                  </a:lnTo>
                  <a:lnTo>
                    <a:pt x="1501" y="501"/>
                  </a:lnTo>
                  <a:close/>
                  <a:moveTo>
                    <a:pt x="1566" y="501"/>
                  </a:moveTo>
                  <a:lnTo>
                    <a:pt x="1614" y="501"/>
                  </a:lnTo>
                  <a:lnTo>
                    <a:pt x="1614" y="507"/>
                  </a:lnTo>
                  <a:lnTo>
                    <a:pt x="1566" y="507"/>
                  </a:lnTo>
                  <a:lnTo>
                    <a:pt x="1566" y="501"/>
                  </a:lnTo>
                  <a:close/>
                  <a:moveTo>
                    <a:pt x="1632" y="501"/>
                  </a:moveTo>
                  <a:lnTo>
                    <a:pt x="1679" y="501"/>
                  </a:lnTo>
                  <a:lnTo>
                    <a:pt x="1679" y="507"/>
                  </a:lnTo>
                  <a:lnTo>
                    <a:pt x="1632" y="507"/>
                  </a:lnTo>
                  <a:lnTo>
                    <a:pt x="1632" y="501"/>
                  </a:lnTo>
                  <a:close/>
                  <a:moveTo>
                    <a:pt x="1697" y="501"/>
                  </a:moveTo>
                  <a:lnTo>
                    <a:pt x="1744" y="501"/>
                  </a:lnTo>
                  <a:lnTo>
                    <a:pt x="1744" y="507"/>
                  </a:lnTo>
                  <a:lnTo>
                    <a:pt x="1697" y="507"/>
                  </a:lnTo>
                  <a:lnTo>
                    <a:pt x="1697" y="501"/>
                  </a:lnTo>
                  <a:close/>
                  <a:moveTo>
                    <a:pt x="1762" y="501"/>
                  </a:moveTo>
                  <a:lnTo>
                    <a:pt x="1809" y="501"/>
                  </a:lnTo>
                  <a:lnTo>
                    <a:pt x="1809" y="507"/>
                  </a:lnTo>
                  <a:lnTo>
                    <a:pt x="1762" y="507"/>
                  </a:lnTo>
                  <a:lnTo>
                    <a:pt x="1762" y="501"/>
                  </a:lnTo>
                  <a:close/>
                  <a:moveTo>
                    <a:pt x="1827" y="501"/>
                  </a:moveTo>
                  <a:lnTo>
                    <a:pt x="1875" y="501"/>
                  </a:lnTo>
                  <a:lnTo>
                    <a:pt x="1875" y="507"/>
                  </a:lnTo>
                  <a:lnTo>
                    <a:pt x="1827" y="507"/>
                  </a:lnTo>
                  <a:lnTo>
                    <a:pt x="1827" y="501"/>
                  </a:lnTo>
                  <a:close/>
                  <a:moveTo>
                    <a:pt x="1892" y="501"/>
                  </a:moveTo>
                  <a:lnTo>
                    <a:pt x="1940" y="501"/>
                  </a:lnTo>
                  <a:lnTo>
                    <a:pt x="1940" y="507"/>
                  </a:lnTo>
                  <a:lnTo>
                    <a:pt x="1892" y="507"/>
                  </a:lnTo>
                  <a:lnTo>
                    <a:pt x="1892" y="501"/>
                  </a:lnTo>
                  <a:close/>
                  <a:moveTo>
                    <a:pt x="1957" y="501"/>
                  </a:moveTo>
                  <a:lnTo>
                    <a:pt x="2005" y="501"/>
                  </a:lnTo>
                  <a:lnTo>
                    <a:pt x="2005" y="507"/>
                  </a:lnTo>
                  <a:lnTo>
                    <a:pt x="1957" y="507"/>
                  </a:lnTo>
                  <a:lnTo>
                    <a:pt x="1957" y="501"/>
                  </a:lnTo>
                  <a:close/>
                  <a:moveTo>
                    <a:pt x="2023" y="501"/>
                  </a:moveTo>
                  <a:lnTo>
                    <a:pt x="2070" y="501"/>
                  </a:lnTo>
                  <a:lnTo>
                    <a:pt x="2070" y="507"/>
                  </a:lnTo>
                  <a:lnTo>
                    <a:pt x="2023" y="507"/>
                  </a:lnTo>
                  <a:lnTo>
                    <a:pt x="2023" y="501"/>
                  </a:lnTo>
                  <a:close/>
                  <a:moveTo>
                    <a:pt x="2088" y="501"/>
                  </a:moveTo>
                  <a:lnTo>
                    <a:pt x="2135" y="501"/>
                  </a:lnTo>
                  <a:lnTo>
                    <a:pt x="2135" y="507"/>
                  </a:lnTo>
                  <a:lnTo>
                    <a:pt x="2088" y="507"/>
                  </a:lnTo>
                  <a:lnTo>
                    <a:pt x="2088" y="501"/>
                  </a:lnTo>
                  <a:close/>
                  <a:moveTo>
                    <a:pt x="2153" y="501"/>
                  </a:moveTo>
                  <a:lnTo>
                    <a:pt x="2200" y="501"/>
                  </a:lnTo>
                  <a:lnTo>
                    <a:pt x="2200" y="507"/>
                  </a:lnTo>
                  <a:lnTo>
                    <a:pt x="2153" y="507"/>
                  </a:lnTo>
                  <a:lnTo>
                    <a:pt x="2153" y="501"/>
                  </a:lnTo>
                  <a:close/>
                  <a:moveTo>
                    <a:pt x="2218" y="501"/>
                  </a:moveTo>
                  <a:lnTo>
                    <a:pt x="2265" y="501"/>
                  </a:lnTo>
                  <a:lnTo>
                    <a:pt x="2265" y="507"/>
                  </a:lnTo>
                  <a:lnTo>
                    <a:pt x="2218" y="507"/>
                  </a:lnTo>
                  <a:lnTo>
                    <a:pt x="2218" y="501"/>
                  </a:lnTo>
                  <a:close/>
                  <a:moveTo>
                    <a:pt x="2283" y="501"/>
                  </a:moveTo>
                  <a:lnTo>
                    <a:pt x="2331" y="501"/>
                  </a:lnTo>
                  <a:lnTo>
                    <a:pt x="2331" y="507"/>
                  </a:lnTo>
                  <a:lnTo>
                    <a:pt x="2283" y="507"/>
                  </a:lnTo>
                  <a:lnTo>
                    <a:pt x="2283" y="501"/>
                  </a:lnTo>
                  <a:close/>
                  <a:moveTo>
                    <a:pt x="2348" y="501"/>
                  </a:moveTo>
                  <a:lnTo>
                    <a:pt x="2396" y="501"/>
                  </a:lnTo>
                  <a:lnTo>
                    <a:pt x="2396" y="507"/>
                  </a:lnTo>
                  <a:lnTo>
                    <a:pt x="2348" y="507"/>
                  </a:lnTo>
                  <a:lnTo>
                    <a:pt x="2348" y="501"/>
                  </a:lnTo>
                  <a:close/>
                  <a:moveTo>
                    <a:pt x="2414" y="501"/>
                  </a:moveTo>
                  <a:lnTo>
                    <a:pt x="2461" y="501"/>
                  </a:lnTo>
                  <a:lnTo>
                    <a:pt x="2461" y="507"/>
                  </a:lnTo>
                  <a:lnTo>
                    <a:pt x="2414" y="507"/>
                  </a:lnTo>
                  <a:lnTo>
                    <a:pt x="2414" y="501"/>
                  </a:lnTo>
                  <a:close/>
                  <a:moveTo>
                    <a:pt x="2479" y="501"/>
                  </a:moveTo>
                  <a:lnTo>
                    <a:pt x="2526" y="501"/>
                  </a:lnTo>
                  <a:lnTo>
                    <a:pt x="2526" y="507"/>
                  </a:lnTo>
                  <a:lnTo>
                    <a:pt x="2479" y="507"/>
                  </a:lnTo>
                  <a:lnTo>
                    <a:pt x="2479" y="501"/>
                  </a:lnTo>
                  <a:close/>
                  <a:moveTo>
                    <a:pt x="2544" y="501"/>
                  </a:moveTo>
                  <a:lnTo>
                    <a:pt x="2591" y="501"/>
                  </a:lnTo>
                  <a:lnTo>
                    <a:pt x="2591" y="507"/>
                  </a:lnTo>
                  <a:lnTo>
                    <a:pt x="2544" y="507"/>
                  </a:lnTo>
                  <a:lnTo>
                    <a:pt x="2544" y="501"/>
                  </a:lnTo>
                  <a:close/>
                  <a:moveTo>
                    <a:pt x="2609" y="501"/>
                  </a:moveTo>
                  <a:lnTo>
                    <a:pt x="2656" y="501"/>
                  </a:lnTo>
                  <a:lnTo>
                    <a:pt x="2656" y="507"/>
                  </a:lnTo>
                  <a:lnTo>
                    <a:pt x="2609" y="507"/>
                  </a:lnTo>
                  <a:lnTo>
                    <a:pt x="2609" y="501"/>
                  </a:lnTo>
                  <a:close/>
                  <a:moveTo>
                    <a:pt x="2674" y="501"/>
                  </a:moveTo>
                  <a:lnTo>
                    <a:pt x="2722" y="501"/>
                  </a:lnTo>
                  <a:lnTo>
                    <a:pt x="2722" y="507"/>
                  </a:lnTo>
                  <a:lnTo>
                    <a:pt x="2674" y="507"/>
                  </a:lnTo>
                  <a:lnTo>
                    <a:pt x="2674" y="501"/>
                  </a:lnTo>
                  <a:close/>
                  <a:moveTo>
                    <a:pt x="2739" y="501"/>
                  </a:moveTo>
                  <a:lnTo>
                    <a:pt x="2769" y="501"/>
                  </a:lnTo>
                  <a:lnTo>
                    <a:pt x="2769" y="507"/>
                  </a:lnTo>
                  <a:lnTo>
                    <a:pt x="2739" y="507"/>
                  </a:lnTo>
                  <a:lnTo>
                    <a:pt x="2739" y="501"/>
                  </a:lnTo>
                  <a:close/>
                  <a:moveTo>
                    <a:pt x="3" y="336"/>
                  </a:moveTo>
                  <a:lnTo>
                    <a:pt x="50" y="336"/>
                  </a:lnTo>
                  <a:lnTo>
                    <a:pt x="50" y="342"/>
                  </a:lnTo>
                  <a:lnTo>
                    <a:pt x="3" y="342"/>
                  </a:lnTo>
                  <a:lnTo>
                    <a:pt x="3" y="336"/>
                  </a:lnTo>
                  <a:close/>
                  <a:moveTo>
                    <a:pt x="68" y="336"/>
                  </a:moveTo>
                  <a:lnTo>
                    <a:pt x="115" y="336"/>
                  </a:lnTo>
                  <a:lnTo>
                    <a:pt x="115" y="342"/>
                  </a:lnTo>
                  <a:lnTo>
                    <a:pt x="68" y="342"/>
                  </a:lnTo>
                  <a:lnTo>
                    <a:pt x="68" y="336"/>
                  </a:lnTo>
                  <a:close/>
                  <a:moveTo>
                    <a:pt x="133" y="336"/>
                  </a:moveTo>
                  <a:lnTo>
                    <a:pt x="180" y="336"/>
                  </a:lnTo>
                  <a:lnTo>
                    <a:pt x="180" y="342"/>
                  </a:lnTo>
                  <a:lnTo>
                    <a:pt x="133" y="342"/>
                  </a:lnTo>
                  <a:lnTo>
                    <a:pt x="133" y="336"/>
                  </a:lnTo>
                  <a:close/>
                  <a:moveTo>
                    <a:pt x="198" y="336"/>
                  </a:moveTo>
                  <a:lnTo>
                    <a:pt x="246" y="336"/>
                  </a:lnTo>
                  <a:lnTo>
                    <a:pt x="246" y="342"/>
                  </a:lnTo>
                  <a:lnTo>
                    <a:pt x="198" y="342"/>
                  </a:lnTo>
                  <a:lnTo>
                    <a:pt x="198" y="336"/>
                  </a:lnTo>
                  <a:close/>
                  <a:moveTo>
                    <a:pt x="263" y="336"/>
                  </a:moveTo>
                  <a:lnTo>
                    <a:pt x="311" y="336"/>
                  </a:lnTo>
                  <a:lnTo>
                    <a:pt x="311" y="342"/>
                  </a:lnTo>
                  <a:lnTo>
                    <a:pt x="263" y="342"/>
                  </a:lnTo>
                  <a:lnTo>
                    <a:pt x="263" y="336"/>
                  </a:lnTo>
                  <a:close/>
                  <a:moveTo>
                    <a:pt x="328" y="336"/>
                  </a:moveTo>
                  <a:lnTo>
                    <a:pt x="376" y="336"/>
                  </a:lnTo>
                  <a:lnTo>
                    <a:pt x="376" y="342"/>
                  </a:lnTo>
                  <a:lnTo>
                    <a:pt x="328" y="342"/>
                  </a:lnTo>
                  <a:lnTo>
                    <a:pt x="328" y="336"/>
                  </a:lnTo>
                  <a:close/>
                  <a:moveTo>
                    <a:pt x="394" y="336"/>
                  </a:moveTo>
                  <a:lnTo>
                    <a:pt x="441" y="336"/>
                  </a:lnTo>
                  <a:lnTo>
                    <a:pt x="441" y="342"/>
                  </a:lnTo>
                  <a:lnTo>
                    <a:pt x="394" y="342"/>
                  </a:lnTo>
                  <a:lnTo>
                    <a:pt x="394" y="336"/>
                  </a:lnTo>
                  <a:close/>
                  <a:moveTo>
                    <a:pt x="459" y="336"/>
                  </a:moveTo>
                  <a:lnTo>
                    <a:pt x="506" y="336"/>
                  </a:lnTo>
                  <a:lnTo>
                    <a:pt x="506" y="342"/>
                  </a:lnTo>
                  <a:lnTo>
                    <a:pt x="459" y="342"/>
                  </a:lnTo>
                  <a:lnTo>
                    <a:pt x="459" y="336"/>
                  </a:lnTo>
                  <a:close/>
                  <a:moveTo>
                    <a:pt x="524" y="336"/>
                  </a:moveTo>
                  <a:lnTo>
                    <a:pt x="571" y="336"/>
                  </a:lnTo>
                  <a:lnTo>
                    <a:pt x="571" y="342"/>
                  </a:lnTo>
                  <a:lnTo>
                    <a:pt x="524" y="342"/>
                  </a:lnTo>
                  <a:lnTo>
                    <a:pt x="524" y="336"/>
                  </a:lnTo>
                  <a:close/>
                  <a:moveTo>
                    <a:pt x="589" y="336"/>
                  </a:moveTo>
                  <a:lnTo>
                    <a:pt x="636" y="336"/>
                  </a:lnTo>
                  <a:lnTo>
                    <a:pt x="636" y="342"/>
                  </a:lnTo>
                  <a:lnTo>
                    <a:pt x="589" y="342"/>
                  </a:lnTo>
                  <a:lnTo>
                    <a:pt x="589" y="336"/>
                  </a:lnTo>
                  <a:close/>
                  <a:moveTo>
                    <a:pt x="654" y="336"/>
                  </a:moveTo>
                  <a:lnTo>
                    <a:pt x="702" y="336"/>
                  </a:lnTo>
                  <a:lnTo>
                    <a:pt x="702" y="342"/>
                  </a:lnTo>
                  <a:lnTo>
                    <a:pt x="654" y="342"/>
                  </a:lnTo>
                  <a:lnTo>
                    <a:pt x="654" y="336"/>
                  </a:lnTo>
                  <a:close/>
                  <a:moveTo>
                    <a:pt x="719" y="336"/>
                  </a:moveTo>
                  <a:lnTo>
                    <a:pt x="767" y="336"/>
                  </a:lnTo>
                  <a:lnTo>
                    <a:pt x="767" y="342"/>
                  </a:lnTo>
                  <a:lnTo>
                    <a:pt x="719" y="342"/>
                  </a:lnTo>
                  <a:lnTo>
                    <a:pt x="719" y="336"/>
                  </a:lnTo>
                  <a:close/>
                  <a:moveTo>
                    <a:pt x="785" y="336"/>
                  </a:moveTo>
                  <a:lnTo>
                    <a:pt x="832" y="336"/>
                  </a:lnTo>
                  <a:lnTo>
                    <a:pt x="832" y="342"/>
                  </a:lnTo>
                  <a:lnTo>
                    <a:pt x="785" y="342"/>
                  </a:lnTo>
                  <a:lnTo>
                    <a:pt x="785" y="336"/>
                  </a:lnTo>
                  <a:close/>
                  <a:moveTo>
                    <a:pt x="850" y="336"/>
                  </a:moveTo>
                  <a:lnTo>
                    <a:pt x="897" y="336"/>
                  </a:lnTo>
                  <a:lnTo>
                    <a:pt x="897" y="342"/>
                  </a:lnTo>
                  <a:lnTo>
                    <a:pt x="850" y="342"/>
                  </a:lnTo>
                  <a:lnTo>
                    <a:pt x="850" y="336"/>
                  </a:lnTo>
                  <a:close/>
                  <a:moveTo>
                    <a:pt x="915" y="336"/>
                  </a:moveTo>
                  <a:lnTo>
                    <a:pt x="962" y="336"/>
                  </a:lnTo>
                  <a:lnTo>
                    <a:pt x="962" y="342"/>
                  </a:lnTo>
                  <a:lnTo>
                    <a:pt x="915" y="342"/>
                  </a:lnTo>
                  <a:lnTo>
                    <a:pt x="915" y="336"/>
                  </a:lnTo>
                  <a:close/>
                  <a:moveTo>
                    <a:pt x="980" y="336"/>
                  </a:moveTo>
                  <a:lnTo>
                    <a:pt x="1027" y="336"/>
                  </a:lnTo>
                  <a:lnTo>
                    <a:pt x="1027" y="342"/>
                  </a:lnTo>
                  <a:lnTo>
                    <a:pt x="980" y="342"/>
                  </a:lnTo>
                  <a:lnTo>
                    <a:pt x="980" y="336"/>
                  </a:lnTo>
                  <a:close/>
                  <a:moveTo>
                    <a:pt x="1045" y="336"/>
                  </a:moveTo>
                  <a:lnTo>
                    <a:pt x="1093" y="336"/>
                  </a:lnTo>
                  <a:lnTo>
                    <a:pt x="1093" y="342"/>
                  </a:lnTo>
                  <a:lnTo>
                    <a:pt x="1045" y="342"/>
                  </a:lnTo>
                  <a:lnTo>
                    <a:pt x="1045" y="336"/>
                  </a:lnTo>
                  <a:close/>
                  <a:moveTo>
                    <a:pt x="1110" y="336"/>
                  </a:moveTo>
                  <a:lnTo>
                    <a:pt x="1158" y="336"/>
                  </a:lnTo>
                  <a:lnTo>
                    <a:pt x="1158" y="342"/>
                  </a:lnTo>
                  <a:lnTo>
                    <a:pt x="1110" y="342"/>
                  </a:lnTo>
                  <a:lnTo>
                    <a:pt x="1110" y="336"/>
                  </a:lnTo>
                  <a:close/>
                  <a:moveTo>
                    <a:pt x="1176" y="336"/>
                  </a:moveTo>
                  <a:lnTo>
                    <a:pt x="1223" y="336"/>
                  </a:lnTo>
                  <a:lnTo>
                    <a:pt x="1223" y="342"/>
                  </a:lnTo>
                  <a:lnTo>
                    <a:pt x="1176" y="342"/>
                  </a:lnTo>
                  <a:lnTo>
                    <a:pt x="1176" y="336"/>
                  </a:lnTo>
                  <a:close/>
                  <a:moveTo>
                    <a:pt x="1241" y="336"/>
                  </a:moveTo>
                  <a:lnTo>
                    <a:pt x="1288" y="336"/>
                  </a:lnTo>
                  <a:lnTo>
                    <a:pt x="1288" y="342"/>
                  </a:lnTo>
                  <a:lnTo>
                    <a:pt x="1241" y="342"/>
                  </a:lnTo>
                  <a:lnTo>
                    <a:pt x="1241" y="336"/>
                  </a:lnTo>
                  <a:close/>
                  <a:moveTo>
                    <a:pt x="1306" y="336"/>
                  </a:moveTo>
                  <a:lnTo>
                    <a:pt x="1353" y="336"/>
                  </a:lnTo>
                  <a:lnTo>
                    <a:pt x="1353" y="342"/>
                  </a:lnTo>
                  <a:lnTo>
                    <a:pt x="1306" y="342"/>
                  </a:lnTo>
                  <a:lnTo>
                    <a:pt x="1306" y="336"/>
                  </a:lnTo>
                  <a:close/>
                  <a:moveTo>
                    <a:pt x="1371" y="336"/>
                  </a:moveTo>
                  <a:lnTo>
                    <a:pt x="1418" y="336"/>
                  </a:lnTo>
                  <a:lnTo>
                    <a:pt x="1418" y="342"/>
                  </a:lnTo>
                  <a:lnTo>
                    <a:pt x="1371" y="342"/>
                  </a:lnTo>
                  <a:lnTo>
                    <a:pt x="1371" y="336"/>
                  </a:lnTo>
                  <a:close/>
                  <a:moveTo>
                    <a:pt x="1436" y="336"/>
                  </a:moveTo>
                  <a:lnTo>
                    <a:pt x="1484" y="336"/>
                  </a:lnTo>
                  <a:lnTo>
                    <a:pt x="1484" y="342"/>
                  </a:lnTo>
                  <a:lnTo>
                    <a:pt x="1436" y="342"/>
                  </a:lnTo>
                  <a:lnTo>
                    <a:pt x="1436" y="336"/>
                  </a:lnTo>
                  <a:close/>
                  <a:moveTo>
                    <a:pt x="1501" y="336"/>
                  </a:moveTo>
                  <a:lnTo>
                    <a:pt x="1549" y="336"/>
                  </a:lnTo>
                  <a:lnTo>
                    <a:pt x="1549" y="342"/>
                  </a:lnTo>
                  <a:lnTo>
                    <a:pt x="1501" y="342"/>
                  </a:lnTo>
                  <a:lnTo>
                    <a:pt x="1501" y="336"/>
                  </a:lnTo>
                  <a:close/>
                  <a:moveTo>
                    <a:pt x="1566" y="336"/>
                  </a:moveTo>
                  <a:lnTo>
                    <a:pt x="1614" y="336"/>
                  </a:lnTo>
                  <a:lnTo>
                    <a:pt x="1614" y="342"/>
                  </a:lnTo>
                  <a:lnTo>
                    <a:pt x="1566" y="342"/>
                  </a:lnTo>
                  <a:lnTo>
                    <a:pt x="1566" y="336"/>
                  </a:lnTo>
                  <a:close/>
                  <a:moveTo>
                    <a:pt x="1632" y="336"/>
                  </a:moveTo>
                  <a:lnTo>
                    <a:pt x="1679" y="336"/>
                  </a:lnTo>
                  <a:lnTo>
                    <a:pt x="1679" y="342"/>
                  </a:lnTo>
                  <a:lnTo>
                    <a:pt x="1632" y="342"/>
                  </a:lnTo>
                  <a:lnTo>
                    <a:pt x="1632" y="336"/>
                  </a:lnTo>
                  <a:close/>
                  <a:moveTo>
                    <a:pt x="1697" y="336"/>
                  </a:moveTo>
                  <a:lnTo>
                    <a:pt x="1744" y="336"/>
                  </a:lnTo>
                  <a:lnTo>
                    <a:pt x="1744" y="342"/>
                  </a:lnTo>
                  <a:lnTo>
                    <a:pt x="1697" y="342"/>
                  </a:lnTo>
                  <a:lnTo>
                    <a:pt x="1697" y="336"/>
                  </a:lnTo>
                  <a:close/>
                  <a:moveTo>
                    <a:pt x="1762" y="336"/>
                  </a:moveTo>
                  <a:lnTo>
                    <a:pt x="1809" y="336"/>
                  </a:lnTo>
                  <a:lnTo>
                    <a:pt x="1809" y="342"/>
                  </a:lnTo>
                  <a:lnTo>
                    <a:pt x="1762" y="342"/>
                  </a:lnTo>
                  <a:lnTo>
                    <a:pt x="1762" y="336"/>
                  </a:lnTo>
                  <a:close/>
                  <a:moveTo>
                    <a:pt x="1827" y="336"/>
                  </a:moveTo>
                  <a:lnTo>
                    <a:pt x="1875" y="336"/>
                  </a:lnTo>
                  <a:lnTo>
                    <a:pt x="1875" y="342"/>
                  </a:lnTo>
                  <a:lnTo>
                    <a:pt x="1827" y="342"/>
                  </a:lnTo>
                  <a:lnTo>
                    <a:pt x="1827" y="336"/>
                  </a:lnTo>
                  <a:close/>
                  <a:moveTo>
                    <a:pt x="1892" y="336"/>
                  </a:moveTo>
                  <a:lnTo>
                    <a:pt x="1940" y="336"/>
                  </a:lnTo>
                  <a:lnTo>
                    <a:pt x="1940" y="342"/>
                  </a:lnTo>
                  <a:lnTo>
                    <a:pt x="1892" y="342"/>
                  </a:lnTo>
                  <a:lnTo>
                    <a:pt x="1892" y="336"/>
                  </a:lnTo>
                  <a:close/>
                  <a:moveTo>
                    <a:pt x="1957" y="336"/>
                  </a:moveTo>
                  <a:lnTo>
                    <a:pt x="2005" y="336"/>
                  </a:lnTo>
                  <a:lnTo>
                    <a:pt x="2005" y="342"/>
                  </a:lnTo>
                  <a:lnTo>
                    <a:pt x="1957" y="342"/>
                  </a:lnTo>
                  <a:lnTo>
                    <a:pt x="1957" y="336"/>
                  </a:lnTo>
                  <a:close/>
                  <a:moveTo>
                    <a:pt x="2023" y="336"/>
                  </a:moveTo>
                  <a:lnTo>
                    <a:pt x="2070" y="336"/>
                  </a:lnTo>
                  <a:lnTo>
                    <a:pt x="2070" y="342"/>
                  </a:lnTo>
                  <a:lnTo>
                    <a:pt x="2023" y="342"/>
                  </a:lnTo>
                  <a:lnTo>
                    <a:pt x="2023" y="336"/>
                  </a:lnTo>
                  <a:close/>
                  <a:moveTo>
                    <a:pt x="2088" y="336"/>
                  </a:moveTo>
                  <a:lnTo>
                    <a:pt x="2135" y="336"/>
                  </a:lnTo>
                  <a:lnTo>
                    <a:pt x="2135" y="342"/>
                  </a:lnTo>
                  <a:lnTo>
                    <a:pt x="2088" y="342"/>
                  </a:lnTo>
                  <a:lnTo>
                    <a:pt x="2088" y="336"/>
                  </a:lnTo>
                  <a:close/>
                  <a:moveTo>
                    <a:pt x="2153" y="336"/>
                  </a:moveTo>
                  <a:lnTo>
                    <a:pt x="2200" y="336"/>
                  </a:lnTo>
                  <a:lnTo>
                    <a:pt x="2200" y="342"/>
                  </a:lnTo>
                  <a:lnTo>
                    <a:pt x="2153" y="342"/>
                  </a:lnTo>
                  <a:lnTo>
                    <a:pt x="2153" y="336"/>
                  </a:lnTo>
                  <a:close/>
                  <a:moveTo>
                    <a:pt x="2218" y="336"/>
                  </a:moveTo>
                  <a:lnTo>
                    <a:pt x="2265" y="336"/>
                  </a:lnTo>
                  <a:lnTo>
                    <a:pt x="2265" y="342"/>
                  </a:lnTo>
                  <a:lnTo>
                    <a:pt x="2218" y="342"/>
                  </a:lnTo>
                  <a:lnTo>
                    <a:pt x="2218" y="336"/>
                  </a:lnTo>
                  <a:close/>
                  <a:moveTo>
                    <a:pt x="2283" y="336"/>
                  </a:moveTo>
                  <a:lnTo>
                    <a:pt x="2331" y="336"/>
                  </a:lnTo>
                  <a:lnTo>
                    <a:pt x="2331" y="342"/>
                  </a:lnTo>
                  <a:lnTo>
                    <a:pt x="2283" y="342"/>
                  </a:lnTo>
                  <a:lnTo>
                    <a:pt x="2283" y="336"/>
                  </a:lnTo>
                  <a:close/>
                  <a:moveTo>
                    <a:pt x="2348" y="336"/>
                  </a:moveTo>
                  <a:lnTo>
                    <a:pt x="2396" y="336"/>
                  </a:lnTo>
                  <a:lnTo>
                    <a:pt x="2396" y="342"/>
                  </a:lnTo>
                  <a:lnTo>
                    <a:pt x="2348" y="342"/>
                  </a:lnTo>
                  <a:lnTo>
                    <a:pt x="2348" y="336"/>
                  </a:lnTo>
                  <a:close/>
                  <a:moveTo>
                    <a:pt x="2414" y="336"/>
                  </a:moveTo>
                  <a:lnTo>
                    <a:pt x="2461" y="336"/>
                  </a:lnTo>
                  <a:lnTo>
                    <a:pt x="2461" y="342"/>
                  </a:lnTo>
                  <a:lnTo>
                    <a:pt x="2414" y="342"/>
                  </a:lnTo>
                  <a:lnTo>
                    <a:pt x="2414" y="336"/>
                  </a:lnTo>
                  <a:close/>
                  <a:moveTo>
                    <a:pt x="2479" y="336"/>
                  </a:moveTo>
                  <a:lnTo>
                    <a:pt x="2526" y="336"/>
                  </a:lnTo>
                  <a:lnTo>
                    <a:pt x="2526" y="342"/>
                  </a:lnTo>
                  <a:lnTo>
                    <a:pt x="2479" y="342"/>
                  </a:lnTo>
                  <a:lnTo>
                    <a:pt x="2479" y="336"/>
                  </a:lnTo>
                  <a:close/>
                  <a:moveTo>
                    <a:pt x="2544" y="336"/>
                  </a:moveTo>
                  <a:lnTo>
                    <a:pt x="2591" y="336"/>
                  </a:lnTo>
                  <a:lnTo>
                    <a:pt x="2591" y="342"/>
                  </a:lnTo>
                  <a:lnTo>
                    <a:pt x="2544" y="342"/>
                  </a:lnTo>
                  <a:lnTo>
                    <a:pt x="2544" y="336"/>
                  </a:lnTo>
                  <a:close/>
                  <a:moveTo>
                    <a:pt x="2609" y="336"/>
                  </a:moveTo>
                  <a:lnTo>
                    <a:pt x="2656" y="336"/>
                  </a:lnTo>
                  <a:lnTo>
                    <a:pt x="2656" y="342"/>
                  </a:lnTo>
                  <a:lnTo>
                    <a:pt x="2609" y="342"/>
                  </a:lnTo>
                  <a:lnTo>
                    <a:pt x="2609" y="336"/>
                  </a:lnTo>
                  <a:close/>
                  <a:moveTo>
                    <a:pt x="2674" y="336"/>
                  </a:moveTo>
                  <a:lnTo>
                    <a:pt x="2722" y="336"/>
                  </a:lnTo>
                  <a:lnTo>
                    <a:pt x="2722" y="342"/>
                  </a:lnTo>
                  <a:lnTo>
                    <a:pt x="2674" y="342"/>
                  </a:lnTo>
                  <a:lnTo>
                    <a:pt x="2674" y="336"/>
                  </a:lnTo>
                  <a:close/>
                  <a:moveTo>
                    <a:pt x="2739" y="336"/>
                  </a:moveTo>
                  <a:lnTo>
                    <a:pt x="2769" y="336"/>
                  </a:lnTo>
                  <a:lnTo>
                    <a:pt x="2769" y="342"/>
                  </a:lnTo>
                  <a:lnTo>
                    <a:pt x="2739" y="342"/>
                  </a:lnTo>
                  <a:lnTo>
                    <a:pt x="2739" y="336"/>
                  </a:lnTo>
                  <a:close/>
                  <a:moveTo>
                    <a:pt x="3" y="171"/>
                  </a:moveTo>
                  <a:lnTo>
                    <a:pt x="50" y="171"/>
                  </a:lnTo>
                  <a:lnTo>
                    <a:pt x="50" y="177"/>
                  </a:lnTo>
                  <a:lnTo>
                    <a:pt x="3" y="177"/>
                  </a:lnTo>
                  <a:lnTo>
                    <a:pt x="3" y="171"/>
                  </a:lnTo>
                  <a:close/>
                  <a:moveTo>
                    <a:pt x="68" y="171"/>
                  </a:moveTo>
                  <a:lnTo>
                    <a:pt x="115" y="171"/>
                  </a:lnTo>
                  <a:lnTo>
                    <a:pt x="115" y="177"/>
                  </a:lnTo>
                  <a:lnTo>
                    <a:pt x="68" y="177"/>
                  </a:lnTo>
                  <a:lnTo>
                    <a:pt x="68" y="171"/>
                  </a:lnTo>
                  <a:close/>
                  <a:moveTo>
                    <a:pt x="133" y="171"/>
                  </a:moveTo>
                  <a:lnTo>
                    <a:pt x="180" y="171"/>
                  </a:lnTo>
                  <a:lnTo>
                    <a:pt x="180" y="177"/>
                  </a:lnTo>
                  <a:lnTo>
                    <a:pt x="133" y="177"/>
                  </a:lnTo>
                  <a:lnTo>
                    <a:pt x="133" y="171"/>
                  </a:lnTo>
                  <a:close/>
                  <a:moveTo>
                    <a:pt x="198" y="171"/>
                  </a:moveTo>
                  <a:lnTo>
                    <a:pt x="246" y="171"/>
                  </a:lnTo>
                  <a:lnTo>
                    <a:pt x="246" y="177"/>
                  </a:lnTo>
                  <a:lnTo>
                    <a:pt x="198" y="177"/>
                  </a:lnTo>
                  <a:lnTo>
                    <a:pt x="198" y="171"/>
                  </a:lnTo>
                  <a:close/>
                  <a:moveTo>
                    <a:pt x="263" y="171"/>
                  </a:moveTo>
                  <a:lnTo>
                    <a:pt x="311" y="171"/>
                  </a:lnTo>
                  <a:lnTo>
                    <a:pt x="311" y="177"/>
                  </a:lnTo>
                  <a:lnTo>
                    <a:pt x="263" y="177"/>
                  </a:lnTo>
                  <a:lnTo>
                    <a:pt x="263" y="171"/>
                  </a:lnTo>
                  <a:close/>
                  <a:moveTo>
                    <a:pt x="328" y="171"/>
                  </a:moveTo>
                  <a:lnTo>
                    <a:pt x="376" y="171"/>
                  </a:lnTo>
                  <a:lnTo>
                    <a:pt x="376" y="177"/>
                  </a:lnTo>
                  <a:lnTo>
                    <a:pt x="328" y="177"/>
                  </a:lnTo>
                  <a:lnTo>
                    <a:pt x="328" y="171"/>
                  </a:lnTo>
                  <a:close/>
                  <a:moveTo>
                    <a:pt x="394" y="171"/>
                  </a:moveTo>
                  <a:lnTo>
                    <a:pt x="441" y="171"/>
                  </a:lnTo>
                  <a:lnTo>
                    <a:pt x="441" y="177"/>
                  </a:lnTo>
                  <a:lnTo>
                    <a:pt x="394" y="177"/>
                  </a:lnTo>
                  <a:lnTo>
                    <a:pt x="394" y="171"/>
                  </a:lnTo>
                  <a:close/>
                  <a:moveTo>
                    <a:pt x="459" y="171"/>
                  </a:moveTo>
                  <a:lnTo>
                    <a:pt x="506" y="171"/>
                  </a:lnTo>
                  <a:lnTo>
                    <a:pt x="506" y="177"/>
                  </a:lnTo>
                  <a:lnTo>
                    <a:pt x="459" y="177"/>
                  </a:lnTo>
                  <a:lnTo>
                    <a:pt x="459" y="171"/>
                  </a:lnTo>
                  <a:close/>
                  <a:moveTo>
                    <a:pt x="524" y="171"/>
                  </a:moveTo>
                  <a:lnTo>
                    <a:pt x="571" y="171"/>
                  </a:lnTo>
                  <a:lnTo>
                    <a:pt x="571" y="177"/>
                  </a:lnTo>
                  <a:lnTo>
                    <a:pt x="524" y="177"/>
                  </a:lnTo>
                  <a:lnTo>
                    <a:pt x="524" y="171"/>
                  </a:lnTo>
                  <a:close/>
                  <a:moveTo>
                    <a:pt x="589" y="171"/>
                  </a:moveTo>
                  <a:lnTo>
                    <a:pt x="636" y="171"/>
                  </a:lnTo>
                  <a:lnTo>
                    <a:pt x="636" y="177"/>
                  </a:lnTo>
                  <a:lnTo>
                    <a:pt x="589" y="177"/>
                  </a:lnTo>
                  <a:lnTo>
                    <a:pt x="589" y="171"/>
                  </a:lnTo>
                  <a:close/>
                  <a:moveTo>
                    <a:pt x="654" y="171"/>
                  </a:moveTo>
                  <a:lnTo>
                    <a:pt x="702" y="171"/>
                  </a:lnTo>
                  <a:lnTo>
                    <a:pt x="702" y="177"/>
                  </a:lnTo>
                  <a:lnTo>
                    <a:pt x="654" y="177"/>
                  </a:lnTo>
                  <a:lnTo>
                    <a:pt x="654" y="171"/>
                  </a:lnTo>
                  <a:close/>
                  <a:moveTo>
                    <a:pt x="719" y="171"/>
                  </a:moveTo>
                  <a:lnTo>
                    <a:pt x="767" y="171"/>
                  </a:lnTo>
                  <a:lnTo>
                    <a:pt x="767" y="177"/>
                  </a:lnTo>
                  <a:lnTo>
                    <a:pt x="719" y="177"/>
                  </a:lnTo>
                  <a:lnTo>
                    <a:pt x="719" y="171"/>
                  </a:lnTo>
                  <a:close/>
                  <a:moveTo>
                    <a:pt x="785" y="171"/>
                  </a:moveTo>
                  <a:lnTo>
                    <a:pt x="832" y="171"/>
                  </a:lnTo>
                  <a:lnTo>
                    <a:pt x="832" y="177"/>
                  </a:lnTo>
                  <a:lnTo>
                    <a:pt x="785" y="177"/>
                  </a:lnTo>
                  <a:lnTo>
                    <a:pt x="785" y="171"/>
                  </a:lnTo>
                  <a:close/>
                  <a:moveTo>
                    <a:pt x="850" y="171"/>
                  </a:moveTo>
                  <a:lnTo>
                    <a:pt x="897" y="171"/>
                  </a:lnTo>
                  <a:lnTo>
                    <a:pt x="897" y="177"/>
                  </a:lnTo>
                  <a:lnTo>
                    <a:pt x="850" y="177"/>
                  </a:lnTo>
                  <a:lnTo>
                    <a:pt x="850" y="171"/>
                  </a:lnTo>
                  <a:close/>
                  <a:moveTo>
                    <a:pt x="915" y="171"/>
                  </a:moveTo>
                  <a:lnTo>
                    <a:pt x="962" y="171"/>
                  </a:lnTo>
                  <a:lnTo>
                    <a:pt x="962" y="177"/>
                  </a:lnTo>
                  <a:lnTo>
                    <a:pt x="915" y="177"/>
                  </a:lnTo>
                  <a:lnTo>
                    <a:pt x="915" y="171"/>
                  </a:lnTo>
                  <a:close/>
                  <a:moveTo>
                    <a:pt x="980" y="171"/>
                  </a:moveTo>
                  <a:lnTo>
                    <a:pt x="1027" y="171"/>
                  </a:lnTo>
                  <a:lnTo>
                    <a:pt x="1027" y="177"/>
                  </a:lnTo>
                  <a:lnTo>
                    <a:pt x="980" y="177"/>
                  </a:lnTo>
                  <a:lnTo>
                    <a:pt x="980" y="171"/>
                  </a:lnTo>
                  <a:close/>
                  <a:moveTo>
                    <a:pt x="1045" y="171"/>
                  </a:moveTo>
                  <a:lnTo>
                    <a:pt x="1093" y="171"/>
                  </a:lnTo>
                  <a:lnTo>
                    <a:pt x="1093" y="177"/>
                  </a:lnTo>
                  <a:lnTo>
                    <a:pt x="1045" y="177"/>
                  </a:lnTo>
                  <a:lnTo>
                    <a:pt x="1045" y="171"/>
                  </a:lnTo>
                  <a:close/>
                  <a:moveTo>
                    <a:pt x="1110" y="171"/>
                  </a:moveTo>
                  <a:lnTo>
                    <a:pt x="1158" y="171"/>
                  </a:lnTo>
                  <a:lnTo>
                    <a:pt x="1158" y="177"/>
                  </a:lnTo>
                  <a:lnTo>
                    <a:pt x="1110" y="177"/>
                  </a:lnTo>
                  <a:lnTo>
                    <a:pt x="1110" y="171"/>
                  </a:lnTo>
                  <a:close/>
                  <a:moveTo>
                    <a:pt x="1176" y="171"/>
                  </a:moveTo>
                  <a:lnTo>
                    <a:pt x="1223" y="171"/>
                  </a:lnTo>
                  <a:lnTo>
                    <a:pt x="1223" y="177"/>
                  </a:lnTo>
                  <a:lnTo>
                    <a:pt x="1176" y="177"/>
                  </a:lnTo>
                  <a:lnTo>
                    <a:pt x="1176" y="171"/>
                  </a:lnTo>
                  <a:close/>
                  <a:moveTo>
                    <a:pt x="1241" y="171"/>
                  </a:moveTo>
                  <a:lnTo>
                    <a:pt x="1288" y="171"/>
                  </a:lnTo>
                  <a:lnTo>
                    <a:pt x="1288" y="177"/>
                  </a:lnTo>
                  <a:lnTo>
                    <a:pt x="1241" y="177"/>
                  </a:lnTo>
                  <a:lnTo>
                    <a:pt x="1241" y="171"/>
                  </a:lnTo>
                  <a:close/>
                  <a:moveTo>
                    <a:pt x="1306" y="171"/>
                  </a:moveTo>
                  <a:lnTo>
                    <a:pt x="1353" y="171"/>
                  </a:lnTo>
                  <a:lnTo>
                    <a:pt x="1353" y="177"/>
                  </a:lnTo>
                  <a:lnTo>
                    <a:pt x="1306" y="177"/>
                  </a:lnTo>
                  <a:lnTo>
                    <a:pt x="1306" y="171"/>
                  </a:lnTo>
                  <a:close/>
                  <a:moveTo>
                    <a:pt x="1371" y="171"/>
                  </a:moveTo>
                  <a:lnTo>
                    <a:pt x="1418" y="171"/>
                  </a:lnTo>
                  <a:lnTo>
                    <a:pt x="1418" y="177"/>
                  </a:lnTo>
                  <a:lnTo>
                    <a:pt x="1371" y="177"/>
                  </a:lnTo>
                  <a:lnTo>
                    <a:pt x="1371" y="171"/>
                  </a:lnTo>
                  <a:close/>
                  <a:moveTo>
                    <a:pt x="1436" y="171"/>
                  </a:moveTo>
                  <a:lnTo>
                    <a:pt x="1484" y="171"/>
                  </a:lnTo>
                  <a:lnTo>
                    <a:pt x="1484" y="177"/>
                  </a:lnTo>
                  <a:lnTo>
                    <a:pt x="1436" y="177"/>
                  </a:lnTo>
                  <a:lnTo>
                    <a:pt x="1436" y="171"/>
                  </a:lnTo>
                  <a:close/>
                  <a:moveTo>
                    <a:pt x="1501" y="171"/>
                  </a:moveTo>
                  <a:lnTo>
                    <a:pt x="1549" y="171"/>
                  </a:lnTo>
                  <a:lnTo>
                    <a:pt x="1549" y="177"/>
                  </a:lnTo>
                  <a:lnTo>
                    <a:pt x="1501" y="177"/>
                  </a:lnTo>
                  <a:lnTo>
                    <a:pt x="1501" y="171"/>
                  </a:lnTo>
                  <a:close/>
                  <a:moveTo>
                    <a:pt x="1566" y="171"/>
                  </a:moveTo>
                  <a:lnTo>
                    <a:pt x="1614" y="171"/>
                  </a:lnTo>
                  <a:lnTo>
                    <a:pt x="1614" y="177"/>
                  </a:lnTo>
                  <a:lnTo>
                    <a:pt x="1566" y="177"/>
                  </a:lnTo>
                  <a:lnTo>
                    <a:pt x="1566" y="171"/>
                  </a:lnTo>
                  <a:close/>
                  <a:moveTo>
                    <a:pt x="1632" y="171"/>
                  </a:moveTo>
                  <a:lnTo>
                    <a:pt x="1679" y="171"/>
                  </a:lnTo>
                  <a:lnTo>
                    <a:pt x="1679" y="177"/>
                  </a:lnTo>
                  <a:lnTo>
                    <a:pt x="1632" y="177"/>
                  </a:lnTo>
                  <a:lnTo>
                    <a:pt x="1632" y="171"/>
                  </a:lnTo>
                  <a:close/>
                  <a:moveTo>
                    <a:pt x="1697" y="171"/>
                  </a:moveTo>
                  <a:lnTo>
                    <a:pt x="1744" y="171"/>
                  </a:lnTo>
                  <a:lnTo>
                    <a:pt x="1744" y="177"/>
                  </a:lnTo>
                  <a:lnTo>
                    <a:pt x="1697" y="177"/>
                  </a:lnTo>
                  <a:lnTo>
                    <a:pt x="1697" y="171"/>
                  </a:lnTo>
                  <a:close/>
                  <a:moveTo>
                    <a:pt x="1762" y="171"/>
                  </a:moveTo>
                  <a:lnTo>
                    <a:pt x="1809" y="171"/>
                  </a:lnTo>
                  <a:lnTo>
                    <a:pt x="1809" y="177"/>
                  </a:lnTo>
                  <a:lnTo>
                    <a:pt x="1762" y="177"/>
                  </a:lnTo>
                  <a:lnTo>
                    <a:pt x="1762" y="171"/>
                  </a:lnTo>
                  <a:close/>
                  <a:moveTo>
                    <a:pt x="1827" y="171"/>
                  </a:moveTo>
                  <a:lnTo>
                    <a:pt x="1875" y="171"/>
                  </a:lnTo>
                  <a:lnTo>
                    <a:pt x="1875" y="177"/>
                  </a:lnTo>
                  <a:lnTo>
                    <a:pt x="1827" y="177"/>
                  </a:lnTo>
                  <a:lnTo>
                    <a:pt x="1827" y="171"/>
                  </a:lnTo>
                  <a:close/>
                  <a:moveTo>
                    <a:pt x="1892" y="171"/>
                  </a:moveTo>
                  <a:lnTo>
                    <a:pt x="1940" y="171"/>
                  </a:lnTo>
                  <a:lnTo>
                    <a:pt x="1940" y="177"/>
                  </a:lnTo>
                  <a:lnTo>
                    <a:pt x="1892" y="177"/>
                  </a:lnTo>
                  <a:lnTo>
                    <a:pt x="1892" y="171"/>
                  </a:lnTo>
                  <a:close/>
                  <a:moveTo>
                    <a:pt x="1957" y="171"/>
                  </a:moveTo>
                  <a:lnTo>
                    <a:pt x="2005" y="171"/>
                  </a:lnTo>
                  <a:lnTo>
                    <a:pt x="2005" y="177"/>
                  </a:lnTo>
                  <a:lnTo>
                    <a:pt x="1957" y="177"/>
                  </a:lnTo>
                  <a:lnTo>
                    <a:pt x="1957" y="171"/>
                  </a:lnTo>
                  <a:close/>
                  <a:moveTo>
                    <a:pt x="2023" y="171"/>
                  </a:moveTo>
                  <a:lnTo>
                    <a:pt x="2070" y="171"/>
                  </a:lnTo>
                  <a:lnTo>
                    <a:pt x="2070" y="177"/>
                  </a:lnTo>
                  <a:lnTo>
                    <a:pt x="2023" y="177"/>
                  </a:lnTo>
                  <a:lnTo>
                    <a:pt x="2023" y="171"/>
                  </a:lnTo>
                  <a:close/>
                  <a:moveTo>
                    <a:pt x="2088" y="171"/>
                  </a:moveTo>
                  <a:lnTo>
                    <a:pt x="2135" y="171"/>
                  </a:lnTo>
                  <a:lnTo>
                    <a:pt x="2135" y="177"/>
                  </a:lnTo>
                  <a:lnTo>
                    <a:pt x="2088" y="177"/>
                  </a:lnTo>
                  <a:lnTo>
                    <a:pt x="2088" y="171"/>
                  </a:lnTo>
                  <a:close/>
                  <a:moveTo>
                    <a:pt x="2153" y="171"/>
                  </a:moveTo>
                  <a:lnTo>
                    <a:pt x="2200" y="171"/>
                  </a:lnTo>
                  <a:lnTo>
                    <a:pt x="2200" y="177"/>
                  </a:lnTo>
                  <a:lnTo>
                    <a:pt x="2153" y="177"/>
                  </a:lnTo>
                  <a:lnTo>
                    <a:pt x="2153" y="171"/>
                  </a:lnTo>
                  <a:close/>
                  <a:moveTo>
                    <a:pt x="2218" y="171"/>
                  </a:moveTo>
                  <a:lnTo>
                    <a:pt x="2265" y="171"/>
                  </a:lnTo>
                  <a:lnTo>
                    <a:pt x="2265" y="177"/>
                  </a:lnTo>
                  <a:lnTo>
                    <a:pt x="2218" y="177"/>
                  </a:lnTo>
                  <a:lnTo>
                    <a:pt x="2218" y="171"/>
                  </a:lnTo>
                  <a:close/>
                  <a:moveTo>
                    <a:pt x="2283" y="171"/>
                  </a:moveTo>
                  <a:lnTo>
                    <a:pt x="2331" y="171"/>
                  </a:lnTo>
                  <a:lnTo>
                    <a:pt x="2331" y="177"/>
                  </a:lnTo>
                  <a:lnTo>
                    <a:pt x="2283" y="177"/>
                  </a:lnTo>
                  <a:lnTo>
                    <a:pt x="2283" y="171"/>
                  </a:lnTo>
                  <a:close/>
                  <a:moveTo>
                    <a:pt x="2348" y="171"/>
                  </a:moveTo>
                  <a:lnTo>
                    <a:pt x="2396" y="171"/>
                  </a:lnTo>
                  <a:lnTo>
                    <a:pt x="2396" y="177"/>
                  </a:lnTo>
                  <a:lnTo>
                    <a:pt x="2348" y="177"/>
                  </a:lnTo>
                  <a:lnTo>
                    <a:pt x="2348" y="171"/>
                  </a:lnTo>
                  <a:close/>
                  <a:moveTo>
                    <a:pt x="2414" y="171"/>
                  </a:moveTo>
                  <a:lnTo>
                    <a:pt x="2461" y="171"/>
                  </a:lnTo>
                  <a:lnTo>
                    <a:pt x="2461" y="177"/>
                  </a:lnTo>
                  <a:lnTo>
                    <a:pt x="2414" y="177"/>
                  </a:lnTo>
                  <a:lnTo>
                    <a:pt x="2414" y="171"/>
                  </a:lnTo>
                  <a:close/>
                  <a:moveTo>
                    <a:pt x="2479" y="171"/>
                  </a:moveTo>
                  <a:lnTo>
                    <a:pt x="2526" y="171"/>
                  </a:lnTo>
                  <a:lnTo>
                    <a:pt x="2526" y="177"/>
                  </a:lnTo>
                  <a:lnTo>
                    <a:pt x="2479" y="177"/>
                  </a:lnTo>
                  <a:lnTo>
                    <a:pt x="2479" y="171"/>
                  </a:lnTo>
                  <a:close/>
                  <a:moveTo>
                    <a:pt x="2544" y="171"/>
                  </a:moveTo>
                  <a:lnTo>
                    <a:pt x="2591" y="171"/>
                  </a:lnTo>
                  <a:lnTo>
                    <a:pt x="2591" y="177"/>
                  </a:lnTo>
                  <a:lnTo>
                    <a:pt x="2544" y="177"/>
                  </a:lnTo>
                  <a:lnTo>
                    <a:pt x="2544" y="171"/>
                  </a:lnTo>
                  <a:close/>
                  <a:moveTo>
                    <a:pt x="2609" y="171"/>
                  </a:moveTo>
                  <a:lnTo>
                    <a:pt x="2656" y="171"/>
                  </a:lnTo>
                  <a:lnTo>
                    <a:pt x="2656" y="177"/>
                  </a:lnTo>
                  <a:lnTo>
                    <a:pt x="2609" y="177"/>
                  </a:lnTo>
                  <a:lnTo>
                    <a:pt x="2609" y="171"/>
                  </a:lnTo>
                  <a:close/>
                  <a:moveTo>
                    <a:pt x="2674" y="171"/>
                  </a:moveTo>
                  <a:lnTo>
                    <a:pt x="2722" y="171"/>
                  </a:lnTo>
                  <a:lnTo>
                    <a:pt x="2722" y="177"/>
                  </a:lnTo>
                  <a:lnTo>
                    <a:pt x="2674" y="177"/>
                  </a:lnTo>
                  <a:lnTo>
                    <a:pt x="2674" y="171"/>
                  </a:lnTo>
                  <a:close/>
                  <a:moveTo>
                    <a:pt x="2739" y="171"/>
                  </a:moveTo>
                  <a:lnTo>
                    <a:pt x="2769" y="171"/>
                  </a:lnTo>
                  <a:lnTo>
                    <a:pt x="2769" y="177"/>
                  </a:lnTo>
                  <a:lnTo>
                    <a:pt x="2739" y="177"/>
                  </a:lnTo>
                  <a:lnTo>
                    <a:pt x="2739" y="171"/>
                  </a:lnTo>
                  <a:close/>
                  <a:moveTo>
                    <a:pt x="3" y="0"/>
                  </a:moveTo>
                  <a:lnTo>
                    <a:pt x="50" y="0"/>
                  </a:lnTo>
                  <a:lnTo>
                    <a:pt x="50" y="6"/>
                  </a:lnTo>
                  <a:lnTo>
                    <a:pt x="3" y="6"/>
                  </a:lnTo>
                  <a:lnTo>
                    <a:pt x="3" y="0"/>
                  </a:lnTo>
                  <a:close/>
                  <a:moveTo>
                    <a:pt x="68" y="0"/>
                  </a:moveTo>
                  <a:lnTo>
                    <a:pt x="115" y="0"/>
                  </a:lnTo>
                  <a:lnTo>
                    <a:pt x="115" y="6"/>
                  </a:lnTo>
                  <a:lnTo>
                    <a:pt x="68" y="6"/>
                  </a:lnTo>
                  <a:lnTo>
                    <a:pt x="68" y="0"/>
                  </a:lnTo>
                  <a:close/>
                  <a:moveTo>
                    <a:pt x="133" y="0"/>
                  </a:moveTo>
                  <a:lnTo>
                    <a:pt x="180" y="0"/>
                  </a:lnTo>
                  <a:lnTo>
                    <a:pt x="180" y="6"/>
                  </a:lnTo>
                  <a:lnTo>
                    <a:pt x="133" y="6"/>
                  </a:lnTo>
                  <a:lnTo>
                    <a:pt x="133" y="0"/>
                  </a:lnTo>
                  <a:close/>
                  <a:moveTo>
                    <a:pt x="198" y="0"/>
                  </a:moveTo>
                  <a:lnTo>
                    <a:pt x="246" y="0"/>
                  </a:lnTo>
                  <a:lnTo>
                    <a:pt x="246" y="6"/>
                  </a:lnTo>
                  <a:lnTo>
                    <a:pt x="198" y="6"/>
                  </a:lnTo>
                  <a:lnTo>
                    <a:pt x="198" y="0"/>
                  </a:lnTo>
                  <a:close/>
                  <a:moveTo>
                    <a:pt x="263" y="0"/>
                  </a:moveTo>
                  <a:lnTo>
                    <a:pt x="311" y="0"/>
                  </a:lnTo>
                  <a:lnTo>
                    <a:pt x="311" y="6"/>
                  </a:lnTo>
                  <a:lnTo>
                    <a:pt x="263" y="6"/>
                  </a:lnTo>
                  <a:lnTo>
                    <a:pt x="263" y="0"/>
                  </a:lnTo>
                  <a:close/>
                  <a:moveTo>
                    <a:pt x="328" y="0"/>
                  </a:moveTo>
                  <a:lnTo>
                    <a:pt x="376" y="0"/>
                  </a:lnTo>
                  <a:lnTo>
                    <a:pt x="376" y="6"/>
                  </a:lnTo>
                  <a:lnTo>
                    <a:pt x="328" y="6"/>
                  </a:lnTo>
                  <a:lnTo>
                    <a:pt x="328" y="0"/>
                  </a:lnTo>
                  <a:close/>
                  <a:moveTo>
                    <a:pt x="394" y="0"/>
                  </a:moveTo>
                  <a:lnTo>
                    <a:pt x="441" y="0"/>
                  </a:lnTo>
                  <a:lnTo>
                    <a:pt x="441" y="6"/>
                  </a:lnTo>
                  <a:lnTo>
                    <a:pt x="394" y="6"/>
                  </a:lnTo>
                  <a:lnTo>
                    <a:pt x="394" y="0"/>
                  </a:lnTo>
                  <a:close/>
                  <a:moveTo>
                    <a:pt x="459" y="0"/>
                  </a:moveTo>
                  <a:lnTo>
                    <a:pt x="506" y="0"/>
                  </a:lnTo>
                  <a:lnTo>
                    <a:pt x="506" y="6"/>
                  </a:lnTo>
                  <a:lnTo>
                    <a:pt x="459" y="6"/>
                  </a:lnTo>
                  <a:lnTo>
                    <a:pt x="459" y="0"/>
                  </a:lnTo>
                  <a:close/>
                  <a:moveTo>
                    <a:pt x="524" y="0"/>
                  </a:moveTo>
                  <a:lnTo>
                    <a:pt x="571" y="0"/>
                  </a:lnTo>
                  <a:lnTo>
                    <a:pt x="571" y="6"/>
                  </a:lnTo>
                  <a:lnTo>
                    <a:pt x="524" y="6"/>
                  </a:lnTo>
                  <a:lnTo>
                    <a:pt x="524" y="0"/>
                  </a:lnTo>
                  <a:close/>
                  <a:moveTo>
                    <a:pt x="589" y="0"/>
                  </a:moveTo>
                  <a:lnTo>
                    <a:pt x="636" y="0"/>
                  </a:lnTo>
                  <a:lnTo>
                    <a:pt x="636" y="6"/>
                  </a:lnTo>
                  <a:lnTo>
                    <a:pt x="589" y="6"/>
                  </a:lnTo>
                  <a:lnTo>
                    <a:pt x="589" y="0"/>
                  </a:lnTo>
                  <a:close/>
                  <a:moveTo>
                    <a:pt x="654" y="0"/>
                  </a:moveTo>
                  <a:lnTo>
                    <a:pt x="702" y="0"/>
                  </a:lnTo>
                  <a:lnTo>
                    <a:pt x="702" y="6"/>
                  </a:lnTo>
                  <a:lnTo>
                    <a:pt x="654" y="6"/>
                  </a:lnTo>
                  <a:lnTo>
                    <a:pt x="654" y="0"/>
                  </a:lnTo>
                  <a:close/>
                  <a:moveTo>
                    <a:pt x="719" y="0"/>
                  </a:moveTo>
                  <a:lnTo>
                    <a:pt x="767" y="0"/>
                  </a:lnTo>
                  <a:lnTo>
                    <a:pt x="767" y="6"/>
                  </a:lnTo>
                  <a:lnTo>
                    <a:pt x="719" y="6"/>
                  </a:lnTo>
                  <a:lnTo>
                    <a:pt x="719" y="0"/>
                  </a:lnTo>
                  <a:close/>
                  <a:moveTo>
                    <a:pt x="785" y="0"/>
                  </a:moveTo>
                  <a:lnTo>
                    <a:pt x="832" y="0"/>
                  </a:lnTo>
                  <a:lnTo>
                    <a:pt x="832" y="6"/>
                  </a:lnTo>
                  <a:lnTo>
                    <a:pt x="785" y="6"/>
                  </a:lnTo>
                  <a:lnTo>
                    <a:pt x="785" y="0"/>
                  </a:lnTo>
                  <a:close/>
                  <a:moveTo>
                    <a:pt x="850" y="0"/>
                  </a:moveTo>
                  <a:lnTo>
                    <a:pt x="897" y="0"/>
                  </a:lnTo>
                  <a:lnTo>
                    <a:pt x="897" y="6"/>
                  </a:lnTo>
                  <a:lnTo>
                    <a:pt x="850" y="6"/>
                  </a:lnTo>
                  <a:lnTo>
                    <a:pt x="850" y="0"/>
                  </a:lnTo>
                  <a:close/>
                  <a:moveTo>
                    <a:pt x="915" y="0"/>
                  </a:moveTo>
                  <a:lnTo>
                    <a:pt x="962" y="0"/>
                  </a:lnTo>
                  <a:lnTo>
                    <a:pt x="962" y="6"/>
                  </a:lnTo>
                  <a:lnTo>
                    <a:pt x="915" y="6"/>
                  </a:lnTo>
                  <a:lnTo>
                    <a:pt x="915" y="0"/>
                  </a:lnTo>
                  <a:close/>
                  <a:moveTo>
                    <a:pt x="980" y="0"/>
                  </a:moveTo>
                  <a:lnTo>
                    <a:pt x="1027" y="0"/>
                  </a:lnTo>
                  <a:lnTo>
                    <a:pt x="1027" y="6"/>
                  </a:lnTo>
                  <a:lnTo>
                    <a:pt x="980" y="6"/>
                  </a:lnTo>
                  <a:lnTo>
                    <a:pt x="980" y="0"/>
                  </a:lnTo>
                  <a:close/>
                  <a:moveTo>
                    <a:pt x="1045" y="0"/>
                  </a:moveTo>
                  <a:lnTo>
                    <a:pt x="1093" y="0"/>
                  </a:lnTo>
                  <a:lnTo>
                    <a:pt x="1093" y="6"/>
                  </a:lnTo>
                  <a:lnTo>
                    <a:pt x="1045" y="6"/>
                  </a:lnTo>
                  <a:lnTo>
                    <a:pt x="1045" y="0"/>
                  </a:lnTo>
                  <a:close/>
                  <a:moveTo>
                    <a:pt x="1110" y="0"/>
                  </a:moveTo>
                  <a:lnTo>
                    <a:pt x="1158" y="0"/>
                  </a:lnTo>
                  <a:lnTo>
                    <a:pt x="1158" y="6"/>
                  </a:lnTo>
                  <a:lnTo>
                    <a:pt x="1110" y="6"/>
                  </a:lnTo>
                  <a:lnTo>
                    <a:pt x="1110" y="0"/>
                  </a:lnTo>
                  <a:close/>
                  <a:moveTo>
                    <a:pt x="1176" y="0"/>
                  </a:moveTo>
                  <a:lnTo>
                    <a:pt x="1223" y="0"/>
                  </a:lnTo>
                  <a:lnTo>
                    <a:pt x="1223" y="6"/>
                  </a:lnTo>
                  <a:lnTo>
                    <a:pt x="1176" y="6"/>
                  </a:lnTo>
                  <a:lnTo>
                    <a:pt x="1176" y="0"/>
                  </a:lnTo>
                  <a:close/>
                  <a:moveTo>
                    <a:pt x="1241" y="0"/>
                  </a:moveTo>
                  <a:lnTo>
                    <a:pt x="1288" y="0"/>
                  </a:lnTo>
                  <a:lnTo>
                    <a:pt x="1288" y="6"/>
                  </a:lnTo>
                  <a:lnTo>
                    <a:pt x="1241" y="6"/>
                  </a:lnTo>
                  <a:lnTo>
                    <a:pt x="1241" y="0"/>
                  </a:lnTo>
                  <a:close/>
                  <a:moveTo>
                    <a:pt x="1306" y="0"/>
                  </a:moveTo>
                  <a:lnTo>
                    <a:pt x="1353" y="0"/>
                  </a:lnTo>
                  <a:lnTo>
                    <a:pt x="1353" y="6"/>
                  </a:lnTo>
                  <a:lnTo>
                    <a:pt x="1306" y="6"/>
                  </a:lnTo>
                  <a:lnTo>
                    <a:pt x="1306" y="0"/>
                  </a:lnTo>
                  <a:close/>
                  <a:moveTo>
                    <a:pt x="1371" y="0"/>
                  </a:moveTo>
                  <a:lnTo>
                    <a:pt x="1418" y="0"/>
                  </a:lnTo>
                  <a:lnTo>
                    <a:pt x="1418" y="6"/>
                  </a:lnTo>
                  <a:lnTo>
                    <a:pt x="1371" y="6"/>
                  </a:lnTo>
                  <a:lnTo>
                    <a:pt x="1371" y="0"/>
                  </a:lnTo>
                  <a:close/>
                  <a:moveTo>
                    <a:pt x="1436" y="0"/>
                  </a:moveTo>
                  <a:lnTo>
                    <a:pt x="1484" y="0"/>
                  </a:lnTo>
                  <a:lnTo>
                    <a:pt x="1484" y="6"/>
                  </a:lnTo>
                  <a:lnTo>
                    <a:pt x="1436" y="6"/>
                  </a:lnTo>
                  <a:lnTo>
                    <a:pt x="1436" y="0"/>
                  </a:lnTo>
                  <a:close/>
                  <a:moveTo>
                    <a:pt x="1501" y="0"/>
                  </a:moveTo>
                  <a:lnTo>
                    <a:pt x="1549" y="0"/>
                  </a:lnTo>
                  <a:lnTo>
                    <a:pt x="1549" y="6"/>
                  </a:lnTo>
                  <a:lnTo>
                    <a:pt x="1501" y="6"/>
                  </a:lnTo>
                  <a:lnTo>
                    <a:pt x="1501" y="0"/>
                  </a:lnTo>
                  <a:close/>
                  <a:moveTo>
                    <a:pt x="1566" y="0"/>
                  </a:moveTo>
                  <a:lnTo>
                    <a:pt x="1614" y="0"/>
                  </a:lnTo>
                  <a:lnTo>
                    <a:pt x="1614" y="6"/>
                  </a:lnTo>
                  <a:lnTo>
                    <a:pt x="1566" y="6"/>
                  </a:lnTo>
                  <a:lnTo>
                    <a:pt x="1566" y="0"/>
                  </a:lnTo>
                  <a:close/>
                  <a:moveTo>
                    <a:pt x="1632" y="0"/>
                  </a:moveTo>
                  <a:lnTo>
                    <a:pt x="1679" y="0"/>
                  </a:lnTo>
                  <a:lnTo>
                    <a:pt x="1679" y="6"/>
                  </a:lnTo>
                  <a:lnTo>
                    <a:pt x="1632" y="6"/>
                  </a:lnTo>
                  <a:lnTo>
                    <a:pt x="1632" y="0"/>
                  </a:lnTo>
                  <a:close/>
                  <a:moveTo>
                    <a:pt x="1697" y="0"/>
                  </a:moveTo>
                  <a:lnTo>
                    <a:pt x="1744" y="0"/>
                  </a:lnTo>
                  <a:lnTo>
                    <a:pt x="1744" y="6"/>
                  </a:lnTo>
                  <a:lnTo>
                    <a:pt x="1697" y="6"/>
                  </a:lnTo>
                  <a:lnTo>
                    <a:pt x="1697" y="0"/>
                  </a:lnTo>
                  <a:close/>
                  <a:moveTo>
                    <a:pt x="1762" y="0"/>
                  </a:moveTo>
                  <a:lnTo>
                    <a:pt x="1809" y="0"/>
                  </a:lnTo>
                  <a:lnTo>
                    <a:pt x="1809" y="6"/>
                  </a:lnTo>
                  <a:lnTo>
                    <a:pt x="1762" y="6"/>
                  </a:lnTo>
                  <a:lnTo>
                    <a:pt x="1762" y="0"/>
                  </a:lnTo>
                  <a:close/>
                  <a:moveTo>
                    <a:pt x="1827" y="0"/>
                  </a:moveTo>
                  <a:lnTo>
                    <a:pt x="1875" y="0"/>
                  </a:lnTo>
                  <a:lnTo>
                    <a:pt x="1875" y="6"/>
                  </a:lnTo>
                  <a:lnTo>
                    <a:pt x="1827" y="6"/>
                  </a:lnTo>
                  <a:lnTo>
                    <a:pt x="1827" y="0"/>
                  </a:lnTo>
                  <a:close/>
                  <a:moveTo>
                    <a:pt x="1892" y="0"/>
                  </a:moveTo>
                  <a:lnTo>
                    <a:pt x="1940" y="0"/>
                  </a:lnTo>
                  <a:lnTo>
                    <a:pt x="1940" y="6"/>
                  </a:lnTo>
                  <a:lnTo>
                    <a:pt x="1892" y="6"/>
                  </a:lnTo>
                  <a:lnTo>
                    <a:pt x="1892" y="0"/>
                  </a:lnTo>
                  <a:close/>
                  <a:moveTo>
                    <a:pt x="1957" y="0"/>
                  </a:moveTo>
                  <a:lnTo>
                    <a:pt x="2005" y="0"/>
                  </a:lnTo>
                  <a:lnTo>
                    <a:pt x="2005" y="6"/>
                  </a:lnTo>
                  <a:lnTo>
                    <a:pt x="1957" y="6"/>
                  </a:lnTo>
                  <a:lnTo>
                    <a:pt x="1957" y="0"/>
                  </a:lnTo>
                  <a:close/>
                  <a:moveTo>
                    <a:pt x="2023" y="0"/>
                  </a:moveTo>
                  <a:lnTo>
                    <a:pt x="2070" y="0"/>
                  </a:lnTo>
                  <a:lnTo>
                    <a:pt x="2070" y="6"/>
                  </a:lnTo>
                  <a:lnTo>
                    <a:pt x="2023" y="6"/>
                  </a:lnTo>
                  <a:lnTo>
                    <a:pt x="2023" y="0"/>
                  </a:lnTo>
                  <a:close/>
                  <a:moveTo>
                    <a:pt x="2088" y="0"/>
                  </a:moveTo>
                  <a:lnTo>
                    <a:pt x="2135" y="0"/>
                  </a:lnTo>
                  <a:lnTo>
                    <a:pt x="2135" y="6"/>
                  </a:lnTo>
                  <a:lnTo>
                    <a:pt x="2088" y="6"/>
                  </a:lnTo>
                  <a:lnTo>
                    <a:pt x="2088" y="0"/>
                  </a:lnTo>
                  <a:close/>
                  <a:moveTo>
                    <a:pt x="2153" y="0"/>
                  </a:moveTo>
                  <a:lnTo>
                    <a:pt x="2200" y="0"/>
                  </a:lnTo>
                  <a:lnTo>
                    <a:pt x="2200" y="6"/>
                  </a:lnTo>
                  <a:lnTo>
                    <a:pt x="2153" y="6"/>
                  </a:lnTo>
                  <a:lnTo>
                    <a:pt x="2153" y="0"/>
                  </a:lnTo>
                  <a:close/>
                  <a:moveTo>
                    <a:pt x="2218" y="0"/>
                  </a:moveTo>
                  <a:lnTo>
                    <a:pt x="2265" y="0"/>
                  </a:lnTo>
                  <a:lnTo>
                    <a:pt x="2265" y="6"/>
                  </a:lnTo>
                  <a:lnTo>
                    <a:pt x="2218" y="6"/>
                  </a:lnTo>
                  <a:lnTo>
                    <a:pt x="2218" y="0"/>
                  </a:lnTo>
                  <a:close/>
                  <a:moveTo>
                    <a:pt x="2283" y="0"/>
                  </a:moveTo>
                  <a:lnTo>
                    <a:pt x="2331" y="0"/>
                  </a:lnTo>
                  <a:lnTo>
                    <a:pt x="2331" y="6"/>
                  </a:lnTo>
                  <a:lnTo>
                    <a:pt x="2283" y="6"/>
                  </a:lnTo>
                  <a:lnTo>
                    <a:pt x="2283" y="0"/>
                  </a:lnTo>
                  <a:close/>
                  <a:moveTo>
                    <a:pt x="2348" y="0"/>
                  </a:moveTo>
                  <a:lnTo>
                    <a:pt x="2396" y="0"/>
                  </a:lnTo>
                  <a:lnTo>
                    <a:pt x="2396" y="6"/>
                  </a:lnTo>
                  <a:lnTo>
                    <a:pt x="2348" y="6"/>
                  </a:lnTo>
                  <a:lnTo>
                    <a:pt x="2348" y="0"/>
                  </a:lnTo>
                  <a:close/>
                  <a:moveTo>
                    <a:pt x="2414" y="0"/>
                  </a:moveTo>
                  <a:lnTo>
                    <a:pt x="2461" y="0"/>
                  </a:lnTo>
                  <a:lnTo>
                    <a:pt x="2461" y="6"/>
                  </a:lnTo>
                  <a:lnTo>
                    <a:pt x="2414" y="6"/>
                  </a:lnTo>
                  <a:lnTo>
                    <a:pt x="2414" y="0"/>
                  </a:lnTo>
                  <a:close/>
                  <a:moveTo>
                    <a:pt x="2479" y="0"/>
                  </a:moveTo>
                  <a:lnTo>
                    <a:pt x="2526" y="0"/>
                  </a:lnTo>
                  <a:lnTo>
                    <a:pt x="2526" y="6"/>
                  </a:lnTo>
                  <a:lnTo>
                    <a:pt x="2479" y="6"/>
                  </a:lnTo>
                  <a:lnTo>
                    <a:pt x="2479" y="0"/>
                  </a:lnTo>
                  <a:close/>
                  <a:moveTo>
                    <a:pt x="2544" y="0"/>
                  </a:moveTo>
                  <a:lnTo>
                    <a:pt x="2591" y="0"/>
                  </a:lnTo>
                  <a:lnTo>
                    <a:pt x="2591" y="6"/>
                  </a:lnTo>
                  <a:lnTo>
                    <a:pt x="2544" y="6"/>
                  </a:lnTo>
                  <a:lnTo>
                    <a:pt x="2544" y="0"/>
                  </a:lnTo>
                  <a:close/>
                  <a:moveTo>
                    <a:pt x="2609" y="0"/>
                  </a:moveTo>
                  <a:lnTo>
                    <a:pt x="2656" y="0"/>
                  </a:lnTo>
                  <a:lnTo>
                    <a:pt x="2656" y="6"/>
                  </a:lnTo>
                  <a:lnTo>
                    <a:pt x="2609" y="6"/>
                  </a:lnTo>
                  <a:lnTo>
                    <a:pt x="2609" y="0"/>
                  </a:lnTo>
                  <a:close/>
                  <a:moveTo>
                    <a:pt x="2674" y="0"/>
                  </a:moveTo>
                  <a:lnTo>
                    <a:pt x="2722" y="0"/>
                  </a:lnTo>
                  <a:lnTo>
                    <a:pt x="2722" y="6"/>
                  </a:lnTo>
                  <a:lnTo>
                    <a:pt x="2674" y="6"/>
                  </a:lnTo>
                  <a:lnTo>
                    <a:pt x="2674" y="0"/>
                  </a:lnTo>
                  <a:close/>
                  <a:moveTo>
                    <a:pt x="2739" y="0"/>
                  </a:moveTo>
                  <a:lnTo>
                    <a:pt x="2769" y="0"/>
                  </a:lnTo>
                  <a:lnTo>
                    <a:pt x="2769" y="6"/>
                  </a:lnTo>
                  <a:lnTo>
                    <a:pt x="2739" y="6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808080"/>
            </a:solidFill>
            <a:ln w="9525">
              <a:solidFill>
                <a:srgbClr val="808080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36" name="Freeform 73"/>
            <p:cNvSpPr>
              <a:spLocks/>
            </p:cNvSpPr>
            <p:nvPr/>
          </p:nvSpPr>
          <p:spPr bwMode="auto">
            <a:xfrm>
              <a:off x="814" y="456"/>
              <a:ext cx="2760" cy="1919"/>
            </a:xfrm>
            <a:custGeom>
              <a:avLst/>
              <a:gdLst>
                <a:gd name="T0" fmla="*/ 76 w 2760"/>
                <a:gd name="T1" fmla="*/ 1685 h 1919"/>
                <a:gd name="T2" fmla="*/ 157 w 2760"/>
                <a:gd name="T3" fmla="*/ 1782 h 1919"/>
                <a:gd name="T4" fmla="*/ 243 w 2760"/>
                <a:gd name="T5" fmla="*/ 1772 h 1919"/>
                <a:gd name="T6" fmla="*/ 345 w 2760"/>
                <a:gd name="T7" fmla="*/ 1829 h 1919"/>
                <a:gd name="T8" fmla="*/ 432 w 2760"/>
                <a:gd name="T9" fmla="*/ 1839 h 1919"/>
                <a:gd name="T10" fmla="*/ 524 w 2760"/>
                <a:gd name="T11" fmla="*/ 1769 h 1919"/>
                <a:gd name="T12" fmla="*/ 643 w 2760"/>
                <a:gd name="T13" fmla="*/ 1592 h 1919"/>
                <a:gd name="T14" fmla="*/ 724 w 2760"/>
                <a:gd name="T15" fmla="*/ 1605 h 1919"/>
                <a:gd name="T16" fmla="*/ 805 w 2760"/>
                <a:gd name="T17" fmla="*/ 1621 h 1919"/>
                <a:gd name="T18" fmla="*/ 902 w 2760"/>
                <a:gd name="T19" fmla="*/ 1535 h 1919"/>
                <a:gd name="T20" fmla="*/ 983 w 2760"/>
                <a:gd name="T21" fmla="*/ 1568 h 1919"/>
                <a:gd name="T22" fmla="*/ 1064 w 2760"/>
                <a:gd name="T23" fmla="*/ 1501 h 1919"/>
                <a:gd name="T24" fmla="*/ 1145 w 2760"/>
                <a:gd name="T25" fmla="*/ 1327 h 1919"/>
                <a:gd name="T26" fmla="*/ 1226 w 2760"/>
                <a:gd name="T27" fmla="*/ 1281 h 1919"/>
                <a:gd name="T28" fmla="*/ 1318 w 2760"/>
                <a:gd name="T29" fmla="*/ 1247 h 1919"/>
                <a:gd name="T30" fmla="*/ 1399 w 2760"/>
                <a:gd name="T31" fmla="*/ 589 h 1919"/>
                <a:gd name="T32" fmla="*/ 1480 w 2760"/>
                <a:gd name="T33" fmla="*/ 883 h 1919"/>
                <a:gd name="T34" fmla="*/ 1566 w 2760"/>
                <a:gd name="T35" fmla="*/ 809 h 1919"/>
                <a:gd name="T36" fmla="*/ 1663 w 2760"/>
                <a:gd name="T37" fmla="*/ 686 h 1919"/>
                <a:gd name="T38" fmla="*/ 1744 w 2760"/>
                <a:gd name="T39" fmla="*/ 916 h 1919"/>
                <a:gd name="T40" fmla="*/ 1826 w 2760"/>
                <a:gd name="T41" fmla="*/ 833 h 1919"/>
                <a:gd name="T42" fmla="*/ 1917 w 2760"/>
                <a:gd name="T43" fmla="*/ 919 h 1919"/>
                <a:gd name="T44" fmla="*/ 2047 w 2760"/>
                <a:gd name="T45" fmla="*/ 900 h 1919"/>
                <a:gd name="T46" fmla="*/ 2128 w 2760"/>
                <a:gd name="T47" fmla="*/ 1080 h 1919"/>
                <a:gd name="T48" fmla="*/ 2225 w 2760"/>
                <a:gd name="T49" fmla="*/ 1077 h 1919"/>
                <a:gd name="T50" fmla="*/ 2317 w 2760"/>
                <a:gd name="T51" fmla="*/ 1083 h 1919"/>
                <a:gd name="T52" fmla="*/ 2415 w 2760"/>
                <a:gd name="T53" fmla="*/ 1047 h 1919"/>
                <a:gd name="T54" fmla="*/ 2501 w 2760"/>
                <a:gd name="T55" fmla="*/ 966 h 1919"/>
                <a:gd name="T56" fmla="*/ 2620 w 2760"/>
                <a:gd name="T57" fmla="*/ 856 h 1919"/>
                <a:gd name="T58" fmla="*/ 2701 w 2760"/>
                <a:gd name="T59" fmla="*/ 619 h 1919"/>
                <a:gd name="T60" fmla="*/ 2733 w 2760"/>
                <a:gd name="T61" fmla="*/ 1919 h 1919"/>
                <a:gd name="T62" fmla="*/ 2652 w 2760"/>
                <a:gd name="T63" fmla="*/ 1919 h 1919"/>
                <a:gd name="T64" fmla="*/ 2533 w 2760"/>
                <a:gd name="T65" fmla="*/ 1919 h 1919"/>
                <a:gd name="T66" fmla="*/ 2452 w 2760"/>
                <a:gd name="T67" fmla="*/ 1919 h 1919"/>
                <a:gd name="T68" fmla="*/ 2350 w 2760"/>
                <a:gd name="T69" fmla="*/ 1919 h 1919"/>
                <a:gd name="T70" fmla="*/ 2247 w 2760"/>
                <a:gd name="T71" fmla="*/ 1919 h 1919"/>
                <a:gd name="T72" fmla="*/ 2161 w 2760"/>
                <a:gd name="T73" fmla="*/ 1919 h 1919"/>
                <a:gd name="T74" fmla="*/ 2080 w 2760"/>
                <a:gd name="T75" fmla="*/ 1919 h 1919"/>
                <a:gd name="T76" fmla="*/ 1982 w 2760"/>
                <a:gd name="T77" fmla="*/ 1919 h 1919"/>
                <a:gd name="T78" fmla="*/ 1858 w 2760"/>
                <a:gd name="T79" fmla="*/ 1919 h 1919"/>
                <a:gd name="T80" fmla="*/ 1777 w 2760"/>
                <a:gd name="T81" fmla="*/ 1919 h 1919"/>
                <a:gd name="T82" fmla="*/ 1696 w 2760"/>
                <a:gd name="T83" fmla="*/ 1919 h 1919"/>
                <a:gd name="T84" fmla="*/ 1599 w 2760"/>
                <a:gd name="T85" fmla="*/ 1919 h 1919"/>
                <a:gd name="T86" fmla="*/ 1512 w 2760"/>
                <a:gd name="T87" fmla="*/ 1919 h 1919"/>
                <a:gd name="T88" fmla="*/ 1431 w 2760"/>
                <a:gd name="T89" fmla="*/ 1919 h 1919"/>
                <a:gd name="T90" fmla="*/ 1339 w 2760"/>
                <a:gd name="T91" fmla="*/ 1919 h 1919"/>
                <a:gd name="T92" fmla="*/ 1258 w 2760"/>
                <a:gd name="T93" fmla="*/ 1919 h 1919"/>
                <a:gd name="T94" fmla="*/ 1177 w 2760"/>
                <a:gd name="T95" fmla="*/ 1919 h 1919"/>
                <a:gd name="T96" fmla="*/ 1096 w 2760"/>
                <a:gd name="T97" fmla="*/ 1919 h 1919"/>
                <a:gd name="T98" fmla="*/ 1016 w 2760"/>
                <a:gd name="T99" fmla="*/ 1919 h 1919"/>
                <a:gd name="T100" fmla="*/ 924 w 2760"/>
                <a:gd name="T101" fmla="*/ 1919 h 1919"/>
                <a:gd name="T102" fmla="*/ 843 w 2760"/>
                <a:gd name="T103" fmla="*/ 1919 h 1919"/>
                <a:gd name="T104" fmla="*/ 756 w 2760"/>
                <a:gd name="T105" fmla="*/ 1919 h 1919"/>
                <a:gd name="T106" fmla="*/ 675 w 2760"/>
                <a:gd name="T107" fmla="*/ 1919 h 1919"/>
                <a:gd name="T108" fmla="*/ 567 w 2760"/>
                <a:gd name="T109" fmla="*/ 1919 h 1919"/>
                <a:gd name="T110" fmla="*/ 464 w 2760"/>
                <a:gd name="T111" fmla="*/ 1919 h 1919"/>
                <a:gd name="T112" fmla="*/ 383 w 2760"/>
                <a:gd name="T113" fmla="*/ 1919 h 1919"/>
                <a:gd name="T114" fmla="*/ 275 w 2760"/>
                <a:gd name="T115" fmla="*/ 1919 h 1919"/>
                <a:gd name="T116" fmla="*/ 189 w 2760"/>
                <a:gd name="T117" fmla="*/ 1919 h 1919"/>
                <a:gd name="T118" fmla="*/ 108 w 2760"/>
                <a:gd name="T119" fmla="*/ 1919 h 1919"/>
                <a:gd name="T120" fmla="*/ 16 w 2760"/>
                <a:gd name="T121" fmla="*/ 1919 h 19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60"/>
                <a:gd name="T184" fmla="*/ 0 h 1919"/>
                <a:gd name="T185" fmla="*/ 2760 w 2760"/>
                <a:gd name="T186" fmla="*/ 1919 h 191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60" h="1919">
                  <a:moveTo>
                    <a:pt x="0" y="1725"/>
                  </a:moveTo>
                  <a:lnTo>
                    <a:pt x="5" y="1725"/>
                  </a:lnTo>
                  <a:lnTo>
                    <a:pt x="11" y="1742"/>
                  </a:lnTo>
                  <a:lnTo>
                    <a:pt x="16" y="1742"/>
                  </a:lnTo>
                  <a:lnTo>
                    <a:pt x="32" y="1752"/>
                  </a:lnTo>
                  <a:lnTo>
                    <a:pt x="38" y="1799"/>
                  </a:lnTo>
                  <a:lnTo>
                    <a:pt x="43" y="1805"/>
                  </a:lnTo>
                  <a:lnTo>
                    <a:pt x="49" y="1762"/>
                  </a:lnTo>
                  <a:lnTo>
                    <a:pt x="54" y="1742"/>
                  </a:lnTo>
                  <a:lnTo>
                    <a:pt x="70" y="1695"/>
                  </a:lnTo>
                  <a:lnTo>
                    <a:pt x="76" y="1685"/>
                  </a:lnTo>
                  <a:lnTo>
                    <a:pt x="81" y="1665"/>
                  </a:lnTo>
                  <a:lnTo>
                    <a:pt x="86" y="1665"/>
                  </a:lnTo>
                  <a:lnTo>
                    <a:pt x="92" y="1662"/>
                  </a:lnTo>
                  <a:lnTo>
                    <a:pt x="108" y="1718"/>
                  </a:lnTo>
                  <a:lnTo>
                    <a:pt x="113" y="1765"/>
                  </a:lnTo>
                  <a:lnTo>
                    <a:pt x="118" y="1775"/>
                  </a:lnTo>
                  <a:lnTo>
                    <a:pt x="124" y="1765"/>
                  </a:lnTo>
                  <a:lnTo>
                    <a:pt x="130" y="1758"/>
                  </a:lnTo>
                  <a:lnTo>
                    <a:pt x="146" y="1765"/>
                  </a:lnTo>
                  <a:lnTo>
                    <a:pt x="151" y="1809"/>
                  </a:lnTo>
                  <a:lnTo>
                    <a:pt x="157" y="1782"/>
                  </a:lnTo>
                  <a:lnTo>
                    <a:pt x="162" y="1785"/>
                  </a:lnTo>
                  <a:lnTo>
                    <a:pt x="167" y="1799"/>
                  </a:lnTo>
                  <a:lnTo>
                    <a:pt x="184" y="1775"/>
                  </a:lnTo>
                  <a:lnTo>
                    <a:pt x="189" y="1765"/>
                  </a:lnTo>
                  <a:lnTo>
                    <a:pt x="194" y="1769"/>
                  </a:lnTo>
                  <a:lnTo>
                    <a:pt x="200" y="1785"/>
                  </a:lnTo>
                  <a:lnTo>
                    <a:pt x="205" y="1805"/>
                  </a:lnTo>
                  <a:lnTo>
                    <a:pt x="221" y="1772"/>
                  </a:lnTo>
                  <a:lnTo>
                    <a:pt x="227" y="1775"/>
                  </a:lnTo>
                  <a:lnTo>
                    <a:pt x="237" y="1809"/>
                  </a:lnTo>
                  <a:lnTo>
                    <a:pt x="243" y="1772"/>
                  </a:lnTo>
                  <a:lnTo>
                    <a:pt x="259" y="1799"/>
                  </a:lnTo>
                  <a:lnTo>
                    <a:pt x="264" y="1822"/>
                  </a:lnTo>
                  <a:lnTo>
                    <a:pt x="270" y="1829"/>
                  </a:lnTo>
                  <a:lnTo>
                    <a:pt x="275" y="1852"/>
                  </a:lnTo>
                  <a:lnTo>
                    <a:pt x="281" y="1839"/>
                  </a:lnTo>
                  <a:lnTo>
                    <a:pt x="308" y="1842"/>
                  </a:lnTo>
                  <a:lnTo>
                    <a:pt x="313" y="1832"/>
                  </a:lnTo>
                  <a:lnTo>
                    <a:pt x="318" y="1812"/>
                  </a:lnTo>
                  <a:lnTo>
                    <a:pt x="335" y="1815"/>
                  </a:lnTo>
                  <a:lnTo>
                    <a:pt x="340" y="1809"/>
                  </a:lnTo>
                  <a:lnTo>
                    <a:pt x="345" y="1829"/>
                  </a:lnTo>
                  <a:lnTo>
                    <a:pt x="351" y="1832"/>
                  </a:lnTo>
                  <a:lnTo>
                    <a:pt x="356" y="1825"/>
                  </a:lnTo>
                  <a:lnTo>
                    <a:pt x="372" y="1822"/>
                  </a:lnTo>
                  <a:lnTo>
                    <a:pt x="383" y="1812"/>
                  </a:lnTo>
                  <a:lnTo>
                    <a:pt x="389" y="1796"/>
                  </a:lnTo>
                  <a:lnTo>
                    <a:pt x="394" y="1815"/>
                  </a:lnTo>
                  <a:lnTo>
                    <a:pt x="410" y="1849"/>
                  </a:lnTo>
                  <a:lnTo>
                    <a:pt x="416" y="1815"/>
                  </a:lnTo>
                  <a:lnTo>
                    <a:pt x="421" y="1809"/>
                  </a:lnTo>
                  <a:lnTo>
                    <a:pt x="427" y="1815"/>
                  </a:lnTo>
                  <a:lnTo>
                    <a:pt x="432" y="1839"/>
                  </a:lnTo>
                  <a:lnTo>
                    <a:pt x="448" y="1825"/>
                  </a:lnTo>
                  <a:lnTo>
                    <a:pt x="454" y="1842"/>
                  </a:lnTo>
                  <a:lnTo>
                    <a:pt x="459" y="1832"/>
                  </a:lnTo>
                  <a:lnTo>
                    <a:pt x="464" y="1822"/>
                  </a:lnTo>
                  <a:lnTo>
                    <a:pt x="470" y="1819"/>
                  </a:lnTo>
                  <a:lnTo>
                    <a:pt x="486" y="1829"/>
                  </a:lnTo>
                  <a:lnTo>
                    <a:pt x="491" y="1815"/>
                  </a:lnTo>
                  <a:lnTo>
                    <a:pt x="497" y="1802"/>
                  </a:lnTo>
                  <a:lnTo>
                    <a:pt x="502" y="1792"/>
                  </a:lnTo>
                  <a:lnTo>
                    <a:pt x="508" y="1789"/>
                  </a:lnTo>
                  <a:lnTo>
                    <a:pt x="524" y="1769"/>
                  </a:lnTo>
                  <a:lnTo>
                    <a:pt x="529" y="1769"/>
                  </a:lnTo>
                  <a:lnTo>
                    <a:pt x="535" y="1745"/>
                  </a:lnTo>
                  <a:lnTo>
                    <a:pt x="540" y="1742"/>
                  </a:lnTo>
                  <a:lnTo>
                    <a:pt x="567" y="1732"/>
                  </a:lnTo>
                  <a:lnTo>
                    <a:pt x="572" y="1729"/>
                  </a:lnTo>
                  <a:lnTo>
                    <a:pt x="578" y="1712"/>
                  </a:lnTo>
                  <a:lnTo>
                    <a:pt x="605" y="1668"/>
                  </a:lnTo>
                  <a:lnTo>
                    <a:pt x="610" y="1699"/>
                  </a:lnTo>
                  <a:lnTo>
                    <a:pt x="616" y="1642"/>
                  </a:lnTo>
                  <a:lnTo>
                    <a:pt x="621" y="1598"/>
                  </a:lnTo>
                  <a:lnTo>
                    <a:pt x="643" y="1592"/>
                  </a:lnTo>
                  <a:lnTo>
                    <a:pt x="648" y="1618"/>
                  </a:lnTo>
                  <a:lnTo>
                    <a:pt x="653" y="1605"/>
                  </a:lnTo>
                  <a:lnTo>
                    <a:pt x="659" y="1558"/>
                  </a:lnTo>
                  <a:lnTo>
                    <a:pt x="675" y="1548"/>
                  </a:lnTo>
                  <a:lnTo>
                    <a:pt x="680" y="1518"/>
                  </a:lnTo>
                  <a:lnTo>
                    <a:pt x="686" y="1531"/>
                  </a:lnTo>
                  <a:lnTo>
                    <a:pt x="691" y="1528"/>
                  </a:lnTo>
                  <a:lnTo>
                    <a:pt x="697" y="1541"/>
                  </a:lnTo>
                  <a:lnTo>
                    <a:pt x="713" y="1514"/>
                  </a:lnTo>
                  <a:lnTo>
                    <a:pt x="718" y="1548"/>
                  </a:lnTo>
                  <a:lnTo>
                    <a:pt x="724" y="1605"/>
                  </a:lnTo>
                  <a:lnTo>
                    <a:pt x="729" y="1578"/>
                  </a:lnTo>
                  <a:lnTo>
                    <a:pt x="735" y="1538"/>
                  </a:lnTo>
                  <a:lnTo>
                    <a:pt x="751" y="1545"/>
                  </a:lnTo>
                  <a:lnTo>
                    <a:pt x="756" y="1535"/>
                  </a:lnTo>
                  <a:lnTo>
                    <a:pt x="762" y="1571"/>
                  </a:lnTo>
                  <a:lnTo>
                    <a:pt x="767" y="1585"/>
                  </a:lnTo>
                  <a:lnTo>
                    <a:pt x="772" y="1598"/>
                  </a:lnTo>
                  <a:lnTo>
                    <a:pt x="789" y="1598"/>
                  </a:lnTo>
                  <a:lnTo>
                    <a:pt x="794" y="1608"/>
                  </a:lnTo>
                  <a:lnTo>
                    <a:pt x="799" y="1608"/>
                  </a:lnTo>
                  <a:lnTo>
                    <a:pt x="805" y="1621"/>
                  </a:lnTo>
                  <a:lnTo>
                    <a:pt x="810" y="1621"/>
                  </a:lnTo>
                  <a:lnTo>
                    <a:pt x="832" y="1588"/>
                  </a:lnTo>
                  <a:lnTo>
                    <a:pt x="837" y="1571"/>
                  </a:lnTo>
                  <a:lnTo>
                    <a:pt x="843" y="1545"/>
                  </a:lnTo>
                  <a:lnTo>
                    <a:pt x="848" y="1571"/>
                  </a:lnTo>
                  <a:lnTo>
                    <a:pt x="864" y="1555"/>
                  </a:lnTo>
                  <a:lnTo>
                    <a:pt x="870" y="1555"/>
                  </a:lnTo>
                  <a:lnTo>
                    <a:pt x="875" y="1568"/>
                  </a:lnTo>
                  <a:lnTo>
                    <a:pt x="880" y="1531"/>
                  </a:lnTo>
                  <a:lnTo>
                    <a:pt x="886" y="1538"/>
                  </a:lnTo>
                  <a:lnTo>
                    <a:pt x="902" y="1535"/>
                  </a:lnTo>
                  <a:lnTo>
                    <a:pt x="907" y="1525"/>
                  </a:lnTo>
                  <a:lnTo>
                    <a:pt x="913" y="1531"/>
                  </a:lnTo>
                  <a:lnTo>
                    <a:pt x="918" y="1551"/>
                  </a:lnTo>
                  <a:lnTo>
                    <a:pt x="924" y="1555"/>
                  </a:lnTo>
                  <a:lnTo>
                    <a:pt x="940" y="1558"/>
                  </a:lnTo>
                  <a:lnTo>
                    <a:pt x="945" y="1555"/>
                  </a:lnTo>
                  <a:lnTo>
                    <a:pt x="950" y="1578"/>
                  </a:lnTo>
                  <a:lnTo>
                    <a:pt x="956" y="1588"/>
                  </a:lnTo>
                  <a:lnTo>
                    <a:pt x="961" y="1602"/>
                  </a:lnTo>
                  <a:lnTo>
                    <a:pt x="977" y="1588"/>
                  </a:lnTo>
                  <a:lnTo>
                    <a:pt x="983" y="1568"/>
                  </a:lnTo>
                  <a:lnTo>
                    <a:pt x="988" y="1575"/>
                  </a:lnTo>
                  <a:lnTo>
                    <a:pt x="994" y="1551"/>
                  </a:lnTo>
                  <a:lnTo>
                    <a:pt x="999" y="1581"/>
                  </a:lnTo>
                  <a:lnTo>
                    <a:pt x="1016" y="1511"/>
                  </a:lnTo>
                  <a:lnTo>
                    <a:pt x="1021" y="1535"/>
                  </a:lnTo>
                  <a:lnTo>
                    <a:pt x="1026" y="1531"/>
                  </a:lnTo>
                  <a:lnTo>
                    <a:pt x="1031" y="1528"/>
                  </a:lnTo>
                  <a:lnTo>
                    <a:pt x="1037" y="1535"/>
                  </a:lnTo>
                  <a:lnTo>
                    <a:pt x="1053" y="1514"/>
                  </a:lnTo>
                  <a:lnTo>
                    <a:pt x="1058" y="1501"/>
                  </a:lnTo>
                  <a:lnTo>
                    <a:pt x="1064" y="1501"/>
                  </a:lnTo>
                  <a:lnTo>
                    <a:pt x="1069" y="1501"/>
                  </a:lnTo>
                  <a:lnTo>
                    <a:pt x="1075" y="1511"/>
                  </a:lnTo>
                  <a:lnTo>
                    <a:pt x="1091" y="1528"/>
                  </a:lnTo>
                  <a:lnTo>
                    <a:pt x="1096" y="1535"/>
                  </a:lnTo>
                  <a:lnTo>
                    <a:pt x="1102" y="1485"/>
                  </a:lnTo>
                  <a:lnTo>
                    <a:pt x="1107" y="1521"/>
                  </a:lnTo>
                  <a:lnTo>
                    <a:pt x="1113" y="1485"/>
                  </a:lnTo>
                  <a:lnTo>
                    <a:pt x="1129" y="1324"/>
                  </a:lnTo>
                  <a:lnTo>
                    <a:pt x="1134" y="1150"/>
                  </a:lnTo>
                  <a:lnTo>
                    <a:pt x="1140" y="1113"/>
                  </a:lnTo>
                  <a:lnTo>
                    <a:pt x="1145" y="1327"/>
                  </a:lnTo>
                  <a:lnTo>
                    <a:pt x="1150" y="1418"/>
                  </a:lnTo>
                  <a:lnTo>
                    <a:pt x="1167" y="1388"/>
                  </a:lnTo>
                  <a:lnTo>
                    <a:pt x="1172" y="1401"/>
                  </a:lnTo>
                  <a:lnTo>
                    <a:pt x="1177" y="1411"/>
                  </a:lnTo>
                  <a:lnTo>
                    <a:pt x="1183" y="1284"/>
                  </a:lnTo>
                  <a:lnTo>
                    <a:pt x="1188" y="1384"/>
                  </a:lnTo>
                  <a:lnTo>
                    <a:pt x="1204" y="1418"/>
                  </a:lnTo>
                  <a:lnTo>
                    <a:pt x="1210" y="1384"/>
                  </a:lnTo>
                  <a:lnTo>
                    <a:pt x="1215" y="1361"/>
                  </a:lnTo>
                  <a:lnTo>
                    <a:pt x="1221" y="1301"/>
                  </a:lnTo>
                  <a:lnTo>
                    <a:pt x="1226" y="1281"/>
                  </a:lnTo>
                  <a:lnTo>
                    <a:pt x="1242" y="1294"/>
                  </a:lnTo>
                  <a:lnTo>
                    <a:pt x="1248" y="1294"/>
                  </a:lnTo>
                  <a:lnTo>
                    <a:pt x="1253" y="1357"/>
                  </a:lnTo>
                  <a:lnTo>
                    <a:pt x="1258" y="1374"/>
                  </a:lnTo>
                  <a:lnTo>
                    <a:pt x="1264" y="1338"/>
                  </a:lnTo>
                  <a:lnTo>
                    <a:pt x="1280" y="1307"/>
                  </a:lnTo>
                  <a:lnTo>
                    <a:pt x="1285" y="1284"/>
                  </a:lnTo>
                  <a:lnTo>
                    <a:pt x="1291" y="1334"/>
                  </a:lnTo>
                  <a:lnTo>
                    <a:pt x="1296" y="1344"/>
                  </a:lnTo>
                  <a:lnTo>
                    <a:pt x="1302" y="1344"/>
                  </a:lnTo>
                  <a:lnTo>
                    <a:pt x="1318" y="1247"/>
                  </a:lnTo>
                  <a:lnTo>
                    <a:pt x="1323" y="1117"/>
                  </a:lnTo>
                  <a:lnTo>
                    <a:pt x="1329" y="1077"/>
                  </a:lnTo>
                  <a:lnTo>
                    <a:pt x="1334" y="993"/>
                  </a:lnTo>
                  <a:lnTo>
                    <a:pt x="1339" y="966"/>
                  </a:lnTo>
                  <a:lnTo>
                    <a:pt x="1356" y="893"/>
                  </a:lnTo>
                  <a:lnTo>
                    <a:pt x="1361" y="950"/>
                  </a:lnTo>
                  <a:lnTo>
                    <a:pt x="1366" y="953"/>
                  </a:lnTo>
                  <a:lnTo>
                    <a:pt x="1372" y="789"/>
                  </a:lnTo>
                  <a:lnTo>
                    <a:pt x="1377" y="445"/>
                  </a:lnTo>
                  <a:lnTo>
                    <a:pt x="1394" y="0"/>
                  </a:lnTo>
                  <a:lnTo>
                    <a:pt x="1399" y="589"/>
                  </a:lnTo>
                  <a:lnTo>
                    <a:pt x="1404" y="783"/>
                  </a:lnTo>
                  <a:lnTo>
                    <a:pt x="1410" y="679"/>
                  </a:lnTo>
                  <a:lnTo>
                    <a:pt x="1415" y="595"/>
                  </a:lnTo>
                  <a:lnTo>
                    <a:pt x="1431" y="579"/>
                  </a:lnTo>
                  <a:lnTo>
                    <a:pt x="1437" y="535"/>
                  </a:lnTo>
                  <a:lnTo>
                    <a:pt x="1442" y="716"/>
                  </a:lnTo>
                  <a:lnTo>
                    <a:pt x="1448" y="850"/>
                  </a:lnTo>
                  <a:lnTo>
                    <a:pt x="1453" y="1050"/>
                  </a:lnTo>
                  <a:lnTo>
                    <a:pt x="1469" y="919"/>
                  </a:lnTo>
                  <a:lnTo>
                    <a:pt x="1475" y="753"/>
                  </a:lnTo>
                  <a:lnTo>
                    <a:pt x="1480" y="883"/>
                  </a:lnTo>
                  <a:lnTo>
                    <a:pt x="1485" y="665"/>
                  </a:lnTo>
                  <a:lnTo>
                    <a:pt x="1491" y="783"/>
                  </a:lnTo>
                  <a:lnTo>
                    <a:pt x="1507" y="622"/>
                  </a:lnTo>
                  <a:lnTo>
                    <a:pt x="1512" y="575"/>
                  </a:lnTo>
                  <a:lnTo>
                    <a:pt x="1518" y="612"/>
                  </a:lnTo>
                  <a:lnTo>
                    <a:pt x="1523" y="619"/>
                  </a:lnTo>
                  <a:lnTo>
                    <a:pt x="1545" y="749"/>
                  </a:lnTo>
                  <a:lnTo>
                    <a:pt x="1550" y="726"/>
                  </a:lnTo>
                  <a:lnTo>
                    <a:pt x="1556" y="743"/>
                  </a:lnTo>
                  <a:lnTo>
                    <a:pt x="1561" y="873"/>
                  </a:lnTo>
                  <a:lnTo>
                    <a:pt x="1566" y="809"/>
                  </a:lnTo>
                  <a:lnTo>
                    <a:pt x="1583" y="916"/>
                  </a:lnTo>
                  <a:lnTo>
                    <a:pt x="1588" y="816"/>
                  </a:lnTo>
                  <a:lnTo>
                    <a:pt x="1593" y="883"/>
                  </a:lnTo>
                  <a:lnTo>
                    <a:pt x="1599" y="950"/>
                  </a:lnTo>
                  <a:lnTo>
                    <a:pt x="1620" y="772"/>
                  </a:lnTo>
                  <a:lnTo>
                    <a:pt x="1626" y="776"/>
                  </a:lnTo>
                  <a:lnTo>
                    <a:pt x="1631" y="729"/>
                  </a:lnTo>
                  <a:lnTo>
                    <a:pt x="1637" y="719"/>
                  </a:lnTo>
                  <a:lnTo>
                    <a:pt x="1642" y="759"/>
                  </a:lnTo>
                  <a:lnTo>
                    <a:pt x="1658" y="716"/>
                  </a:lnTo>
                  <a:lnTo>
                    <a:pt x="1663" y="686"/>
                  </a:lnTo>
                  <a:lnTo>
                    <a:pt x="1669" y="850"/>
                  </a:lnTo>
                  <a:lnTo>
                    <a:pt x="1675" y="816"/>
                  </a:lnTo>
                  <a:lnTo>
                    <a:pt x="1680" y="809"/>
                  </a:lnTo>
                  <a:lnTo>
                    <a:pt x="1696" y="779"/>
                  </a:lnTo>
                  <a:lnTo>
                    <a:pt x="1702" y="809"/>
                  </a:lnTo>
                  <a:lnTo>
                    <a:pt x="1707" y="766"/>
                  </a:lnTo>
                  <a:lnTo>
                    <a:pt x="1712" y="759"/>
                  </a:lnTo>
                  <a:lnTo>
                    <a:pt x="1717" y="916"/>
                  </a:lnTo>
                  <a:lnTo>
                    <a:pt x="1734" y="816"/>
                  </a:lnTo>
                  <a:lnTo>
                    <a:pt x="1739" y="843"/>
                  </a:lnTo>
                  <a:lnTo>
                    <a:pt x="1744" y="916"/>
                  </a:lnTo>
                  <a:lnTo>
                    <a:pt x="1750" y="950"/>
                  </a:lnTo>
                  <a:lnTo>
                    <a:pt x="1756" y="953"/>
                  </a:lnTo>
                  <a:lnTo>
                    <a:pt x="1772" y="973"/>
                  </a:lnTo>
                  <a:lnTo>
                    <a:pt x="1777" y="963"/>
                  </a:lnTo>
                  <a:lnTo>
                    <a:pt x="1782" y="900"/>
                  </a:lnTo>
                  <a:lnTo>
                    <a:pt x="1788" y="753"/>
                  </a:lnTo>
                  <a:lnTo>
                    <a:pt x="1793" y="789"/>
                  </a:lnTo>
                  <a:lnTo>
                    <a:pt x="1809" y="806"/>
                  </a:lnTo>
                  <a:lnTo>
                    <a:pt x="1815" y="833"/>
                  </a:lnTo>
                  <a:lnTo>
                    <a:pt x="1820" y="803"/>
                  </a:lnTo>
                  <a:lnTo>
                    <a:pt x="1826" y="833"/>
                  </a:lnTo>
                  <a:lnTo>
                    <a:pt x="1831" y="812"/>
                  </a:lnTo>
                  <a:lnTo>
                    <a:pt x="1847" y="983"/>
                  </a:lnTo>
                  <a:lnTo>
                    <a:pt x="1853" y="950"/>
                  </a:lnTo>
                  <a:lnTo>
                    <a:pt x="1858" y="796"/>
                  </a:lnTo>
                  <a:lnTo>
                    <a:pt x="1863" y="812"/>
                  </a:lnTo>
                  <a:lnTo>
                    <a:pt x="1869" y="1083"/>
                  </a:lnTo>
                  <a:lnTo>
                    <a:pt x="1890" y="839"/>
                  </a:lnTo>
                  <a:lnTo>
                    <a:pt x="1896" y="876"/>
                  </a:lnTo>
                  <a:lnTo>
                    <a:pt x="1901" y="896"/>
                  </a:lnTo>
                  <a:lnTo>
                    <a:pt x="1907" y="906"/>
                  </a:lnTo>
                  <a:lnTo>
                    <a:pt x="1917" y="919"/>
                  </a:lnTo>
                  <a:lnTo>
                    <a:pt x="1966" y="1000"/>
                  </a:lnTo>
                  <a:lnTo>
                    <a:pt x="1971" y="966"/>
                  </a:lnTo>
                  <a:lnTo>
                    <a:pt x="1977" y="1016"/>
                  </a:lnTo>
                  <a:lnTo>
                    <a:pt x="1982" y="1184"/>
                  </a:lnTo>
                  <a:lnTo>
                    <a:pt x="1998" y="973"/>
                  </a:lnTo>
                  <a:lnTo>
                    <a:pt x="2004" y="960"/>
                  </a:lnTo>
                  <a:lnTo>
                    <a:pt x="2009" y="1083"/>
                  </a:lnTo>
                  <a:lnTo>
                    <a:pt x="2015" y="923"/>
                  </a:lnTo>
                  <a:lnTo>
                    <a:pt x="2036" y="1117"/>
                  </a:lnTo>
                  <a:lnTo>
                    <a:pt x="2042" y="903"/>
                  </a:lnTo>
                  <a:lnTo>
                    <a:pt x="2047" y="900"/>
                  </a:lnTo>
                  <a:lnTo>
                    <a:pt x="2053" y="1016"/>
                  </a:lnTo>
                  <a:lnTo>
                    <a:pt x="2058" y="933"/>
                  </a:lnTo>
                  <a:lnTo>
                    <a:pt x="2074" y="1050"/>
                  </a:lnTo>
                  <a:lnTo>
                    <a:pt x="2080" y="1117"/>
                  </a:lnTo>
                  <a:lnTo>
                    <a:pt x="2085" y="1013"/>
                  </a:lnTo>
                  <a:lnTo>
                    <a:pt x="2090" y="1033"/>
                  </a:lnTo>
                  <a:lnTo>
                    <a:pt x="2096" y="1094"/>
                  </a:lnTo>
                  <a:lnTo>
                    <a:pt x="2112" y="1097"/>
                  </a:lnTo>
                  <a:lnTo>
                    <a:pt x="2117" y="1123"/>
                  </a:lnTo>
                  <a:lnTo>
                    <a:pt x="2123" y="1107"/>
                  </a:lnTo>
                  <a:lnTo>
                    <a:pt x="2128" y="1080"/>
                  </a:lnTo>
                  <a:lnTo>
                    <a:pt x="2134" y="1060"/>
                  </a:lnTo>
                  <a:lnTo>
                    <a:pt x="2150" y="1087"/>
                  </a:lnTo>
                  <a:lnTo>
                    <a:pt x="2155" y="1217"/>
                  </a:lnTo>
                  <a:lnTo>
                    <a:pt x="2161" y="1217"/>
                  </a:lnTo>
                  <a:lnTo>
                    <a:pt x="2166" y="1063"/>
                  </a:lnTo>
                  <a:lnTo>
                    <a:pt x="2171" y="1251"/>
                  </a:lnTo>
                  <a:lnTo>
                    <a:pt x="2188" y="1094"/>
                  </a:lnTo>
                  <a:lnTo>
                    <a:pt x="2193" y="1087"/>
                  </a:lnTo>
                  <a:lnTo>
                    <a:pt x="2198" y="1087"/>
                  </a:lnTo>
                  <a:lnTo>
                    <a:pt x="2209" y="1080"/>
                  </a:lnTo>
                  <a:lnTo>
                    <a:pt x="2225" y="1077"/>
                  </a:lnTo>
                  <a:lnTo>
                    <a:pt x="2231" y="1184"/>
                  </a:lnTo>
                  <a:lnTo>
                    <a:pt x="2236" y="1087"/>
                  </a:lnTo>
                  <a:lnTo>
                    <a:pt x="2242" y="1094"/>
                  </a:lnTo>
                  <a:lnTo>
                    <a:pt x="2247" y="1147"/>
                  </a:lnTo>
                  <a:lnTo>
                    <a:pt x="2263" y="1284"/>
                  </a:lnTo>
                  <a:lnTo>
                    <a:pt x="2269" y="1150"/>
                  </a:lnTo>
                  <a:lnTo>
                    <a:pt x="2274" y="1140"/>
                  </a:lnTo>
                  <a:lnTo>
                    <a:pt x="2301" y="1090"/>
                  </a:lnTo>
                  <a:lnTo>
                    <a:pt x="2306" y="1090"/>
                  </a:lnTo>
                  <a:lnTo>
                    <a:pt x="2312" y="1073"/>
                  </a:lnTo>
                  <a:lnTo>
                    <a:pt x="2317" y="1083"/>
                  </a:lnTo>
                  <a:lnTo>
                    <a:pt x="2323" y="1077"/>
                  </a:lnTo>
                  <a:lnTo>
                    <a:pt x="2339" y="1027"/>
                  </a:lnTo>
                  <a:lnTo>
                    <a:pt x="2344" y="1016"/>
                  </a:lnTo>
                  <a:lnTo>
                    <a:pt x="2350" y="1006"/>
                  </a:lnTo>
                  <a:lnTo>
                    <a:pt x="2361" y="997"/>
                  </a:lnTo>
                  <a:lnTo>
                    <a:pt x="2377" y="1006"/>
                  </a:lnTo>
                  <a:lnTo>
                    <a:pt x="2382" y="1033"/>
                  </a:lnTo>
                  <a:lnTo>
                    <a:pt x="2388" y="1150"/>
                  </a:lnTo>
                  <a:lnTo>
                    <a:pt x="2393" y="1033"/>
                  </a:lnTo>
                  <a:lnTo>
                    <a:pt x="2398" y="1043"/>
                  </a:lnTo>
                  <a:lnTo>
                    <a:pt x="2415" y="1047"/>
                  </a:lnTo>
                  <a:lnTo>
                    <a:pt x="2420" y="1047"/>
                  </a:lnTo>
                  <a:lnTo>
                    <a:pt x="2425" y="1087"/>
                  </a:lnTo>
                  <a:lnTo>
                    <a:pt x="2430" y="1060"/>
                  </a:lnTo>
                  <a:lnTo>
                    <a:pt x="2452" y="1077"/>
                  </a:lnTo>
                  <a:lnTo>
                    <a:pt x="2458" y="1050"/>
                  </a:lnTo>
                  <a:lnTo>
                    <a:pt x="2463" y="1010"/>
                  </a:lnTo>
                  <a:lnTo>
                    <a:pt x="2469" y="986"/>
                  </a:lnTo>
                  <a:lnTo>
                    <a:pt x="2474" y="973"/>
                  </a:lnTo>
                  <a:lnTo>
                    <a:pt x="2490" y="956"/>
                  </a:lnTo>
                  <a:lnTo>
                    <a:pt x="2496" y="1000"/>
                  </a:lnTo>
                  <a:lnTo>
                    <a:pt x="2501" y="966"/>
                  </a:lnTo>
                  <a:lnTo>
                    <a:pt x="2506" y="973"/>
                  </a:lnTo>
                  <a:lnTo>
                    <a:pt x="2512" y="986"/>
                  </a:lnTo>
                  <a:lnTo>
                    <a:pt x="2528" y="976"/>
                  </a:lnTo>
                  <a:lnTo>
                    <a:pt x="2533" y="993"/>
                  </a:lnTo>
                  <a:lnTo>
                    <a:pt x="2539" y="990"/>
                  </a:lnTo>
                  <a:lnTo>
                    <a:pt x="2544" y="1016"/>
                  </a:lnTo>
                  <a:lnTo>
                    <a:pt x="2549" y="943"/>
                  </a:lnTo>
                  <a:lnTo>
                    <a:pt x="2576" y="956"/>
                  </a:lnTo>
                  <a:lnTo>
                    <a:pt x="2582" y="946"/>
                  </a:lnTo>
                  <a:lnTo>
                    <a:pt x="2587" y="936"/>
                  </a:lnTo>
                  <a:lnTo>
                    <a:pt x="2620" y="856"/>
                  </a:lnTo>
                  <a:lnTo>
                    <a:pt x="2625" y="812"/>
                  </a:lnTo>
                  <a:lnTo>
                    <a:pt x="2641" y="769"/>
                  </a:lnTo>
                  <a:lnTo>
                    <a:pt x="2647" y="789"/>
                  </a:lnTo>
                  <a:lnTo>
                    <a:pt x="2652" y="689"/>
                  </a:lnTo>
                  <a:lnTo>
                    <a:pt x="2657" y="585"/>
                  </a:lnTo>
                  <a:lnTo>
                    <a:pt x="2663" y="542"/>
                  </a:lnTo>
                  <a:lnTo>
                    <a:pt x="2679" y="646"/>
                  </a:lnTo>
                  <a:lnTo>
                    <a:pt x="2684" y="716"/>
                  </a:lnTo>
                  <a:lnTo>
                    <a:pt x="2690" y="619"/>
                  </a:lnTo>
                  <a:lnTo>
                    <a:pt x="2695" y="659"/>
                  </a:lnTo>
                  <a:lnTo>
                    <a:pt x="2701" y="619"/>
                  </a:lnTo>
                  <a:lnTo>
                    <a:pt x="2717" y="632"/>
                  </a:lnTo>
                  <a:lnTo>
                    <a:pt x="2722" y="592"/>
                  </a:lnTo>
                  <a:lnTo>
                    <a:pt x="2728" y="508"/>
                  </a:lnTo>
                  <a:lnTo>
                    <a:pt x="2733" y="485"/>
                  </a:lnTo>
                  <a:lnTo>
                    <a:pt x="2739" y="582"/>
                  </a:lnTo>
                  <a:lnTo>
                    <a:pt x="2755" y="575"/>
                  </a:lnTo>
                  <a:lnTo>
                    <a:pt x="2760" y="665"/>
                  </a:lnTo>
                  <a:lnTo>
                    <a:pt x="2760" y="1919"/>
                  </a:lnTo>
                  <a:lnTo>
                    <a:pt x="2755" y="1919"/>
                  </a:lnTo>
                  <a:lnTo>
                    <a:pt x="2739" y="1919"/>
                  </a:lnTo>
                  <a:lnTo>
                    <a:pt x="2733" y="1919"/>
                  </a:lnTo>
                  <a:lnTo>
                    <a:pt x="2728" y="1919"/>
                  </a:lnTo>
                  <a:lnTo>
                    <a:pt x="2722" y="1919"/>
                  </a:lnTo>
                  <a:lnTo>
                    <a:pt x="2717" y="1919"/>
                  </a:lnTo>
                  <a:lnTo>
                    <a:pt x="2701" y="1919"/>
                  </a:lnTo>
                  <a:lnTo>
                    <a:pt x="2695" y="1919"/>
                  </a:lnTo>
                  <a:lnTo>
                    <a:pt x="2690" y="1919"/>
                  </a:lnTo>
                  <a:lnTo>
                    <a:pt x="2684" y="1919"/>
                  </a:lnTo>
                  <a:lnTo>
                    <a:pt x="2679" y="1919"/>
                  </a:lnTo>
                  <a:lnTo>
                    <a:pt x="2663" y="1919"/>
                  </a:lnTo>
                  <a:lnTo>
                    <a:pt x="2657" y="1919"/>
                  </a:lnTo>
                  <a:lnTo>
                    <a:pt x="2652" y="1919"/>
                  </a:lnTo>
                  <a:lnTo>
                    <a:pt x="2647" y="1919"/>
                  </a:lnTo>
                  <a:lnTo>
                    <a:pt x="2641" y="1919"/>
                  </a:lnTo>
                  <a:lnTo>
                    <a:pt x="2625" y="1919"/>
                  </a:lnTo>
                  <a:lnTo>
                    <a:pt x="2620" y="1919"/>
                  </a:lnTo>
                  <a:lnTo>
                    <a:pt x="2587" y="1919"/>
                  </a:lnTo>
                  <a:lnTo>
                    <a:pt x="2582" y="1919"/>
                  </a:lnTo>
                  <a:lnTo>
                    <a:pt x="2576" y="1919"/>
                  </a:lnTo>
                  <a:lnTo>
                    <a:pt x="2549" y="1919"/>
                  </a:lnTo>
                  <a:lnTo>
                    <a:pt x="2544" y="1919"/>
                  </a:lnTo>
                  <a:lnTo>
                    <a:pt x="2539" y="1919"/>
                  </a:lnTo>
                  <a:lnTo>
                    <a:pt x="2533" y="1919"/>
                  </a:lnTo>
                  <a:lnTo>
                    <a:pt x="2528" y="1919"/>
                  </a:lnTo>
                  <a:lnTo>
                    <a:pt x="2512" y="1919"/>
                  </a:lnTo>
                  <a:lnTo>
                    <a:pt x="2506" y="1919"/>
                  </a:lnTo>
                  <a:lnTo>
                    <a:pt x="2501" y="1919"/>
                  </a:lnTo>
                  <a:lnTo>
                    <a:pt x="2496" y="1919"/>
                  </a:lnTo>
                  <a:lnTo>
                    <a:pt x="2490" y="1919"/>
                  </a:lnTo>
                  <a:lnTo>
                    <a:pt x="2474" y="1919"/>
                  </a:lnTo>
                  <a:lnTo>
                    <a:pt x="2469" y="1919"/>
                  </a:lnTo>
                  <a:lnTo>
                    <a:pt x="2463" y="1919"/>
                  </a:lnTo>
                  <a:lnTo>
                    <a:pt x="2458" y="1919"/>
                  </a:lnTo>
                  <a:lnTo>
                    <a:pt x="2452" y="1919"/>
                  </a:lnTo>
                  <a:lnTo>
                    <a:pt x="2430" y="1919"/>
                  </a:lnTo>
                  <a:lnTo>
                    <a:pt x="2425" y="1919"/>
                  </a:lnTo>
                  <a:lnTo>
                    <a:pt x="2420" y="1919"/>
                  </a:lnTo>
                  <a:lnTo>
                    <a:pt x="2415" y="1919"/>
                  </a:lnTo>
                  <a:lnTo>
                    <a:pt x="2398" y="1919"/>
                  </a:lnTo>
                  <a:lnTo>
                    <a:pt x="2393" y="1919"/>
                  </a:lnTo>
                  <a:lnTo>
                    <a:pt x="2388" y="1919"/>
                  </a:lnTo>
                  <a:lnTo>
                    <a:pt x="2382" y="1919"/>
                  </a:lnTo>
                  <a:lnTo>
                    <a:pt x="2377" y="1919"/>
                  </a:lnTo>
                  <a:lnTo>
                    <a:pt x="2361" y="1919"/>
                  </a:lnTo>
                  <a:lnTo>
                    <a:pt x="2350" y="1919"/>
                  </a:lnTo>
                  <a:lnTo>
                    <a:pt x="2344" y="1919"/>
                  </a:lnTo>
                  <a:lnTo>
                    <a:pt x="2339" y="1919"/>
                  </a:lnTo>
                  <a:lnTo>
                    <a:pt x="2323" y="1919"/>
                  </a:lnTo>
                  <a:lnTo>
                    <a:pt x="2317" y="1919"/>
                  </a:lnTo>
                  <a:lnTo>
                    <a:pt x="2312" y="1919"/>
                  </a:lnTo>
                  <a:lnTo>
                    <a:pt x="2306" y="1919"/>
                  </a:lnTo>
                  <a:lnTo>
                    <a:pt x="2301" y="1919"/>
                  </a:lnTo>
                  <a:lnTo>
                    <a:pt x="2274" y="1919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47" y="1919"/>
                  </a:lnTo>
                  <a:lnTo>
                    <a:pt x="2242" y="1919"/>
                  </a:lnTo>
                  <a:lnTo>
                    <a:pt x="2236" y="1919"/>
                  </a:lnTo>
                  <a:lnTo>
                    <a:pt x="2231" y="1919"/>
                  </a:lnTo>
                  <a:lnTo>
                    <a:pt x="2225" y="1919"/>
                  </a:lnTo>
                  <a:lnTo>
                    <a:pt x="2209" y="1919"/>
                  </a:lnTo>
                  <a:lnTo>
                    <a:pt x="2198" y="1919"/>
                  </a:lnTo>
                  <a:lnTo>
                    <a:pt x="2193" y="1919"/>
                  </a:lnTo>
                  <a:lnTo>
                    <a:pt x="2188" y="1919"/>
                  </a:lnTo>
                  <a:lnTo>
                    <a:pt x="2171" y="1919"/>
                  </a:lnTo>
                  <a:lnTo>
                    <a:pt x="2166" y="1919"/>
                  </a:lnTo>
                  <a:lnTo>
                    <a:pt x="2161" y="1919"/>
                  </a:lnTo>
                  <a:lnTo>
                    <a:pt x="2155" y="1919"/>
                  </a:lnTo>
                  <a:lnTo>
                    <a:pt x="2150" y="1919"/>
                  </a:lnTo>
                  <a:lnTo>
                    <a:pt x="2134" y="1919"/>
                  </a:lnTo>
                  <a:lnTo>
                    <a:pt x="2128" y="1919"/>
                  </a:lnTo>
                  <a:lnTo>
                    <a:pt x="2123" y="1919"/>
                  </a:lnTo>
                  <a:lnTo>
                    <a:pt x="2117" y="1919"/>
                  </a:lnTo>
                  <a:lnTo>
                    <a:pt x="2112" y="1919"/>
                  </a:lnTo>
                  <a:lnTo>
                    <a:pt x="2096" y="1919"/>
                  </a:lnTo>
                  <a:lnTo>
                    <a:pt x="2090" y="1919"/>
                  </a:lnTo>
                  <a:lnTo>
                    <a:pt x="2085" y="1919"/>
                  </a:lnTo>
                  <a:lnTo>
                    <a:pt x="2080" y="1919"/>
                  </a:lnTo>
                  <a:lnTo>
                    <a:pt x="2074" y="1919"/>
                  </a:lnTo>
                  <a:lnTo>
                    <a:pt x="2058" y="1919"/>
                  </a:lnTo>
                  <a:lnTo>
                    <a:pt x="2053" y="1919"/>
                  </a:lnTo>
                  <a:lnTo>
                    <a:pt x="2047" y="1919"/>
                  </a:lnTo>
                  <a:lnTo>
                    <a:pt x="2042" y="1919"/>
                  </a:lnTo>
                  <a:lnTo>
                    <a:pt x="2036" y="1919"/>
                  </a:lnTo>
                  <a:lnTo>
                    <a:pt x="2015" y="1919"/>
                  </a:lnTo>
                  <a:lnTo>
                    <a:pt x="2009" y="1919"/>
                  </a:lnTo>
                  <a:lnTo>
                    <a:pt x="2004" y="1919"/>
                  </a:lnTo>
                  <a:lnTo>
                    <a:pt x="1998" y="1919"/>
                  </a:lnTo>
                  <a:lnTo>
                    <a:pt x="1982" y="1919"/>
                  </a:lnTo>
                  <a:lnTo>
                    <a:pt x="1977" y="1919"/>
                  </a:lnTo>
                  <a:lnTo>
                    <a:pt x="1971" y="1919"/>
                  </a:lnTo>
                  <a:lnTo>
                    <a:pt x="1966" y="1919"/>
                  </a:lnTo>
                  <a:lnTo>
                    <a:pt x="1917" y="1919"/>
                  </a:lnTo>
                  <a:lnTo>
                    <a:pt x="1907" y="1919"/>
                  </a:lnTo>
                  <a:lnTo>
                    <a:pt x="1901" y="1919"/>
                  </a:lnTo>
                  <a:lnTo>
                    <a:pt x="1896" y="1919"/>
                  </a:lnTo>
                  <a:lnTo>
                    <a:pt x="1890" y="1919"/>
                  </a:lnTo>
                  <a:lnTo>
                    <a:pt x="1869" y="1919"/>
                  </a:lnTo>
                  <a:lnTo>
                    <a:pt x="1863" y="1919"/>
                  </a:lnTo>
                  <a:lnTo>
                    <a:pt x="1858" y="1919"/>
                  </a:lnTo>
                  <a:lnTo>
                    <a:pt x="1853" y="1919"/>
                  </a:lnTo>
                  <a:lnTo>
                    <a:pt x="1847" y="1919"/>
                  </a:lnTo>
                  <a:lnTo>
                    <a:pt x="1831" y="1919"/>
                  </a:lnTo>
                  <a:lnTo>
                    <a:pt x="1826" y="1919"/>
                  </a:lnTo>
                  <a:lnTo>
                    <a:pt x="1820" y="1919"/>
                  </a:lnTo>
                  <a:lnTo>
                    <a:pt x="1815" y="1919"/>
                  </a:lnTo>
                  <a:lnTo>
                    <a:pt x="1809" y="1919"/>
                  </a:lnTo>
                  <a:lnTo>
                    <a:pt x="1793" y="1919"/>
                  </a:lnTo>
                  <a:lnTo>
                    <a:pt x="1788" y="1919"/>
                  </a:lnTo>
                  <a:lnTo>
                    <a:pt x="1782" y="1919"/>
                  </a:lnTo>
                  <a:lnTo>
                    <a:pt x="1777" y="1919"/>
                  </a:lnTo>
                  <a:lnTo>
                    <a:pt x="1772" y="1919"/>
                  </a:lnTo>
                  <a:lnTo>
                    <a:pt x="1756" y="1919"/>
                  </a:lnTo>
                  <a:lnTo>
                    <a:pt x="1750" y="1919"/>
                  </a:lnTo>
                  <a:lnTo>
                    <a:pt x="1744" y="1919"/>
                  </a:lnTo>
                  <a:lnTo>
                    <a:pt x="1739" y="1919"/>
                  </a:lnTo>
                  <a:lnTo>
                    <a:pt x="1734" y="1919"/>
                  </a:lnTo>
                  <a:lnTo>
                    <a:pt x="1717" y="1919"/>
                  </a:lnTo>
                  <a:lnTo>
                    <a:pt x="1712" y="1919"/>
                  </a:lnTo>
                  <a:lnTo>
                    <a:pt x="1707" y="1919"/>
                  </a:lnTo>
                  <a:lnTo>
                    <a:pt x="1702" y="1919"/>
                  </a:lnTo>
                  <a:lnTo>
                    <a:pt x="1696" y="1919"/>
                  </a:lnTo>
                  <a:lnTo>
                    <a:pt x="1680" y="1919"/>
                  </a:lnTo>
                  <a:lnTo>
                    <a:pt x="1675" y="1919"/>
                  </a:lnTo>
                  <a:lnTo>
                    <a:pt x="1669" y="1919"/>
                  </a:lnTo>
                  <a:lnTo>
                    <a:pt x="1663" y="1919"/>
                  </a:lnTo>
                  <a:lnTo>
                    <a:pt x="1658" y="1919"/>
                  </a:lnTo>
                  <a:lnTo>
                    <a:pt x="1642" y="1919"/>
                  </a:lnTo>
                  <a:lnTo>
                    <a:pt x="1637" y="1919"/>
                  </a:lnTo>
                  <a:lnTo>
                    <a:pt x="1631" y="1919"/>
                  </a:lnTo>
                  <a:lnTo>
                    <a:pt x="1626" y="1919"/>
                  </a:lnTo>
                  <a:lnTo>
                    <a:pt x="1620" y="1919"/>
                  </a:lnTo>
                  <a:lnTo>
                    <a:pt x="1599" y="1919"/>
                  </a:lnTo>
                  <a:lnTo>
                    <a:pt x="1593" y="1919"/>
                  </a:lnTo>
                  <a:lnTo>
                    <a:pt x="1588" y="1919"/>
                  </a:lnTo>
                  <a:lnTo>
                    <a:pt x="1583" y="1919"/>
                  </a:lnTo>
                  <a:lnTo>
                    <a:pt x="1566" y="1919"/>
                  </a:lnTo>
                  <a:lnTo>
                    <a:pt x="1561" y="1919"/>
                  </a:lnTo>
                  <a:lnTo>
                    <a:pt x="1556" y="1919"/>
                  </a:lnTo>
                  <a:lnTo>
                    <a:pt x="1550" y="1919"/>
                  </a:lnTo>
                  <a:lnTo>
                    <a:pt x="1545" y="1919"/>
                  </a:lnTo>
                  <a:lnTo>
                    <a:pt x="1523" y="1919"/>
                  </a:lnTo>
                  <a:lnTo>
                    <a:pt x="1518" y="1919"/>
                  </a:lnTo>
                  <a:lnTo>
                    <a:pt x="1512" y="1919"/>
                  </a:lnTo>
                  <a:lnTo>
                    <a:pt x="1507" y="1919"/>
                  </a:lnTo>
                  <a:lnTo>
                    <a:pt x="1491" y="1919"/>
                  </a:lnTo>
                  <a:lnTo>
                    <a:pt x="1485" y="1919"/>
                  </a:lnTo>
                  <a:lnTo>
                    <a:pt x="1480" y="1919"/>
                  </a:lnTo>
                  <a:lnTo>
                    <a:pt x="1475" y="1919"/>
                  </a:lnTo>
                  <a:lnTo>
                    <a:pt x="1469" y="1919"/>
                  </a:lnTo>
                  <a:lnTo>
                    <a:pt x="1453" y="1919"/>
                  </a:lnTo>
                  <a:lnTo>
                    <a:pt x="1448" y="1919"/>
                  </a:lnTo>
                  <a:lnTo>
                    <a:pt x="1442" y="1919"/>
                  </a:lnTo>
                  <a:lnTo>
                    <a:pt x="1437" y="1919"/>
                  </a:lnTo>
                  <a:lnTo>
                    <a:pt x="1431" y="1919"/>
                  </a:lnTo>
                  <a:lnTo>
                    <a:pt x="1415" y="1919"/>
                  </a:lnTo>
                  <a:lnTo>
                    <a:pt x="1410" y="1919"/>
                  </a:lnTo>
                  <a:lnTo>
                    <a:pt x="1404" y="1919"/>
                  </a:lnTo>
                  <a:lnTo>
                    <a:pt x="1399" y="1919"/>
                  </a:lnTo>
                  <a:lnTo>
                    <a:pt x="1394" y="1919"/>
                  </a:lnTo>
                  <a:lnTo>
                    <a:pt x="1377" y="1919"/>
                  </a:lnTo>
                  <a:lnTo>
                    <a:pt x="1372" y="1919"/>
                  </a:lnTo>
                  <a:lnTo>
                    <a:pt x="1366" y="1919"/>
                  </a:lnTo>
                  <a:lnTo>
                    <a:pt x="1361" y="1919"/>
                  </a:lnTo>
                  <a:lnTo>
                    <a:pt x="1356" y="1919"/>
                  </a:lnTo>
                  <a:lnTo>
                    <a:pt x="1339" y="1919"/>
                  </a:lnTo>
                  <a:lnTo>
                    <a:pt x="1334" y="1919"/>
                  </a:lnTo>
                  <a:lnTo>
                    <a:pt x="1329" y="1919"/>
                  </a:lnTo>
                  <a:lnTo>
                    <a:pt x="1323" y="1919"/>
                  </a:lnTo>
                  <a:lnTo>
                    <a:pt x="1318" y="1919"/>
                  </a:lnTo>
                  <a:lnTo>
                    <a:pt x="1302" y="1919"/>
                  </a:lnTo>
                  <a:lnTo>
                    <a:pt x="1296" y="1919"/>
                  </a:lnTo>
                  <a:lnTo>
                    <a:pt x="1291" y="1919"/>
                  </a:lnTo>
                  <a:lnTo>
                    <a:pt x="1285" y="1919"/>
                  </a:lnTo>
                  <a:lnTo>
                    <a:pt x="1280" y="1919"/>
                  </a:lnTo>
                  <a:lnTo>
                    <a:pt x="1264" y="1919"/>
                  </a:lnTo>
                  <a:lnTo>
                    <a:pt x="1258" y="1919"/>
                  </a:lnTo>
                  <a:lnTo>
                    <a:pt x="1253" y="1919"/>
                  </a:lnTo>
                  <a:lnTo>
                    <a:pt x="1248" y="1919"/>
                  </a:lnTo>
                  <a:lnTo>
                    <a:pt x="1242" y="1919"/>
                  </a:lnTo>
                  <a:lnTo>
                    <a:pt x="1226" y="1919"/>
                  </a:lnTo>
                  <a:lnTo>
                    <a:pt x="1221" y="1919"/>
                  </a:lnTo>
                  <a:lnTo>
                    <a:pt x="1215" y="1919"/>
                  </a:lnTo>
                  <a:lnTo>
                    <a:pt x="1210" y="1919"/>
                  </a:lnTo>
                  <a:lnTo>
                    <a:pt x="1204" y="1919"/>
                  </a:lnTo>
                  <a:lnTo>
                    <a:pt x="1188" y="1919"/>
                  </a:lnTo>
                  <a:lnTo>
                    <a:pt x="1183" y="1919"/>
                  </a:lnTo>
                  <a:lnTo>
                    <a:pt x="1177" y="1919"/>
                  </a:lnTo>
                  <a:lnTo>
                    <a:pt x="1172" y="1919"/>
                  </a:lnTo>
                  <a:lnTo>
                    <a:pt x="1167" y="1919"/>
                  </a:lnTo>
                  <a:lnTo>
                    <a:pt x="1150" y="1919"/>
                  </a:lnTo>
                  <a:lnTo>
                    <a:pt x="1145" y="1919"/>
                  </a:lnTo>
                  <a:lnTo>
                    <a:pt x="1140" y="1919"/>
                  </a:lnTo>
                  <a:lnTo>
                    <a:pt x="1134" y="1919"/>
                  </a:lnTo>
                  <a:lnTo>
                    <a:pt x="1129" y="1919"/>
                  </a:lnTo>
                  <a:lnTo>
                    <a:pt x="1113" y="1919"/>
                  </a:lnTo>
                  <a:lnTo>
                    <a:pt x="1107" y="1919"/>
                  </a:lnTo>
                  <a:lnTo>
                    <a:pt x="1102" y="1919"/>
                  </a:lnTo>
                  <a:lnTo>
                    <a:pt x="1096" y="1919"/>
                  </a:lnTo>
                  <a:lnTo>
                    <a:pt x="1091" y="1919"/>
                  </a:lnTo>
                  <a:lnTo>
                    <a:pt x="1075" y="1919"/>
                  </a:lnTo>
                  <a:lnTo>
                    <a:pt x="1069" y="1919"/>
                  </a:lnTo>
                  <a:lnTo>
                    <a:pt x="1064" y="1919"/>
                  </a:lnTo>
                  <a:lnTo>
                    <a:pt x="1058" y="1919"/>
                  </a:lnTo>
                  <a:lnTo>
                    <a:pt x="1053" y="1919"/>
                  </a:lnTo>
                  <a:lnTo>
                    <a:pt x="1037" y="1919"/>
                  </a:lnTo>
                  <a:lnTo>
                    <a:pt x="1031" y="1919"/>
                  </a:lnTo>
                  <a:lnTo>
                    <a:pt x="1026" y="1919"/>
                  </a:lnTo>
                  <a:lnTo>
                    <a:pt x="1021" y="1919"/>
                  </a:lnTo>
                  <a:lnTo>
                    <a:pt x="1016" y="1919"/>
                  </a:lnTo>
                  <a:lnTo>
                    <a:pt x="999" y="1919"/>
                  </a:lnTo>
                  <a:lnTo>
                    <a:pt x="994" y="1919"/>
                  </a:lnTo>
                  <a:lnTo>
                    <a:pt x="988" y="1919"/>
                  </a:lnTo>
                  <a:lnTo>
                    <a:pt x="983" y="1919"/>
                  </a:lnTo>
                  <a:lnTo>
                    <a:pt x="977" y="1919"/>
                  </a:lnTo>
                  <a:lnTo>
                    <a:pt x="961" y="1919"/>
                  </a:lnTo>
                  <a:lnTo>
                    <a:pt x="956" y="1919"/>
                  </a:lnTo>
                  <a:lnTo>
                    <a:pt x="950" y="1919"/>
                  </a:lnTo>
                  <a:lnTo>
                    <a:pt x="945" y="1919"/>
                  </a:lnTo>
                  <a:lnTo>
                    <a:pt x="940" y="1919"/>
                  </a:lnTo>
                  <a:lnTo>
                    <a:pt x="924" y="1919"/>
                  </a:lnTo>
                  <a:lnTo>
                    <a:pt x="918" y="1919"/>
                  </a:lnTo>
                  <a:lnTo>
                    <a:pt x="913" y="1919"/>
                  </a:lnTo>
                  <a:lnTo>
                    <a:pt x="907" y="1919"/>
                  </a:lnTo>
                  <a:lnTo>
                    <a:pt x="902" y="1919"/>
                  </a:lnTo>
                  <a:lnTo>
                    <a:pt x="886" y="1919"/>
                  </a:lnTo>
                  <a:lnTo>
                    <a:pt x="880" y="1919"/>
                  </a:lnTo>
                  <a:lnTo>
                    <a:pt x="875" y="1919"/>
                  </a:lnTo>
                  <a:lnTo>
                    <a:pt x="870" y="1919"/>
                  </a:lnTo>
                  <a:lnTo>
                    <a:pt x="864" y="1919"/>
                  </a:lnTo>
                  <a:lnTo>
                    <a:pt x="848" y="1919"/>
                  </a:lnTo>
                  <a:lnTo>
                    <a:pt x="843" y="1919"/>
                  </a:lnTo>
                  <a:lnTo>
                    <a:pt x="837" y="1919"/>
                  </a:lnTo>
                  <a:lnTo>
                    <a:pt x="832" y="1919"/>
                  </a:lnTo>
                  <a:lnTo>
                    <a:pt x="810" y="1919"/>
                  </a:lnTo>
                  <a:lnTo>
                    <a:pt x="805" y="1919"/>
                  </a:lnTo>
                  <a:lnTo>
                    <a:pt x="799" y="1919"/>
                  </a:lnTo>
                  <a:lnTo>
                    <a:pt x="794" y="1919"/>
                  </a:lnTo>
                  <a:lnTo>
                    <a:pt x="789" y="1919"/>
                  </a:lnTo>
                  <a:lnTo>
                    <a:pt x="772" y="1919"/>
                  </a:lnTo>
                  <a:lnTo>
                    <a:pt x="767" y="1919"/>
                  </a:lnTo>
                  <a:lnTo>
                    <a:pt x="762" y="1919"/>
                  </a:lnTo>
                  <a:lnTo>
                    <a:pt x="756" y="1919"/>
                  </a:lnTo>
                  <a:lnTo>
                    <a:pt x="751" y="1919"/>
                  </a:lnTo>
                  <a:lnTo>
                    <a:pt x="735" y="1919"/>
                  </a:lnTo>
                  <a:lnTo>
                    <a:pt x="729" y="1919"/>
                  </a:lnTo>
                  <a:lnTo>
                    <a:pt x="724" y="1919"/>
                  </a:lnTo>
                  <a:lnTo>
                    <a:pt x="718" y="1919"/>
                  </a:lnTo>
                  <a:lnTo>
                    <a:pt x="713" y="1919"/>
                  </a:lnTo>
                  <a:lnTo>
                    <a:pt x="697" y="1919"/>
                  </a:lnTo>
                  <a:lnTo>
                    <a:pt x="691" y="1919"/>
                  </a:lnTo>
                  <a:lnTo>
                    <a:pt x="686" y="1919"/>
                  </a:lnTo>
                  <a:lnTo>
                    <a:pt x="680" y="1919"/>
                  </a:lnTo>
                  <a:lnTo>
                    <a:pt x="675" y="1919"/>
                  </a:lnTo>
                  <a:lnTo>
                    <a:pt x="659" y="1919"/>
                  </a:lnTo>
                  <a:lnTo>
                    <a:pt x="653" y="1919"/>
                  </a:lnTo>
                  <a:lnTo>
                    <a:pt x="648" y="1919"/>
                  </a:lnTo>
                  <a:lnTo>
                    <a:pt x="643" y="1919"/>
                  </a:lnTo>
                  <a:lnTo>
                    <a:pt x="621" y="1919"/>
                  </a:lnTo>
                  <a:lnTo>
                    <a:pt x="616" y="1919"/>
                  </a:lnTo>
                  <a:lnTo>
                    <a:pt x="610" y="1919"/>
                  </a:lnTo>
                  <a:lnTo>
                    <a:pt x="605" y="1919"/>
                  </a:lnTo>
                  <a:lnTo>
                    <a:pt x="578" y="1919"/>
                  </a:lnTo>
                  <a:lnTo>
                    <a:pt x="572" y="1919"/>
                  </a:lnTo>
                  <a:lnTo>
                    <a:pt x="567" y="1919"/>
                  </a:lnTo>
                  <a:lnTo>
                    <a:pt x="540" y="1919"/>
                  </a:lnTo>
                  <a:lnTo>
                    <a:pt x="535" y="1919"/>
                  </a:lnTo>
                  <a:lnTo>
                    <a:pt x="529" y="1919"/>
                  </a:lnTo>
                  <a:lnTo>
                    <a:pt x="524" y="1919"/>
                  </a:lnTo>
                  <a:lnTo>
                    <a:pt x="508" y="1919"/>
                  </a:lnTo>
                  <a:lnTo>
                    <a:pt x="502" y="1919"/>
                  </a:lnTo>
                  <a:lnTo>
                    <a:pt x="497" y="1919"/>
                  </a:lnTo>
                  <a:lnTo>
                    <a:pt x="491" y="1919"/>
                  </a:lnTo>
                  <a:lnTo>
                    <a:pt x="486" y="1919"/>
                  </a:lnTo>
                  <a:lnTo>
                    <a:pt x="470" y="1919"/>
                  </a:lnTo>
                  <a:lnTo>
                    <a:pt x="464" y="1919"/>
                  </a:lnTo>
                  <a:lnTo>
                    <a:pt x="459" y="1919"/>
                  </a:lnTo>
                  <a:lnTo>
                    <a:pt x="454" y="1919"/>
                  </a:lnTo>
                  <a:lnTo>
                    <a:pt x="448" y="1919"/>
                  </a:lnTo>
                  <a:lnTo>
                    <a:pt x="432" y="1919"/>
                  </a:lnTo>
                  <a:lnTo>
                    <a:pt x="427" y="1919"/>
                  </a:lnTo>
                  <a:lnTo>
                    <a:pt x="421" y="1919"/>
                  </a:lnTo>
                  <a:lnTo>
                    <a:pt x="416" y="1919"/>
                  </a:lnTo>
                  <a:lnTo>
                    <a:pt x="410" y="1919"/>
                  </a:lnTo>
                  <a:lnTo>
                    <a:pt x="394" y="1919"/>
                  </a:lnTo>
                  <a:lnTo>
                    <a:pt x="389" y="1919"/>
                  </a:lnTo>
                  <a:lnTo>
                    <a:pt x="383" y="1919"/>
                  </a:lnTo>
                  <a:lnTo>
                    <a:pt x="372" y="1919"/>
                  </a:lnTo>
                  <a:lnTo>
                    <a:pt x="356" y="1919"/>
                  </a:lnTo>
                  <a:lnTo>
                    <a:pt x="351" y="1919"/>
                  </a:lnTo>
                  <a:lnTo>
                    <a:pt x="345" y="1919"/>
                  </a:lnTo>
                  <a:lnTo>
                    <a:pt x="340" y="1919"/>
                  </a:lnTo>
                  <a:lnTo>
                    <a:pt x="335" y="1919"/>
                  </a:lnTo>
                  <a:lnTo>
                    <a:pt x="318" y="1919"/>
                  </a:lnTo>
                  <a:lnTo>
                    <a:pt x="313" y="1919"/>
                  </a:lnTo>
                  <a:lnTo>
                    <a:pt x="308" y="1919"/>
                  </a:lnTo>
                  <a:lnTo>
                    <a:pt x="281" y="1919"/>
                  </a:lnTo>
                  <a:lnTo>
                    <a:pt x="275" y="1919"/>
                  </a:lnTo>
                  <a:lnTo>
                    <a:pt x="270" y="1919"/>
                  </a:lnTo>
                  <a:lnTo>
                    <a:pt x="264" y="1919"/>
                  </a:lnTo>
                  <a:lnTo>
                    <a:pt x="259" y="1919"/>
                  </a:lnTo>
                  <a:lnTo>
                    <a:pt x="243" y="1919"/>
                  </a:lnTo>
                  <a:lnTo>
                    <a:pt x="237" y="1919"/>
                  </a:lnTo>
                  <a:lnTo>
                    <a:pt x="227" y="1919"/>
                  </a:lnTo>
                  <a:lnTo>
                    <a:pt x="221" y="1919"/>
                  </a:lnTo>
                  <a:lnTo>
                    <a:pt x="205" y="1919"/>
                  </a:lnTo>
                  <a:lnTo>
                    <a:pt x="200" y="1919"/>
                  </a:lnTo>
                  <a:lnTo>
                    <a:pt x="194" y="1919"/>
                  </a:lnTo>
                  <a:lnTo>
                    <a:pt x="189" y="1919"/>
                  </a:lnTo>
                  <a:lnTo>
                    <a:pt x="184" y="1919"/>
                  </a:lnTo>
                  <a:lnTo>
                    <a:pt x="167" y="1919"/>
                  </a:lnTo>
                  <a:lnTo>
                    <a:pt x="162" y="1919"/>
                  </a:lnTo>
                  <a:lnTo>
                    <a:pt x="157" y="1919"/>
                  </a:lnTo>
                  <a:lnTo>
                    <a:pt x="151" y="1919"/>
                  </a:lnTo>
                  <a:lnTo>
                    <a:pt x="146" y="1919"/>
                  </a:lnTo>
                  <a:lnTo>
                    <a:pt x="130" y="1919"/>
                  </a:lnTo>
                  <a:lnTo>
                    <a:pt x="124" y="1919"/>
                  </a:lnTo>
                  <a:lnTo>
                    <a:pt x="118" y="1919"/>
                  </a:lnTo>
                  <a:lnTo>
                    <a:pt x="113" y="1919"/>
                  </a:lnTo>
                  <a:lnTo>
                    <a:pt x="108" y="1919"/>
                  </a:lnTo>
                  <a:lnTo>
                    <a:pt x="92" y="1919"/>
                  </a:lnTo>
                  <a:lnTo>
                    <a:pt x="86" y="1919"/>
                  </a:lnTo>
                  <a:lnTo>
                    <a:pt x="81" y="1919"/>
                  </a:lnTo>
                  <a:lnTo>
                    <a:pt x="76" y="1919"/>
                  </a:lnTo>
                  <a:lnTo>
                    <a:pt x="70" y="1919"/>
                  </a:lnTo>
                  <a:lnTo>
                    <a:pt x="54" y="1919"/>
                  </a:lnTo>
                  <a:lnTo>
                    <a:pt x="49" y="1919"/>
                  </a:lnTo>
                  <a:lnTo>
                    <a:pt x="43" y="1919"/>
                  </a:lnTo>
                  <a:lnTo>
                    <a:pt x="38" y="1919"/>
                  </a:lnTo>
                  <a:lnTo>
                    <a:pt x="32" y="1919"/>
                  </a:lnTo>
                  <a:lnTo>
                    <a:pt x="16" y="1919"/>
                  </a:lnTo>
                  <a:lnTo>
                    <a:pt x="11" y="1919"/>
                  </a:lnTo>
                  <a:lnTo>
                    <a:pt x="5" y="1919"/>
                  </a:lnTo>
                  <a:lnTo>
                    <a:pt x="0" y="1919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37" name="Freeform 74"/>
            <p:cNvSpPr>
              <a:spLocks noEditPoints="1"/>
            </p:cNvSpPr>
            <p:nvPr/>
          </p:nvSpPr>
          <p:spPr bwMode="auto">
            <a:xfrm>
              <a:off x="793" y="435"/>
              <a:ext cx="2802" cy="1961"/>
            </a:xfrm>
            <a:custGeom>
              <a:avLst/>
              <a:gdLst>
                <a:gd name="T0" fmla="*/ 426 w 7568"/>
                <a:gd name="T1" fmla="*/ 4677 h 5136"/>
                <a:gd name="T2" fmla="*/ 658 w 7568"/>
                <a:gd name="T3" fmla="*/ 4687 h 5136"/>
                <a:gd name="T4" fmla="*/ 1039 w 7568"/>
                <a:gd name="T5" fmla="*/ 4783 h 5136"/>
                <a:gd name="T6" fmla="*/ 1399 w 7568"/>
                <a:gd name="T7" fmla="*/ 4691 h 5136"/>
                <a:gd name="T8" fmla="*/ 1852 w 7568"/>
                <a:gd name="T9" fmla="*/ 4061 h 5136"/>
                <a:gd name="T10" fmla="*/ 2236 w 7568"/>
                <a:gd name="T11" fmla="*/ 4213 h 5136"/>
                <a:gd name="T12" fmla="*/ 2565 w 7568"/>
                <a:gd name="T13" fmla="*/ 4029 h 5136"/>
                <a:gd name="T14" fmla="*/ 2800 w 7568"/>
                <a:gd name="T15" fmla="*/ 4017 h 5136"/>
                <a:gd name="T16" fmla="*/ 3260 w 7568"/>
                <a:gd name="T17" fmla="*/ 3667 h 5136"/>
                <a:gd name="T18" fmla="*/ 3599 w 7568"/>
                <a:gd name="T19" fmla="*/ 3543 h 5136"/>
                <a:gd name="T20" fmla="*/ 3994 w 7568"/>
                <a:gd name="T21" fmla="*/ 1455 h 5136"/>
                <a:gd name="T22" fmla="*/ 4232 w 7568"/>
                <a:gd name="T23" fmla="*/ 2170 h 5136"/>
                <a:gd name="T24" fmla="*/ 4545 w 7568"/>
                <a:gd name="T25" fmla="*/ 2147 h 5136"/>
                <a:gd name="T26" fmla="*/ 4999 w 7568"/>
                <a:gd name="T27" fmla="*/ 2154 h 5136"/>
                <a:gd name="T28" fmla="*/ 5384 w 7568"/>
                <a:gd name="T29" fmla="*/ 2530 h 5136"/>
                <a:gd name="T30" fmla="*/ 5757 w 7568"/>
                <a:gd name="T31" fmla="*/ 2746 h 5136"/>
                <a:gd name="T32" fmla="*/ 6102 w 7568"/>
                <a:gd name="T33" fmla="*/ 2831 h 5136"/>
                <a:gd name="T34" fmla="*/ 6505 w 7568"/>
                <a:gd name="T35" fmla="*/ 2643 h 5136"/>
                <a:gd name="T36" fmla="*/ 6757 w 7568"/>
                <a:gd name="T37" fmla="*/ 2577 h 5136"/>
                <a:gd name="T38" fmla="*/ 7165 w 7568"/>
                <a:gd name="T39" fmla="*/ 1856 h 5136"/>
                <a:gd name="T40" fmla="*/ 7454 w 7568"/>
                <a:gd name="T41" fmla="*/ 5136 h 5136"/>
                <a:gd name="T42" fmla="*/ 6695 w 7568"/>
                <a:gd name="T43" fmla="*/ 5136 h 5136"/>
                <a:gd name="T44" fmla="*/ 5907 w 7568"/>
                <a:gd name="T45" fmla="*/ 5136 h 5136"/>
                <a:gd name="T46" fmla="*/ 5090 w 7568"/>
                <a:gd name="T47" fmla="*/ 5136 h 5136"/>
                <a:gd name="T48" fmla="*/ 4434 w 7568"/>
                <a:gd name="T49" fmla="*/ 5136 h 5136"/>
                <a:gd name="T50" fmla="*/ 3719 w 7568"/>
                <a:gd name="T51" fmla="*/ 5136 h 5136"/>
                <a:gd name="T52" fmla="*/ 3033 w 7568"/>
                <a:gd name="T53" fmla="*/ 5136 h 5136"/>
                <a:gd name="T54" fmla="*/ 2347 w 7568"/>
                <a:gd name="T55" fmla="*/ 5136 h 5136"/>
                <a:gd name="T56" fmla="*/ 1603 w 7568"/>
                <a:gd name="T57" fmla="*/ 5136 h 5136"/>
                <a:gd name="T58" fmla="*/ 815 w 7568"/>
                <a:gd name="T59" fmla="*/ 5136 h 5136"/>
                <a:gd name="T60" fmla="*/ 144 w 7568"/>
                <a:gd name="T61" fmla="*/ 5136 h 5136"/>
                <a:gd name="T62" fmla="*/ 567 w 7568"/>
                <a:gd name="T63" fmla="*/ 5024 h 5136"/>
                <a:gd name="T64" fmla="*/ 1311 w 7568"/>
                <a:gd name="T65" fmla="*/ 5024 h 5136"/>
                <a:gd name="T66" fmla="*/ 2099 w 7568"/>
                <a:gd name="T67" fmla="*/ 5024 h 5136"/>
                <a:gd name="T68" fmla="*/ 2800 w 7568"/>
                <a:gd name="T69" fmla="*/ 5024 h 5136"/>
                <a:gd name="T70" fmla="*/ 3456 w 7568"/>
                <a:gd name="T71" fmla="*/ 5024 h 5136"/>
                <a:gd name="T72" fmla="*/ 4142 w 7568"/>
                <a:gd name="T73" fmla="*/ 5024 h 5136"/>
                <a:gd name="T74" fmla="*/ 4857 w 7568"/>
                <a:gd name="T75" fmla="*/ 5024 h 5136"/>
                <a:gd name="T76" fmla="*/ 5674 w 7568"/>
                <a:gd name="T77" fmla="*/ 5024 h 5136"/>
                <a:gd name="T78" fmla="*/ 6404 w 7568"/>
                <a:gd name="T79" fmla="*/ 5024 h 5136"/>
                <a:gd name="T80" fmla="*/ 7221 w 7568"/>
                <a:gd name="T81" fmla="*/ 5024 h 5136"/>
                <a:gd name="T82" fmla="*/ 7337 w 7568"/>
                <a:gd name="T83" fmla="*/ 1837 h 5136"/>
                <a:gd name="T84" fmla="*/ 6880 w 7568"/>
                <a:gd name="T85" fmla="*/ 2709 h 5136"/>
                <a:gd name="T86" fmla="*/ 6568 w 7568"/>
                <a:gd name="T87" fmla="*/ 2851 h 5136"/>
                <a:gd name="T88" fmla="*/ 6226 w 7568"/>
                <a:gd name="T89" fmla="*/ 3420 h 5136"/>
                <a:gd name="T90" fmla="*/ 5874 w 7568"/>
                <a:gd name="T91" fmla="*/ 2846 h 5136"/>
                <a:gd name="T92" fmla="*/ 5485 w 7568"/>
                <a:gd name="T93" fmla="*/ 2948 h 5136"/>
                <a:gd name="T94" fmla="*/ 4991 w 7568"/>
                <a:gd name="T95" fmla="*/ 2635 h 5136"/>
                <a:gd name="T96" fmla="*/ 4640 w 7568"/>
                <a:gd name="T97" fmla="*/ 2457 h 5136"/>
                <a:gd name="T98" fmla="*/ 4431 w 7568"/>
                <a:gd name="T99" fmla="*/ 2549 h 5136"/>
                <a:gd name="T100" fmla="*/ 4110 w 7568"/>
                <a:gd name="T101" fmla="*/ 2369 h 5136"/>
                <a:gd name="T102" fmla="*/ 3730 w 7568"/>
                <a:gd name="T103" fmla="*/ 2597 h 5136"/>
                <a:gd name="T104" fmla="*/ 3319 w 7568"/>
                <a:gd name="T105" fmla="*/ 3823 h 5136"/>
                <a:gd name="T106" fmla="*/ 2945 w 7568"/>
                <a:gd name="T107" fmla="*/ 4042 h 5136"/>
                <a:gd name="T108" fmla="*/ 2576 w 7568"/>
                <a:gd name="T109" fmla="*/ 4215 h 5136"/>
                <a:gd name="T110" fmla="*/ 2357 w 7568"/>
                <a:gd name="T111" fmla="*/ 4232 h 5136"/>
                <a:gd name="T112" fmla="*/ 1872 w 7568"/>
                <a:gd name="T113" fmla="*/ 4078 h 5136"/>
                <a:gd name="T114" fmla="*/ 1544 w 7568"/>
                <a:gd name="T115" fmla="*/ 4665 h 5136"/>
                <a:gd name="T116" fmla="*/ 1223 w 7568"/>
                <a:gd name="T117" fmla="*/ 4845 h 5136"/>
                <a:gd name="T118" fmla="*/ 746 w 7568"/>
                <a:gd name="T119" fmla="*/ 4918 h 5136"/>
                <a:gd name="T120" fmla="*/ 463 w 7568"/>
                <a:gd name="T121" fmla="*/ 4848 h 5136"/>
                <a:gd name="T122" fmla="*/ 88 w 7568"/>
                <a:gd name="T123" fmla="*/ 4649 h 51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568"/>
                <a:gd name="T187" fmla="*/ 0 h 5136"/>
                <a:gd name="T188" fmla="*/ 7568 w 7568"/>
                <a:gd name="T189" fmla="*/ 5136 h 51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568" h="5136">
                  <a:moveTo>
                    <a:pt x="0" y="4573"/>
                  </a:moveTo>
                  <a:cubicBezTo>
                    <a:pt x="0" y="4542"/>
                    <a:pt x="26" y="4517"/>
                    <a:pt x="56" y="4517"/>
                  </a:cubicBezTo>
                  <a:lnTo>
                    <a:pt x="71" y="4517"/>
                  </a:lnTo>
                  <a:cubicBezTo>
                    <a:pt x="95" y="4517"/>
                    <a:pt x="117" y="4532"/>
                    <a:pt x="124" y="4555"/>
                  </a:cubicBezTo>
                  <a:lnTo>
                    <a:pt x="139" y="4599"/>
                  </a:lnTo>
                  <a:lnTo>
                    <a:pt x="86" y="4561"/>
                  </a:lnTo>
                  <a:lnTo>
                    <a:pt x="100" y="4561"/>
                  </a:lnTo>
                  <a:cubicBezTo>
                    <a:pt x="110" y="4561"/>
                    <a:pt x="120" y="4563"/>
                    <a:pt x="129" y="4569"/>
                  </a:cubicBezTo>
                  <a:lnTo>
                    <a:pt x="173" y="4595"/>
                  </a:lnTo>
                  <a:cubicBezTo>
                    <a:pt x="188" y="4604"/>
                    <a:pt x="198" y="4619"/>
                    <a:pt x="200" y="4636"/>
                  </a:cubicBezTo>
                  <a:lnTo>
                    <a:pt x="214" y="4759"/>
                  </a:lnTo>
                  <a:lnTo>
                    <a:pt x="202" y="4730"/>
                  </a:lnTo>
                  <a:lnTo>
                    <a:pt x="216" y="4747"/>
                  </a:lnTo>
                  <a:lnTo>
                    <a:pt x="118" y="4776"/>
                  </a:lnTo>
                  <a:lnTo>
                    <a:pt x="132" y="4662"/>
                  </a:lnTo>
                  <a:cubicBezTo>
                    <a:pt x="133" y="4659"/>
                    <a:pt x="133" y="4657"/>
                    <a:pt x="134" y="4654"/>
                  </a:cubicBezTo>
                  <a:lnTo>
                    <a:pt x="148" y="4602"/>
                  </a:lnTo>
                  <a:lnTo>
                    <a:pt x="193" y="4475"/>
                  </a:lnTo>
                  <a:cubicBezTo>
                    <a:pt x="194" y="4472"/>
                    <a:pt x="196" y="4470"/>
                    <a:pt x="197" y="4467"/>
                  </a:cubicBezTo>
                  <a:lnTo>
                    <a:pt x="212" y="4441"/>
                  </a:lnTo>
                  <a:lnTo>
                    <a:pt x="207" y="4453"/>
                  </a:lnTo>
                  <a:lnTo>
                    <a:pt x="221" y="4400"/>
                  </a:lnTo>
                  <a:cubicBezTo>
                    <a:pt x="228" y="4376"/>
                    <a:pt x="250" y="4359"/>
                    <a:pt x="275" y="4359"/>
                  </a:cubicBezTo>
                  <a:lnTo>
                    <a:pt x="290" y="4359"/>
                  </a:lnTo>
                  <a:lnTo>
                    <a:pt x="261" y="4367"/>
                  </a:lnTo>
                  <a:lnTo>
                    <a:pt x="276" y="4358"/>
                  </a:lnTo>
                  <a:cubicBezTo>
                    <a:pt x="291" y="4350"/>
                    <a:pt x="309" y="4348"/>
                    <a:pt x="325" y="4354"/>
                  </a:cubicBezTo>
                  <a:cubicBezTo>
                    <a:pt x="341" y="4361"/>
                    <a:pt x="353" y="4374"/>
                    <a:pt x="358" y="4391"/>
                  </a:cubicBezTo>
                  <a:lnTo>
                    <a:pt x="402" y="4540"/>
                  </a:lnTo>
                  <a:cubicBezTo>
                    <a:pt x="403" y="4543"/>
                    <a:pt x="404" y="4546"/>
                    <a:pt x="404" y="4549"/>
                  </a:cubicBezTo>
                  <a:lnTo>
                    <a:pt x="418" y="4671"/>
                  </a:lnTo>
                  <a:lnTo>
                    <a:pt x="412" y="4651"/>
                  </a:lnTo>
                  <a:lnTo>
                    <a:pt x="426" y="4677"/>
                  </a:lnTo>
                  <a:lnTo>
                    <a:pt x="329" y="4677"/>
                  </a:lnTo>
                  <a:lnTo>
                    <a:pt x="343" y="4651"/>
                  </a:lnTo>
                  <a:cubicBezTo>
                    <a:pt x="345" y="4648"/>
                    <a:pt x="347" y="4645"/>
                    <a:pt x="349" y="4642"/>
                  </a:cubicBezTo>
                  <a:lnTo>
                    <a:pt x="364" y="4624"/>
                  </a:lnTo>
                  <a:cubicBezTo>
                    <a:pt x="379" y="4606"/>
                    <a:pt x="405" y="4599"/>
                    <a:pt x="427" y="4608"/>
                  </a:cubicBezTo>
                  <a:lnTo>
                    <a:pt x="471" y="4626"/>
                  </a:lnTo>
                  <a:cubicBezTo>
                    <a:pt x="490" y="4633"/>
                    <a:pt x="503" y="4651"/>
                    <a:pt x="506" y="4671"/>
                  </a:cubicBezTo>
                  <a:lnTo>
                    <a:pt x="521" y="4785"/>
                  </a:lnTo>
                  <a:lnTo>
                    <a:pt x="410" y="4780"/>
                  </a:lnTo>
                  <a:lnTo>
                    <a:pt x="425" y="4710"/>
                  </a:lnTo>
                  <a:cubicBezTo>
                    <a:pt x="428" y="4692"/>
                    <a:pt x="441" y="4678"/>
                    <a:pt x="457" y="4670"/>
                  </a:cubicBezTo>
                  <a:cubicBezTo>
                    <a:pt x="474" y="4663"/>
                    <a:pt x="493" y="4664"/>
                    <a:pt x="508" y="4674"/>
                  </a:cubicBezTo>
                  <a:lnTo>
                    <a:pt x="523" y="4682"/>
                  </a:lnTo>
                  <a:cubicBezTo>
                    <a:pt x="533" y="4688"/>
                    <a:pt x="541" y="4698"/>
                    <a:pt x="546" y="4709"/>
                  </a:cubicBezTo>
                  <a:lnTo>
                    <a:pt x="560" y="4744"/>
                  </a:lnTo>
                  <a:lnTo>
                    <a:pt x="463" y="4733"/>
                  </a:lnTo>
                  <a:lnTo>
                    <a:pt x="507" y="4672"/>
                  </a:lnTo>
                  <a:lnTo>
                    <a:pt x="518" y="4651"/>
                  </a:lnTo>
                  <a:cubicBezTo>
                    <a:pt x="526" y="4637"/>
                    <a:pt x="538" y="4628"/>
                    <a:pt x="553" y="4624"/>
                  </a:cubicBezTo>
                  <a:cubicBezTo>
                    <a:pt x="567" y="4620"/>
                    <a:pt x="583" y="4622"/>
                    <a:pt x="596" y="4630"/>
                  </a:cubicBezTo>
                  <a:lnTo>
                    <a:pt x="611" y="4639"/>
                  </a:lnTo>
                  <a:cubicBezTo>
                    <a:pt x="622" y="4645"/>
                    <a:pt x="631" y="4656"/>
                    <a:pt x="635" y="4669"/>
                  </a:cubicBezTo>
                  <a:lnTo>
                    <a:pt x="649" y="4713"/>
                  </a:lnTo>
                  <a:lnTo>
                    <a:pt x="665" y="4768"/>
                  </a:lnTo>
                  <a:lnTo>
                    <a:pt x="561" y="4758"/>
                  </a:lnTo>
                  <a:lnTo>
                    <a:pt x="605" y="4670"/>
                  </a:lnTo>
                  <a:cubicBezTo>
                    <a:pt x="612" y="4656"/>
                    <a:pt x="624" y="4646"/>
                    <a:pt x="639" y="4642"/>
                  </a:cubicBezTo>
                  <a:cubicBezTo>
                    <a:pt x="654" y="4637"/>
                    <a:pt x="670" y="4639"/>
                    <a:pt x="684" y="4647"/>
                  </a:cubicBezTo>
                  <a:lnTo>
                    <a:pt x="698" y="4656"/>
                  </a:lnTo>
                  <a:cubicBezTo>
                    <a:pt x="710" y="4663"/>
                    <a:pt x="718" y="4674"/>
                    <a:pt x="722" y="4686"/>
                  </a:cubicBezTo>
                  <a:lnTo>
                    <a:pt x="752" y="4774"/>
                  </a:lnTo>
                  <a:lnTo>
                    <a:pt x="643" y="4783"/>
                  </a:lnTo>
                  <a:lnTo>
                    <a:pt x="658" y="4687"/>
                  </a:lnTo>
                  <a:cubicBezTo>
                    <a:pt x="661" y="4664"/>
                    <a:pt x="679" y="4645"/>
                    <a:pt x="702" y="4641"/>
                  </a:cubicBezTo>
                  <a:cubicBezTo>
                    <a:pt x="725" y="4636"/>
                    <a:pt x="748" y="4646"/>
                    <a:pt x="761" y="4666"/>
                  </a:cubicBezTo>
                  <a:lnTo>
                    <a:pt x="804" y="4736"/>
                  </a:lnTo>
                  <a:cubicBezTo>
                    <a:pt x="808" y="4741"/>
                    <a:pt x="810" y="4746"/>
                    <a:pt x="811" y="4752"/>
                  </a:cubicBezTo>
                  <a:lnTo>
                    <a:pt x="826" y="4814"/>
                  </a:lnTo>
                  <a:lnTo>
                    <a:pt x="814" y="4791"/>
                  </a:lnTo>
                  <a:lnTo>
                    <a:pt x="829" y="4808"/>
                  </a:lnTo>
                  <a:cubicBezTo>
                    <a:pt x="835" y="4815"/>
                    <a:pt x="838" y="4823"/>
                    <a:pt x="840" y="4831"/>
                  </a:cubicBezTo>
                  <a:lnTo>
                    <a:pt x="855" y="4892"/>
                  </a:lnTo>
                  <a:lnTo>
                    <a:pt x="749" y="4884"/>
                  </a:lnTo>
                  <a:lnTo>
                    <a:pt x="764" y="4849"/>
                  </a:lnTo>
                  <a:cubicBezTo>
                    <a:pt x="773" y="4826"/>
                    <a:pt x="797" y="4812"/>
                    <a:pt x="822" y="4815"/>
                  </a:cubicBezTo>
                  <a:lnTo>
                    <a:pt x="895" y="4824"/>
                  </a:lnTo>
                  <a:lnTo>
                    <a:pt x="839" y="4852"/>
                  </a:lnTo>
                  <a:lnTo>
                    <a:pt x="854" y="4826"/>
                  </a:lnTo>
                  <a:lnTo>
                    <a:pt x="849" y="4838"/>
                  </a:lnTo>
                  <a:lnTo>
                    <a:pt x="863" y="4785"/>
                  </a:lnTo>
                  <a:cubicBezTo>
                    <a:pt x="871" y="4757"/>
                    <a:pt x="900" y="4740"/>
                    <a:pt x="928" y="4745"/>
                  </a:cubicBezTo>
                  <a:lnTo>
                    <a:pt x="972" y="4754"/>
                  </a:lnTo>
                  <a:lnTo>
                    <a:pt x="918" y="4773"/>
                  </a:lnTo>
                  <a:lnTo>
                    <a:pt x="933" y="4756"/>
                  </a:lnTo>
                  <a:cubicBezTo>
                    <a:pt x="946" y="4740"/>
                    <a:pt x="967" y="4733"/>
                    <a:pt x="987" y="4737"/>
                  </a:cubicBezTo>
                  <a:cubicBezTo>
                    <a:pt x="1008" y="4741"/>
                    <a:pt x="1024" y="4757"/>
                    <a:pt x="1030" y="4777"/>
                  </a:cubicBezTo>
                  <a:lnTo>
                    <a:pt x="1044" y="4829"/>
                  </a:lnTo>
                  <a:lnTo>
                    <a:pt x="1019" y="4796"/>
                  </a:lnTo>
                  <a:lnTo>
                    <a:pt x="1034" y="4805"/>
                  </a:lnTo>
                  <a:lnTo>
                    <a:pt x="962" y="4817"/>
                  </a:lnTo>
                  <a:lnTo>
                    <a:pt x="976" y="4800"/>
                  </a:lnTo>
                  <a:cubicBezTo>
                    <a:pt x="985" y="4790"/>
                    <a:pt x="996" y="4783"/>
                    <a:pt x="1008" y="4780"/>
                  </a:cubicBezTo>
                  <a:lnTo>
                    <a:pt x="1052" y="4772"/>
                  </a:lnTo>
                  <a:lnTo>
                    <a:pt x="1026" y="4785"/>
                  </a:lnTo>
                  <a:lnTo>
                    <a:pt x="1055" y="4759"/>
                  </a:lnTo>
                  <a:lnTo>
                    <a:pt x="1039" y="4783"/>
                  </a:lnTo>
                  <a:lnTo>
                    <a:pt x="1054" y="4739"/>
                  </a:lnTo>
                  <a:cubicBezTo>
                    <a:pt x="1062" y="4716"/>
                    <a:pt x="1084" y="4700"/>
                    <a:pt x="1108" y="4701"/>
                  </a:cubicBezTo>
                  <a:cubicBezTo>
                    <a:pt x="1133" y="4701"/>
                    <a:pt x="1154" y="4718"/>
                    <a:pt x="1161" y="4742"/>
                  </a:cubicBezTo>
                  <a:lnTo>
                    <a:pt x="1176" y="4794"/>
                  </a:lnTo>
                  <a:lnTo>
                    <a:pt x="1172" y="4784"/>
                  </a:lnTo>
                  <a:lnTo>
                    <a:pt x="1215" y="4872"/>
                  </a:lnTo>
                  <a:lnTo>
                    <a:pt x="1110" y="4887"/>
                  </a:lnTo>
                  <a:lnTo>
                    <a:pt x="1125" y="4800"/>
                  </a:lnTo>
                  <a:cubicBezTo>
                    <a:pt x="1126" y="4790"/>
                    <a:pt x="1131" y="4781"/>
                    <a:pt x="1137" y="4773"/>
                  </a:cubicBezTo>
                  <a:lnTo>
                    <a:pt x="1152" y="4756"/>
                  </a:lnTo>
                  <a:cubicBezTo>
                    <a:pt x="1162" y="4743"/>
                    <a:pt x="1178" y="4736"/>
                    <a:pt x="1195" y="4736"/>
                  </a:cubicBezTo>
                  <a:cubicBezTo>
                    <a:pt x="1211" y="4736"/>
                    <a:pt x="1227" y="4743"/>
                    <a:pt x="1238" y="4756"/>
                  </a:cubicBezTo>
                  <a:lnTo>
                    <a:pt x="1252" y="4773"/>
                  </a:lnTo>
                  <a:cubicBezTo>
                    <a:pt x="1258" y="4780"/>
                    <a:pt x="1262" y="4788"/>
                    <a:pt x="1264" y="4796"/>
                  </a:cubicBezTo>
                  <a:lnTo>
                    <a:pt x="1278" y="4857"/>
                  </a:lnTo>
                  <a:lnTo>
                    <a:pt x="1189" y="4827"/>
                  </a:lnTo>
                  <a:lnTo>
                    <a:pt x="1233" y="4792"/>
                  </a:lnTo>
                  <a:cubicBezTo>
                    <a:pt x="1247" y="4780"/>
                    <a:pt x="1266" y="4776"/>
                    <a:pt x="1283" y="4782"/>
                  </a:cubicBezTo>
                  <a:cubicBezTo>
                    <a:pt x="1301" y="4787"/>
                    <a:pt x="1315" y="4800"/>
                    <a:pt x="1321" y="4818"/>
                  </a:cubicBezTo>
                  <a:lnTo>
                    <a:pt x="1335" y="4861"/>
                  </a:lnTo>
                  <a:lnTo>
                    <a:pt x="1233" y="4852"/>
                  </a:lnTo>
                  <a:lnTo>
                    <a:pt x="1248" y="4826"/>
                  </a:lnTo>
                  <a:lnTo>
                    <a:pt x="1262" y="4799"/>
                  </a:lnTo>
                  <a:cubicBezTo>
                    <a:pt x="1267" y="4791"/>
                    <a:pt x="1274" y="4784"/>
                    <a:pt x="1282" y="4779"/>
                  </a:cubicBezTo>
                  <a:lnTo>
                    <a:pt x="1297" y="4770"/>
                  </a:lnTo>
                  <a:cubicBezTo>
                    <a:pt x="1315" y="4759"/>
                    <a:pt x="1337" y="4759"/>
                    <a:pt x="1355" y="4770"/>
                  </a:cubicBezTo>
                  <a:lnTo>
                    <a:pt x="1398" y="4796"/>
                  </a:lnTo>
                  <a:lnTo>
                    <a:pt x="1318" y="4823"/>
                  </a:lnTo>
                  <a:lnTo>
                    <a:pt x="1333" y="4788"/>
                  </a:lnTo>
                  <a:lnTo>
                    <a:pt x="1347" y="4753"/>
                  </a:lnTo>
                  <a:lnTo>
                    <a:pt x="1364" y="4721"/>
                  </a:lnTo>
                  <a:cubicBezTo>
                    <a:pt x="1369" y="4712"/>
                    <a:pt x="1376" y="4705"/>
                    <a:pt x="1385" y="4700"/>
                  </a:cubicBezTo>
                  <a:lnTo>
                    <a:pt x="1399" y="4691"/>
                  </a:lnTo>
                  <a:lnTo>
                    <a:pt x="1385" y="4703"/>
                  </a:lnTo>
                  <a:lnTo>
                    <a:pt x="1429" y="4651"/>
                  </a:lnTo>
                  <a:cubicBezTo>
                    <a:pt x="1439" y="4638"/>
                    <a:pt x="1455" y="4631"/>
                    <a:pt x="1472" y="4631"/>
                  </a:cubicBezTo>
                  <a:lnTo>
                    <a:pt x="1486" y="4631"/>
                  </a:lnTo>
                  <a:lnTo>
                    <a:pt x="1432" y="4674"/>
                  </a:lnTo>
                  <a:lnTo>
                    <a:pt x="1446" y="4612"/>
                  </a:lnTo>
                  <a:cubicBezTo>
                    <a:pt x="1450" y="4598"/>
                    <a:pt x="1459" y="4585"/>
                    <a:pt x="1472" y="4577"/>
                  </a:cubicBezTo>
                  <a:lnTo>
                    <a:pt x="1487" y="4569"/>
                  </a:lnTo>
                  <a:cubicBezTo>
                    <a:pt x="1490" y="4567"/>
                    <a:pt x="1493" y="4565"/>
                    <a:pt x="1497" y="4564"/>
                  </a:cubicBezTo>
                  <a:lnTo>
                    <a:pt x="1570" y="4538"/>
                  </a:lnTo>
                  <a:lnTo>
                    <a:pt x="1560" y="4542"/>
                  </a:lnTo>
                  <a:lnTo>
                    <a:pt x="1574" y="4534"/>
                  </a:lnTo>
                  <a:lnTo>
                    <a:pt x="1550" y="4564"/>
                  </a:lnTo>
                  <a:lnTo>
                    <a:pt x="1565" y="4520"/>
                  </a:lnTo>
                  <a:cubicBezTo>
                    <a:pt x="1566" y="4516"/>
                    <a:pt x="1568" y="4511"/>
                    <a:pt x="1571" y="4508"/>
                  </a:cubicBezTo>
                  <a:lnTo>
                    <a:pt x="1644" y="4394"/>
                  </a:lnTo>
                  <a:cubicBezTo>
                    <a:pt x="1656" y="4374"/>
                    <a:pt x="1679" y="4365"/>
                    <a:pt x="1701" y="4369"/>
                  </a:cubicBezTo>
                  <a:cubicBezTo>
                    <a:pt x="1724" y="4373"/>
                    <a:pt x="1742" y="4391"/>
                    <a:pt x="1746" y="4414"/>
                  </a:cubicBezTo>
                  <a:lnTo>
                    <a:pt x="1760" y="4493"/>
                  </a:lnTo>
                  <a:lnTo>
                    <a:pt x="1650" y="4497"/>
                  </a:lnTo>
                  <a:lnTo>
                    <a:pt x="1664" y="4349"/>
                  </a:lnTo>
                  <a:lnTo>
                    <a:pt x="1679" y="4233"/>
                  </a:lnTo>
                  <a:cubicBezTo>
                    <a:pt x="1682" y="4211"/>
                    <a:pt x="1697" y="4193"/>
                    <a:pt x="1718" y="4187"/>
                  </a:cubicBezTo>
                  <a:lnTo>
                    <a:pt x="1777" y="4169"/>
                  </a:lnTo>
                  <a:cubicBezTo>
                    <a:pt x="1792" y="4165"/>
                    <a:pt x="1808" y="4167"/>
                    <a:pt x="1821" y="4175"/>
                  </a:cubicBezTo>
                  <a:cubicBezTo>
                    <a:pt x="1835" y="4183"/>
                    <a:pt x="1844" y="4196"/>
                    <a:pt x="1848" y="4211"/>
                  </a:cubicBezTo>
                  <a:lnTo>
                    <a:pt x="1862" y="4281"/>
                  </a:lnTo>
                  <a:lnTo>
                    <a:pt x="1756" y="4271"/>
                  </a:lnTo>
                  <a:lnTo>
                    <a:pt x="1770" y="4236"/>
                  </a:lnTo>
                  <a:lnTo>
                    <a:pt x="1766" y="4251"/>
                  </a:lnTo>
                  <a:lnTo>
                    <a:pt x="1781" y="4129"/>
                  </a:lnTo>
                  <a:cubicBezTo>
                    <a:pt x="1783" y="4111"/>
                    <a:pt x="1793" y="4096"/>
                    <a:pt x="1808" y="4087"/>
                  </a:cubicBezTo>
                  <a:lnTo>
                    <a:pt x="1852" y="4061"/>
                  </a:lnTo>
                  <a:lnTo>
                    <a:pt x="1825" y="4099"/>
                  </a:lnTo>
                  <a:lnTo>
                    <a:pt x="1840" y="4020"/>
                  </a:lnTo>
                  <a:cubicBezTo>
                    <a:pt x="1844" y="3996"/>
                    <a:pt x="1864" y="3977"/>
                    <a:pt x="1889" y="3974"/>
                  </a:cubicBezTo>
                  <a:cubicBezTo>
                    <a:pt x="1914" y="3972"/>
                    <a:pt x="1937" y="3986"/>
                    <a:pt x="1947" y="4009"/>
                  </a:cubicBezTo>
                  <a:lnTo>
                    <a:pt x="1961" y="4044"/>
                  </a:lnTo>
                  <a:lnTo>
                    <a:pt x="1881" y="4017"/>
                  </a:lnTo>
                  <a:lnTo>
                    <a:pt x="1895" y="4008"/>
                  </a:lnTo>
                  <a:cubicBezTo>
                    <a:pt x="1909" y="4000"/>
                    <a:pt x="1926" y="3998"/>
                    <a:pt x="1942" y="4003"/>
                  </a:cubicBezTo>
                  <a:cubicBezTo>
                    <a:pt x="1957" y="4008"/>
                    <a:pt x="1970" y="4020"/>
                    <a:pt x="1976" y="4035"/>
                  </a:cubicBezTo>
                  <a:lnTo>
                    <a:pt x="1990" y="4070"/>
                  </a:lnTo>
                  <a:lnTo>
                    <a:pt x="1891" y="4062"/>
                  </a:lnTo>
                  <a:lnTo>
                    <a:pt x="1935" y="3992"/>
                  </a:lnTo>
                  <a:cubicBezTo>
                    <a:pt x="1947" y="3972"/>
                    <a:pt x="1971" y="3962"/>
                    <a:pt x="1993" y="3966"/>
                  </a:cubicBezTo>
                  <a:cubicBezTo>
                    <a:pt x="2016" y="3971"/>
                    <a:pt x="2034" y="3989"/>
                    <a:pt x="2038" y="4012"/>
                  </a:cubicBezTo>
                  <a:lnTo>
                    <a:pt x="2052" y="4100"/>
                  </a:lnTo>
                  <a:lnTo>
                    <a:pt x="2067" y="4252"/>
                  </a:lnTo>
                  <a:lnTo>
                    <a:pt x="1957" y="4246"/>
                  </a:lnTo>
                  <a:lnTo>
                    <a:pt x="1971" y="4176"/>
                  </a:lnTo>
                  <a:lnTo>
                    <a:pt x="1985" y="4075"/>
                  </a:lnTo>
                  <a:cubicBezTo>
                    <a:pt x="1988" y="4058"/>
                    <a:pt x="1998" y="4043"/>
                    <a:pt x="2013" y="4034"/>
                  </a:cubicBezTo>
                  <a:cubicBezTo>
                    <a:pt x="2028" y="4026"/>
                    <a:pt x="2046" y="4024"/>
                    <a:pt x="2062" y="4031"/>
                  </a:cubicBezTo>
                  <a:lnTo>
                    <a:pt x="2105" y="4048"/>
                  </a:lnTo>
                  <a:lnTo>
                    <a:pt x="2036" y="4073"/>
                  </a:lnTo>
                  <a:lnTo>
                    <a:pt x="2050" y="4047"/>
                  </a:lnTo>
                  <a:cubicBezTo>
                    <a:pt x="2062" y="4026"/>
                    <a:pt x="2086" y="4015"/>
                    <a:pt x="2109" y="4019"/>
                  </a:cubicBezTo>
                  <a:cubicBezTo>
                    <a:pt x="2133" y="4023"/>
                    <a:pt x="2151" y="4042"/>
                    <a:pt x="2155" y="4066"/>
                  </a:cubicBezTo>
                  <a:lnTo>
                    <a:pt x="2169" y="4162"/>
                  </a:lnTo>
                  <a:lnTo>
                    <a:pt x="2165" y="4149"/>
                  </a:lnTo>
                  <a:lnTo>
                    <a:pt x="2180" y="4184"/>
                  </a:lnTo>
                  <a:lnTo>
                    <a:pt x="2195" y="4219"/>
                  </a:lnTo>
                  <a:lnTo>
                    <a:pt x="2143" y="4184"/>
                  </a:lnTo>
                  <a:lnTo>
                    <a:pt x="2187" y="4184"/>
                  </a:lnTo>
                  <a:cubicBezTo>
                    <a:pt x="2207" y="4184"/>
                    <a:pt x="2226" y="4195"/>
                    <a:pt x="2236" y="4213"/>
                  </a:cubicBezTo>
                  <a:lnTo>
                    <a:pt x="2250" y="4239"/>
                  </a:lnTo>
                  <a:lnTo>
                    <a:pt x="2201" y="4210"/>
                  </a:lnTo>
                  <a:lnTo>
                    <a:pt x="2216" y="4210"/>
                  </a:lnTo>
                  <a:cubicBezTo>
                    <a:pt x="2239" y="4210"/>
                    <a:pt x="2259" y="4224"/>
                    <a:pt x="2268" y="4245"/>
                  </a:cubicBezTo>
                  <a:lnTo>
                    <a:pt x="2282" y="4280"/>
                  </a:lnTo>
                  <a:lnTo>
                    <a:pt x="2231" y="4245"/>
                  </a:lnTo>
                  <a:lnTo>
                    <a:pt x="2245" y="4245"/>
                  </a:lnTo>
                  <a:lnTo>
                    <a:pt x="2199" y="4270"/>
                  </a:lnTo>
                  <a:lnTo>
                    <a:pt x="2257" y="4183"/>
                  </a:lnTo>
                  <a:lnTo>
                    <a:pt x="2250" y="4196"/>
                  </a:lnTo>
                  <a:lnTo>
                    <a:pt x="2265" y="4152"/>
                  </a:lnTo>
                  <a:lnTo>
                    <a:pt x="2278" y="4089"/>
                  </a:lnTo>
                  <a:cubicBezTo>
                    <a:pt x="2283" y="4063"/>
                    <a:pt x="2306" y="4044"/>
                    <a:pt x="2333" y="4044"/>
                  </a:cubicBezTo>
                  <a:cubicBezTo>
                    <a:pt x="2359" y="4044"/>
                    <a:pt x="2382" y="4063"/>
                    <a:pt x="2387" y="4089"/>
                  </a:cubicBezTo>
                  <a:lnTo>
                    <a:pt x="2402" y="4159"/>
                  </a:lnTo>
                  <a:lnTo>
                    <a:pt x="2308" y="4131"/>
                  </a:lnTo>
                  <a:lnTo>
                    <a:pt x="2351" y="4087"/>
                  </a:lnTo>
                  <a:cubicBezTo>
                    <a:pt x="2362" y="4076"/>
                    <a:pt x="2376" y="4070"/>
                    <a:pt x="2391" y="4070"/>
                  </a:cubicBezTo>
                  <a:lnTo>
                    <a:pt x="2406" y="4070"/>
                  </a:lnTo>
                  <a:cubicBezTo>
                    <a:pt x="2428" y="4070"/>
                    <a:pt x="2449" y="4084"/>
                    <a:pt x="2457" y="4105"/>
                  </a:cubicBezTo>
                  <a:lnTo>
                    <a:pt x="2472" y="4140"/>
                  </a:lnTo>
                  <a:lnTo>
                    <a:pt x="2365" y="4153"/>
                  </a:lnTo>
                  <a:lnTo>
                    <a:pt x="2379" y="4057"/>
                  </a:lnTo>
                  <a:cubicBezTo>
                    <a:pt x="2383" y="4035"/>
                    <a:pt x="2399" y="4017"/>
                    <a:pt x="2420" y="4011"/>
                  </a:cubicBezTo>
                  <a:cubicBezTo>
                    <a:pt x="2441" y="4005"/>
                    <a:pt x="2464" y="4012"/>
                    <a:pt x="2478" y="4029"/>
                  </a:cubicBezTo>
                  <a:lnTo>
                    <a:pt x="2492" y="4047"/>
                  </a:lnTo>
                  <a:lnTo>
                    <a:pt x="2438" y="4028"/>
                  </a:lnTo>
                  <a:lnTo>
                    <a:pt x="2482" y="4019"/>
                  </a:lnTo>
                  <a:lnTo>
                    <a:pt x="2444" y="4047"/>
                  </a:lnTo>
                  <a:lnTo>
                    <a:pt x="2459" y="4020"/>
                  </a:lnTo>
                  <a:cubicBezTo>
                    <a:pt x="2468" y="4004"/>
                    <a:pt x="2484" y="3994"/>
                    <a:pt x="2503" y="3992"/>
                  </a:cubicBezTo>
                  <a:cubicBezTo>
                    <a:pt x="2521" y="3990"/>
                    <a:pt x="2539" y="3998"/>
                    <a:pt x="2551" y="4012"/>
                  </a:cubicBezTo>
                  <a:lnTo>
                    <a:pt x="2565" y="4029"/>
                  </a:lnTo>
                  <a:cubicBezTo>
                    <a:pt x="2570" y="4035"/>
                    <a:pt x="2574" y="4043"/>
                    <a:pt x="2576" y="4050"/>
                  </a:cubicBezTo>
                  <a:lnTo>
                    <a:pt x="2591" y="4103"/>
                  </a:lnTo>
                  <a:lnTo>
                    <a:pt x="2566" y="4070"/>
                  </a:lnTo>
                  <a:lnTo>
                    <a:pt x="2580" y="4078"/>
                  </a:lnTo>
                  <a:lnTo>
                    <a:pt x="2563" y="4072"/>
                  </a:lnTo>
                  <a:lnTo>
                    <a:pt x="2606" y="4080"/>
                  </a:lnTo>
                  <a:lnTo>
                    <a:pt x="2566" y="4087"/>
                  </a:lnTo>
                  <a:lnTo>
                    <a:pt x="2581" y="4078"/>
                  </a:lnTo>
                  <a:cubicBezTo>
                    <a:pt x="2596" y="4069"/>
                    <a:pt x="2615" y="4068"/>
                    <a:pt x="2632" y="4075"/>
                  </a:cubicBezTo>
                  <a:cubicBezTo>
                    <a:pt x="2648" y="4082"/>
                    <a:pt x="2660" y="4096"/>
                    <a:pt x="2664" y="4113"/>
                  </a:cubicBezTo>
                  <a:lnTo>
                    <a:pt x="2679" y="4175"/>
                  </a:lnTo>
                  <a:lnTo>
                    <a:pt x="2673" y="4160"/>
                  </a:lnTo>
                  <a:lnTo>
                    <a:pt x="2688" y="4187"/>
                  </a:lnTo>
                  <a:lnTo>
                    <a:pt x="2705" y="4227"/>
                  </a:lnTo>
                  <a:lnTo>
                    <a:pt x="2619" y="4205"/>
                  </a:lnTo>
                  <a:lnTo>
                    <a:pt x="2662" y="4170"/>
                  </a:lnTo>
                  <a:lnTo>
                    <a:pt x="2643" y="4199"/>
                  </a:lnTo>
                  <a:lnTo>
                    <a:pt x="2658" y="4146"/>
                  </a:lnTo>
                  <a:cubicBezTo>
                    <a:pt x="2664" y="4126"/>
                    <a:pt x="2680" y="4111"/>
                    <a:pt x="2700" y="4107"/>
                  </a:cubicBezTo>
                  <a:cubicBezTo>
                    <a:pt x="2721" y="4102"/>
                    <a:pt x="2742" y="4110"/>
                    <a:pt x="2755" y="4126"/>
                  </a:cubicBezTo>
                  <a:lnTo>
                    <a:pt x="2770" y="4143"/>
                  </a:lnTo>
                  <a:lnTo>
                    <a:pt x="2672" y="4166"/>
                  </a:lnTo>
                  <a:lnTo>
                    <a:pt x="2687" y="4105"/>
                  </a:lnTo>
                  <a:cubicBezTo>
                    <a:pt x="2693" y="4079"/>
                    <a:pt x="2716" y="4061"/>
                    <a:pt x="2743" y="4062"/>
                  </a:cubicBezTo>
                  <a:cubicBezTo>
                    <a:pt x="2769" y="4062"/>
                    <a:pt x="2791" y="4081"/>
                    <a:pt x="2796" y="4107"/>
                  </a:cubicBezTo>
                  <a:lnTo>
                    <a:pt x="2811" y="4186"/>
                  </a:lnTo>
                  <a:lnTo>
                    <a:pt x="2701" y="4183"/>
                  </a:lnTo>
                  <a:lnTo>
                    <a:pt x="2745" y="4000"/>
                  </a:lnTo>
                  <a:cubicBezTo>
                    <a:pt x="2751" y="3974"/>
                    <a:pt x="2774" y="3957"/>
                    <a:pt x="2800" y="3957"/>
                  </a:cubicBezTo>
                  <a:cubicBezTo>
                    <a:pt x="2826" y="3957"/>
                    <a:pt x="2848" y="3974"/>
                    <a:pt x="2854" y="4000"/>
                  </a:cubicBezTo>
                  <a:lnTo>
                    <a:pt x="2869" y="4061"/>
                  </a:lnTo>
                  <a:lnTo>
                    <a:pt x="2785" y="4026"/>
                  </a:lnTo>
                  <a:lnTo>
                    <a:pt x="2800" y="4017"/>
                  </a:lnTo>
                  <a:lnTo>
                    <a:pt x="2815" y="4008"/>
                  </a:lnTo>
                  <a:cubicBezTo>
                    <a:pt x="2838" y="3994"/>
                    <a:pt x="2869" y="3999"/>
                    <a:pt x="2886" y="4021"/>
                  </a:cubicBezTo>
                  <a:lnTo>
                    <a:pt x="2901" y="4038"/>
                  </a:lnTo>
                  <a:lnTo>
                    <a:pt x="2815" y="4038"/>
                  </a:lnTo>
                  <a:lnTo>
                    <a:pt x="2859" y="3986"/>
                  </a:lnTo>
                  <a:lnTo>
                    <a:pt x="2850" y="4000"/>
                  </a:lnTo>
                  <a:lnTo>
                    <a:pt x="2865" y="3965"/>
                  </a:lnTo>
                  <a:cubicBezTo>
                    <a:pt x="2873" y="3944"/>
                    <a:pt x="2894" y="3930"/>
                    <a:pt x="2916" y="3930"/>
                  </a:cubicBezTo>
                  <a:lnTo>
                    <a:pt x="2931" y="3930"/>
                  </a:lnTo>
                  <a:lnTo>
                    <a:pt x="2945" y="3930"/>
                  </a:lnTo>
                  <a:cubicBezTo>
                    <a:pt x="2966" y="3930"/>
                    <a:pt x="2985" y="3941"/>
                    <a:pt x="2994" y="3959"/>
                  </a:cubicBezTo>
                  <a:lnTo>
                    <a:pt x="3009" y="3985"/>
                  </a:lnTo>
                  <a:lnTo>
                    <a:pt x="3000" y="3973"/>
                  </a:lnTo>
                  <a:lnTo>
                    <a:pt x="3043" y="4017"/>
                  </a:lnTo>
                  <a:lnTo>
                    <a:pt x="3061" y="4038"/>
                  </a:lnTo>
                  <a:lnTo>
                    <a:pt x="2963" y="4068"/>
                  </a:lnTo>
                  <a:lnTo>
                    <a:pt x="2977" y="3936"/>
                  </a:lnTo>
                  <a:cubicBezTo>
                    <a:pt x="2980" y="3908"/>
                    <a:pt x="3004" y="3887"/>
                    <a:pt x="3032" y="3887"/>
                  </a:cubicBezTo>
                  <a:cubicBezTo>
                    <a:pt x="3060" y="3886"/>
                    <a:pt x="3084" y="3906"/>
                    <a:pt x="3088" y="3934"/>
                  </a:cubicBezTo>
                  <a:lnTo>
                    <a:pt x="3103" y="4031"/>
                  </a:lnTo>
                  <a:lnTo>
                    <a:pt x="2992" y="4031"/>
                  </a:lnTo>
                  <a:lnTo>
                    <a:pt x="3007" y="3934"/>
                  </a:lnTo>
                  <a:lnTo>
                    <a:pt x="3050" y="3517"/>
                  </a:lnTo>
                  <a:lnTo>
                    <a:pt x="3065" y="3066"/>
                  </a:lnTo>
                  <a:lnTo>
                    <a:pt x="3080" y="2963"/>
                  </a:lnTo>
                  <a:cubicBezTo>
                    <a:pt x="3084" y="2934"/>
                    <a:pt x="3110" y="2913"/>
                    <a:pt x="3139" y="2915"/>
                  </a:cubicBezTo>
                  <a:cubicBezTo>
                    <a:pt x="3168" y="2917"/>
                    <a:pt x="3190" y="2941"/>
                    <a:pt x="3191" y="2970"/>
                  </a:cubicBezTo>
                  <a:lnTo>
                    <a:pt x="3206" y="3530"/>
                  </a:lnTo>
                  <a:lnTo>
                    <a:pt x="3220" y="3764"/>
                  </a:lnTo>
                  <a:lnTo>
                    <a:pt x="3115" y="3740"/>
                  </a:lnTo>
                  <a:lnTo>
                    <a:pt x="3159" y="3662"/>
                  </a:lnTo>
                  <a:cubicBezTo>
                    <a:pt x="3170" y="3643"/>
                    <a:pt x="3190" y="3632"/>
                    <a:pt x="3211" y="3633"/>
                  </a:cubicBezTo>
                  <a:cubicBezTo>
                    <a:pt x="3233" y="3634"/>
                    <a:pt x="3252" y="3647"/>
                    <a:pt x="3260" y="3667"/>
                  </a:cubicBezTo>
                  <a:lnTo>
                    <a:pt x="3274" y="3702"/>
                  </a:lnTo>
                  <a:lnTo>
                    <a:pt x="3286" y="3723"/>
                  </a:lnTo>
                  <a:lnTo>
                    <a:pt x="3181" y="3748"/>
                  </a:lnTo>
                  <a:lnTo>
                    <a:pt x="3196" y="3415"/>
                  </a:lnTo>
                  <a:cubicBezTo>
                    <a:pt x="3197" y="3385"/>
                    <a:pt x="3222" y="3362"/>
                    <a:pt x="3252" y="3361"/>
                  </a:cubicBezTo>
                  <a:cubicBezTo>
                    <a:pt x="3281" y="3361"/>
                    <a:pt x="3306" y="3385"/>
                    <a:pt x="3308" y="3414"/>
                  </a:cubicBezTo>
                  <a:lnTo>
                    <a:pt x="3322" y="3677"/>
                  </a:lnTo>
                  <a:lnTo>
                    <a:pt x="3317" y="3655"/>
                  </a:lnTo>
                  <a:lnTo>
                    <a:pt x="3360" y="3743"/>
                  </a:lnTo>
                  <a:lnTo>
                    <a:pt x="3255" y="3758"/>
                  </a:lnTo>
                  <a:lnTo>
                    <a:pt x="3270" y="3671"/>
                  </a:lnTo>
                  <a:lnTo>
                    <a:pt x="3285" y="3606"/>
                  </a:lnTo>
                  <a:lnTo>
                    <a:pt x="3298" y="3456"/>
                  </a:lnTo>
                  <a:cubicBezTo>
                    <a:pt x="3299" y="3453"/>
                    <a:pt x="3299" y="3449"/>
                    <a:pt x="3300" y="3446"/>
                  </a:cubicBezTo>
                  <a:lnTo>
                    <a:pt x="3315" y="3394"/>
                  </a:lnTo>
                  <a:cubicBezTo>
                    <a:pt x="3320" y="3376"/>
                    <a:pt x="3333" y="3361"/>
                    <a:pt x="3351" y="3355"/>
                  </a:cubicBezTo>
                  <a:cubicBezTo>
                    <a:pt x="3369" y="3350"/>
                    <a:pt x="3389" y="3353"/>
                    <a:pt x="3404" y="3365"/>
                  </a:cubicBezTo>
                  <a:lnTo>
                    <a:pt x="3447" y="3400"/>
                  </a:lnTo>
                  <a:lnTo>
                    <a:pt x="3412" y="3388"/>
                  </a:lnTo>
                  <a:lnTo>
                    <a:pt x="3427" y="3388"/>
                  </a:lnTo>
                  <a:cubicBezTo>
                    <a:pt x="3456" y="3388"/>
                    <a:pt x="3480" y="3410"/>
                    <a:pt x="3483" y="3439"/>
                  </a:cubicBezTo>
                  <a:lnTo>
                    <a:pt x="3497" y="3605"/>
                  </a:lnTo>
                  <a:lnTo>
                    <a:pt x="3495" y="3592"/>
                  </a:lnTo>
                  <a:lnTo>
                    <a:pt x="3509" y="3636"/>
                  </a:lnTo>
                  <a:lnTo>
                    <a:pt x="3401" y="3645"/>
                  </a:lnTo>
                  <a:lnTo>
                    <a:pt x="3415" y="3549"/>
                  </a:lnTo>
                  <a:cubicBezTo>
                    <a:pt x="3416" y="3543"/>
                    <a:pt x="3419" y="3536"/>
                    <a:pt x="3422" y="3530"/>
                  </a:cubicBezTo>
                  <a:lnTo>
                    <a:pt x="3466" y="3452"/>
                  </a:lnTo>
                  <a:lnTo>
                    <a:pt x="3460" y="3466"/>
                  </a:lnTo>
                  <a:lnTo>
                    <a:pt x="3475" y="3404"/>
                  </a:lnTo>
                  <a:cubicBezTo>
                    <a:pt x="3481" y="3378"/>
                    <a:pt x="3505" y="3360"/>
                    <a:pt x="3533" y="3362"/>
                  </a:cubicBezTo>
                  <a:cubicBezTo>
                    <a:pt x="3560" y="3363"/>
                    <a:pt x="3582" y="3384"/>
                    <a:pt x="3585" y="3411"/>
                  </a:cubicBezTo>
                  <a:lnTo>
                    <a:pt x="3599" y="3543"/>
                  </a:lnTo>
                  <a:lnTo>
                    <a:pt x="3593" y="3522"/>
                  </a:lnTo>
                  <a:lnTo>
                    <a:pt x="3607" y="3548"/>
                  </a:lnTo>
                  <a:lnTo>
                    <a:pt x="3558" y="3519"/>
                  </a:lnTo>
                  <a:lnTo>
                    <a:pt x="3573" y="3519"/>
                  </a:lnTo>
                  <a:lnTo>
                    <a:pt x="3518" y="3565"/>
                  </a:lnTo>
                  <a:lnTo>
                    <a:pt x="3561" y="3312"/>
                  </a:lnTo>
                  <a:lnTo>
                    <a:pt x="3575" y="2977"/>
                  </a:lnTo>
                  <a:lnTo>
                    <a:pt x="3590" y="2867"/>
                  </a:lnTo>
                  <a:lnTo>
                    <a:pt x="3605" y="2652"/>
                  </a:lnTo>
                  <a:lnTo>
                    <a:pt x="3620" y="2575"/>
                  </a:lnTo>
                  <a:lnTo>
                    <a:pt x="3664" y="2381"/>
                  </a:lnTo>
                  <a:cubicBezTo>
                    <a:pt x="3670" y="2354"/>
                    <a:pt x="3695" y="2336"/>
                    <a:pt x="3722" y="2338"/>
                  </a:cubicBezTo>
                  <a:cubicBezTo>
                    <a:pt x="3750" y="2339"/>
                    <a:pt x="3772" y="2361"/>
                    <a:pt x="3775" y="2388"/>
                  </a:cubicBezTo>
                  <a:lnTo>
                    <a:pt x="3789" y="2537"/>
                  </a:lnTo>
                  <a:lnTo>
                    <a:pt x="3762" y="2494"/>
                  </a:lnTo>
                  <a:lnTo>
                    <a:pt x="3777" y="2503"/>
                  </a:lnTo>
                  <a:lnTo>
                    <a:pt x="3692" y="2549"/>
                  </a:lnTo>
                  <a:lnTo>
                    <a:pt x="3707" y="2120"/>
                  </a:lnTo>
                  <a:lnTo>
                    <a:pt x="3721" y="1220"/>
                  </a:lnTo>
                  <a:lnTo>
                    <a:pt x="3765" y="54"/>
                  </a:lnTo>
                  <a:cubicBezTo>
                    <a:pt x="3766" y="24"/>
                    <a:pt x="3791" y="0"/>
                    <a:pt x="3822" y="0"/>
                  </a:cubicBezTo>
                  <a:cubicBezTo>
                    <a:pt x="3852" y="1"/>
                    <a:pt x="3877" y="26"/>
                    <a:pt x="3877" y="56"/>
                  </a:cubicBezTo>
                  <a:lnTo>
                    <a:pt x="3892" y="1596"/>
                  </a:lnTo>
                  <a:lnTo>
                    <a:pt x="3906" y="2103"/>
                  </a:lnTo>
                  <a:lnTo>
                    <a:pt x="3794" y="2102"/>
                  </a:lnTo>
                  <a:lnTo>
                    <a:pt x="3809" y="1830"/>
                  </a:lnTo>
                  <a:lnTo>
                    <a:pt x="3823" y="1611"/>
                  </a:lnTo>
                  <a:cubicBezTo>
                    <a:pt x="3824" y="1597"/>
                    <a:pt x="3830" y="1584"/>
                    <a:pt x="3840" y="1575"/>
                  </a:cubicBezTo>
                  <a:lnTo>
                    <a:pt x="3883" y="1531"/>
                  </a:lnTo>
                  <a:lnTo>
                    <a:pt x="3868" y="1564"/>
                  </a:lnTo>
                  <a:lnTo>
                    <a:pt x="3882" y="1450"/>
                  </a:lnTo>
                  <a:cubicBezTo>
                    <a:pt x="3886" y="1421"/>
                    <a:pt x="3911" y="1400"/>
                    <a:pt x="3940" y="1401"/>
                  </a:cubicBezTo>
                  <a:cubicBezTo>
                    <a:pt x="3970" y="1402"/>
                    <a:pt x="3993" y="1426"/>
                    <a:pt x="3994" y="1455"/>
                  </a:cubicBezTo>
                  <a:lnTo>
                    <a:pt x="4008" y="1928"/>
                  </a:lnTo>
                  <a:lnTo>
                    <a:pt x="4023" y="2277"/>
                  </a:lnTo>
                  <a:lnTo>
                    <a:pt x="4037" y="2803"/>
                  </a:lnTo>
                  <a:lnTo>
                    <a:pt x="3926" y="2798"/>
                  </a:lnTo>
                  <a:lnTo>
                    <a:pt x="3970" y="2456"/>
                  </a:lnTo>
                  <a:lnTo>
                    <a:pt x="3984" y="2024"/>
                  </a:lnTo>
                  <a:cubicBezTo>
                    <a:pt x="3985" y="1994"/>
                    <a:pt x="4009" y="1970"/>
                    <a:pt x="4040" y="1970"/>
                  </a:cubicBezTo>
                  <a:cubicBezTo>
                    <a:pt x="4070" y="1970"/>
                    <a:pt x="4094" y="1993"/>
                    <a:pt x="4096" y="2023"/>
                  </a:cubicBezTo>
                  <a:lnTo>
                    <a:pt x="4110" y="2365"/>
                  </a:lnTo>
                  <a:lnTo>
                    <a:pt x="3998" y="2366"/>
                  </a:lnTo>
                  <a:lnTo>
                    <a:pt x="4013" y="1797"/>
                  </a:lnTo>
                  <a:cubicBezTo>
                    <a:pt x="4014" y="1767"/>
                    <a:pt x="4038" y="1743"/>
                    <a:pt x="4068" y="1742"/>
                  </a:cubicBezTo>
                  <a:cubicBezTo>
                    <a:pt x="4098" y="1742"/>
                    <a:pt x="4123" y="1765"/>
                    <a:pt x="4125" y="1796"/>
                  </a:cubicBezTo>
                  <a:lnTo>
                    <a:pt x="4140" y="2102"/>
                  </a:lnTo>
                  <a:lnTo>
                    <a:pt x="4028" y="2099"/>
                  </a:lnTo>
                  <a:lnTo>
                    <a:pt x="4072" y="1679"/>
                  </a:lnTo>
                  <a:lnTo>
                    <a:pt x="4086" y="1555"/>
                  </a:lnTo>
                  <a:cubicBezTo>
                    <a:pt x="4090" y="1527"/>
                    <a:pt x="4113" y="1506"/>
                    <a:pt x="4141" y="1506"/>
                  </a:cubicBezTo>
                  <a:cubicBezTo>
                    <a:pt x="4169" y="1505"/>
                    <a:pt x="4193" y="1526"/>
                    <a:pt x="4197" y="1554"/>
                  </a:cubicBezTo>
                  <a:lnTo>
                    <a:pt x="4212" y="1650"/>
                  </a:lnTo>
                  <a:lnTo>
                    <a:pt x="4200" y="1622"/>
                  </a:lnTo>
                  <a:lnTo>
                    <a:pt x="4214" y="1640"/>
                  </a:lnTo>
                  <a:cubicBezTo>
                    <a:pt x="4220" y="1647"/>
                    <a:pt x="4225" y="1657"/>
                    <a:pt x="4226" y="1666"/>
                  </a:cubicBezTo>
                  <a:lnTo>
                    <a:pt x="4285" y="2008"/>
                  </a:lnTo>
                  <a:lnTo>
                    <a:pt x="4175" y="2004"/>
                  </a:lnTo>
                  <a:lnTo>
                    <a:pt x="4190" y="1943"/>
                  </a:lnTo>
                  <a:cubicBezTo>
                    <a:pt x="4195" y="1918"/>
                    <a:pt x="4217" y="1901"/>
                    <a:pt x="4242" y="1900"/>
                  </a:cubicBezTo>
                  <a:cubicBezTo>
                    <a:pt x="4267" y="1899"/>
                    <a:pt x="4289" y="1914"/>
                    <a:pt x="4297" y="1938"/>
                  </a:cubicBezTo>
                  <a:lnTo>
                    <a:pt x="4312" y="1982"/>
                  </a:lnTo>
                  <a:cubicBezTo>
                    <a:pt x="4313" y="1987"/>
                    <a:pt x="4314" y="1992"/>
                    <a:pt x="4315" y="1997"/>
                  </a:cubicBezTo>
                  <a:lnTo>
                    <a:pt x="4329" y="2339"/>
                  </a:lnTo>
                  <a:lnTo>
                    <a:pt x="4217" y="2336"/>
                  </a:lnTo>
                  <a:lnTo>
                    <a:pt x="4232" y="2170"/>
                  </a:lnTo>
                  <a:cubicBezTo>
                    <a:pt x="4235" y="2142"/>
                    <a:pt x="4258" y="2120"/>
                    <a:pt x="4286" y="2119"/>
                  </a:cubicBezTo>
                  <a:cubicBezTo>
                    <a:pt x="4314" y="2118"/>
                    <a:pt x="4339" y="2138"/>
                    <a:pt x="4343" y="2166"/>
                  </a:cubicBezTo>
                  <a:lnTo>
                    <a:pt x="4387" y="2446"/>
                  </a:lnTo>
                  <a:lnTo>
                    <a:pt x="4276" y="2452"/>
                  </a:lnTo>
                  <a:lnTo>
                    <a:pt x="4290" y="2189"/>
                  </a:lnTo>
                  <a:cubicBezTo>
                    <a:pt x="4292" y="2160"/>
                    <a:pt x="4316" y="2137"/>
                    <a:pt x="4345" y="2136"/>
                  </a:cubicBezTo>
                  <a:cubicBezTo>
                    <a:pt x="4375" y="2136"/>
                    <a:pt x="4400" y="2158"/>
                    <a:pt x="4402" y="2187"/>
                  </a:cubicBezTo>
                  <a:lnTo>
                    <a:pt x="4417" y="2363"/>
                  </a:lnTo>
                  <a:lnTo>
                    <a:pt x="4431" y="2538"/>
                  </a:lnTo>
                  <a:lnTo>
                    <a:pt x="4320" y="2535"/>
                  </a:lnTo>
                  <a:lnTo>
                    <a:pt x="4378" y="2071"/>
                  </a:lnTo>
                  <a:cubicBezTo>
                    <a:pt x="4381" y="2053"/>
                    <a:pt x="4392" y="2036"/>
                    <a:pt x="4409" y="2028"/>
                  </a:cubicBezTo>
                  <a:cubicBezTo>
                    <a:pt x="4426" y="2020"/>
                    <a:pt x="4446" y="2021"/>
                    <a:pt x="4463" y="2030"/>
                  </a:cubicBezTo>
                  <a:lnTo>
                    <a:pt x="4477" y="2039"/>
                  </a:lnTo>
                  <a:lnTo>
                    <a:pt x="4393" y="2080"/>
                  </a:lnTo>
                  <a:lnTo>
                    <a:pt x="4407" y="1958"/>
                  </a:lnTo>
                  <a:cubicBezTo>
                    <a:pt x="4408" y="1951"/>
                    <a:pt x="4410" y="1944"/>
                    <a:pt x="4414" y="1937"/>
                  </a:cubicBezTo>
                  <a:lnTo>
                    <a:pt x="4429" y="1911"/>
                  </a:lnTo>
                  <a:cubicBezTo>
                    <a:pt x="4440" y="1890"/>
                    <a:pt x="4464" y="1879"/>
                    <a:pt x="4488" y="1883"/>
                  </a:cubicBezTo>
                  <a:cubicBezTo>
                    <a:pt x="4511" y="1888"/>
                    <a:pt x="4530" y="1907"/>
                    <a:pt x="4533" y="1931"/>
                  </a:cubicBezTo>
                  <a:lnTo>
                    <a:pt x="4548" y="2036"/>
                  </a:lnTo>
                  <a:lnTo>
                    <a:pt x="4440" y="2023"/>
                  </a:lnTo>
                  <a:lnTo>
                    <a:pt x="4484" y="1909"/>
                  </a:lnTo>
                  <a:lnTo>
                    <a:pt x="4481" y="1919"/>
                  </a:lnTo>
                  <a:lnTo>
                    <a:pt x="4495" y="1841"/>
                  </a:lnTo>
                  <a:cubicBezTo>
                    <a:pt x="4501" y="1812"/>
                    <a:pt x="4526" y="1793"/>
                    <a:pt x="4555" y="1795"/>
                  </a:cubicBezTo>
                  <a:cubicBezTo>
                    <a:pt x="4583" y="1797"/>
                    <a:pt x="4605" y="1820"/>
                    <a:pt x="4606" y="1849"/>
                  </a:cubicBezTo>
                  <a:lnTo>
                    <a:pt x="4621" y="2278"/>
                  </a:lnTo>
                  <a:lnTo>
                    <a:pt x="4510" y="2270"/>
                  </a:lnTo>
                  <a:lnTo>
                    <a:pt x="4524" y="2183"/>
                  </a:lnTo>
                  <a:cubicBezTo>
                    <a:pt x="4526" y="2173"/>
                    <a:pt x="4530" y="2164"/>
                    <a:pt x="4537" y="2156"/>
                  </a:cubicBezTo>
                  <a:lnTo>
                    <a:pt x="4551" y="2139"/>
                  </a:lnTo>
                  <a:lnTo>
                    <a:pt x="4545" y="2147"/>
                  </a:lnTo>
                  <a:lnTo>
                    <a:pt x="4589" y="2069"/>
                  </a:lnTo>
                  <a:cubicBezTo>
                    <a:pt x="4601" y="2048"/>
                    <a:pt x="4624" y="2037"/>
                    <a:pt x="4647" y="2041"/>
                  </a:cubicBezTo>
                  <a:cubicBezTo>
                    <a:pt x="4670" y="2044"/>
                    <a:pt x="4689" y="2062"/>
                    <a:pt x="4693" y="2086"/>
                  </a:cubicBezTo>
                  <a:lnTo>
                    <a:pt x="4708" y="2164"/>
                  </a:lnTo>
                  <a:lnTo>
                    <a:pt x="4597" y="2167"/>
                  </a:lnTo>
                  <a:lnTo>
                    <a:pt x="4612" y="2054"/>
                  </a:lnTo>
                  <a:cubicBezTo>
                    <a:pt x="4613" y="2043"/>
                    <a:pt x="4617" y="2033"/>
                    <a:pt x="4624" y="2025"/>
                  </a:cubicBezTo>
                  <a:lnTo>
                    <a:pt x="4639" y="2007"/>
                  </a:lnTo>
                  <a:cubicBezTo>
                    <a:pt x="4654" y="1990"/>
                    <a:pt x="4678" y="1983"/>
                    <a:pt x="4700" y="1990"/>
                  </a:cubicBezTo>
                  <a:cubicBezTo>
                    <a:pt x="4722" y="1998"/>
                    <a:pt x="4737" y="2018"/>
                    <a:pt x="4738" y="2041"/>
                  </a:cubicBezTo>
                  <a:lnTo>
                    <a:pt x="4752" y="2453"/>
                  </a:lnTo>
                  <a:lnTo>
                    <a:pt x="4641" y="2445"/>
                  </a:lnTo>
                  <a:lnTo>
                    <a:pt x="4685" y="2183"/>
                  </a:lnTo>
                  <a:cubicBezTo>
                    <a:pt x="4689" y="2156"/>
                    <a:pt x="4712" y="2137"/>
                    <a:pt x="4739" y="2136"/>
                  </a:cubicBezTo>
                  <a:cubicBezTo>
                    <a:pt x="4766" y="2136"/>
                    <a:pt x="4789" y="2154"/>
                    <a:pt x="4795" y="2181"/>
                  </a:cubicBezTo>
                  <a:lnTo>
                    <a:pt x="4810" y="2251"/>
                  </a:lnTo>
                  <a:lnTo>
                    <a:pt x="4825" y="2450"/>
                  </a:lnTo>
                  <a:lnTo>
                    <a:pt x="4839" y="2533"/>
                  </a:lnTo>
                  <a:lnTo>
                    <a:pt x="4813" y="2494"/>
                  </a:lnTo>
                  <a:lnTo>
                    <a:pt x="4827" y="2503"/>
                  </a:lnTo>
                  <a:cubicBezTo>
                    <a:pt x="4833" y="2506"/>
                    <a:pt x="4838" y="2510"/>
                    <a:pt x="4842" y="2515"/>
                  </a:cubicBezTo>
                  <a:lnTo>
                    <a:pt x="4885" y="2568"/>
                  </a:lnTo>
                  <a:lnTo>
                    <a:pt x="4793" y="2576"/>
                  </a:lnTo>
                  <a:lnTo>
                    <a:pt x="4808" y="2550"/>
                  </a:lnTo>
                  <a:lnTo>
                    <a:pt x="4801" y="2572"/>
                  </a:lnTo>
                  <a:lnTo>
                    <a:pt x="4816" y="2406"/>
                  </a:lnTo>
                  <a:lnTo>
                    <a:pt x="4830" y="2024"/>
                  </a:lnTo>
                  <a:cubicBezTo>
                    <a:pt x="4831" y="1995"/>
                    <a:pt x="4854" y="1972"/>
                    <a:pt x="4883" y="1970"/>
                  </a:cubicBezTo>
                  <a:cubicBezTo>
                    <a:pt x="4912" y="1968"/>
                    <a:pt x="4937" y="1989"/>
                    <a:pt x="4941" y="2017"/>
                  </a:cubicBezTo>
                  <a:lnTo>
                    <a:pt x="4956" y="2114"/>
                  </a:lnTo>
                  <a:lnTo>
                    <a:pt x="4940" y="2082"/>
                  </a:lnTo>
                  <a:lnTo>
                    <a:pt x="4984" y="2126"/>
                  </a:lnTo>
                  <a:cubicBezTo>
                    <a:pt x="4992" y="2134"/>
                    <a:pt x="4997" y="2144"/>
                    <a:pt x="4999" y="2154"/>
                  </a:cubicBezTo>
                  <a:lnTo>
                    <a:pt x="5014" y="2224"/>
                  </a:lnTo>
                  <a:lnTo>
                    <a:pt x="4904" y="2226"/>
                  </a:lnTo>
                  <a:lnTo>
                    <a:pt x="4919" y="2147"/>
                  </a:lnTo>
                  <a:cubicBezTo>
                    <a:pt x="4923" y="2120"/>
                    <a:pt x="4947" y="2101"/>
                    <a:pt x="4974" y="2101"/>
                  </a:cubicBezTo>
                  <a:cubicBezTo>
                    <a:pt x="5001" y="2101"/>
                    <a:pt x="5024" y="2120"/>
                    <a:pt x="5029" y="2147"/>
                  </a:cubicBezTo>
                  <a:lnTo>
                    <a:pt x="5043" y="2226"/>
                  </a:lnTo>
                  <a:lnTo>
                    <a:pt x="4934" y="2221"/>
                  </a:lnTo>
                  <a:lnTo>
                    <a:pt x="4949" y="2168"/>
                  </a:lnTo>
                  <a:cubicBezTo>
                    <a:pt x="4956" y="2142"/>
                    <a:pt x="4981" y="2125"/>
                    <a:pt x="5008" y="2128"/>
                  </a:cubicBezTo>
                  <a:cubicBezTo>
                    <a:pt x="5035" y="2130"/>
                    <a:pt x="5056" y="2151"/>
                    <a:pt x="5059" y="2178"/>
                  </a:cubicBezTo>
                  <a:lnTo>
                    <a:pt x="5102" y="2624"/>
                  </a:lnTo>
                  <a:lnTo>
                    <a:pt x="4991" y="2621"/>
                  </a:lnTo>
                  <a:lnTo>
                    <a:pt x="5006" y="2533"/>
                  </a:lnTo>
                  <a:lnTo>
                    <a:pt x="5020" y="2138"/>
                  </a:lnTo>
                  <a:cubicBezTo>
                    <a:pt x="5021" y="2110"/>
                    <a:pt x="5041" y="2088"/>
                    <a:pt x="5068" y="2084"/>
                  </a:cubicBezTo>
                  <a:cubicBezTo>
                    <a:pt x="5095" y="2080"/>
                    <a:pt x="5120" y="2096"/>
                    <a:pt x="5129" y="2122"/>
                  </a:cubicBezTo>
                  <a:lnTo>
                    <a:pt x="5143" y="2166"/>
                  </a:lnTo>
                  <a:cubicBezTo>
                    <a:pt x="5145" y="2171"/>
                    <a:pt x="5146" y="2177"/>
                    <a:pt x="5146" y="2182"/>
                  </a:cubicBezTo>
                  <a:lnTo>
                    <a:pt x="5161" y="2891"/>
                  </a:lnTo>
                  <a:lnTo>
                    <a:pt x="5049" y="2887"/>
                  </a:lnTo>
                  <a:lnTo>
                    <a:pt x="5108" y="2248"/>
                  </a:lnTo>
                  <a:cubicBezTo>
                    <a:pt x="5110" y="2220"/>
                    <a:pt x="5133" y="2198"/>
                    <a:pt x="5162" y="2197"/>
                  </a:cubicBezTo>
                  <a:cubicBezTo>
                    <a:pt x="5190" y="2197"/>
                    <a:pt x="5214" y="2217"/>
                    <a:pt x="5219" y="2245"/>
                  </a:cubicBezTo>
                  <a:lnTo>
                    <a:pt x="5233" y="2341"/>
                  </a:lnTo>
                  <a:lnTo>
                    <a:pt x="5246" y="2387"/>
                  </a:lnTo>
                  <a:lnTo>
                    <a:pt x="5241" y="2375"/>
                  </a:lnTo>
                  <a:lnTo>
                    <a:pt x="5256" y="2401"/>
                  </a:lnTo>
                  <a:lnTo>
                    <a:pt x="5250" y="2393"/>
                  </a:lnTo>
                  <a:lnTo>
                    <a:pt x="5279" y="2428"/>
                  </a:lnTo>
                  <a:lnTo>
                    <a:pt x="5415" y="2644"/>
                  </a:lnTo>
                  <a:lnTo>
                    <a:pt x="5312" y="2664"/>
                  </a:lnTo>
                  <a:lnTo>
                    <a:pt x="5327" y="2577"/>
                  </a:lnTo>
                  <a:cubicBezTo>
                    <a:pt x="5332" y="2549"/>
                    <a:pt x="5356" y="2529"/>
                    <a:pt x="5384" y="2530"/>
                  </a:cubicBezTo>
                  <a:cubicBezTo>
                    <a:pt x="5412" y="2531"/>
                    <a:pt x="5435" y="2552"/>
                    <a:pt x="5438" y="2580"/>
                  </a:cubicBezTo>
                  <a:lnTo>
                    <a:pt x="5452" y="2711"/>
                  </a:lnTo>
                  <a:lnTo>
                    <a:pt x="5467" y="3153"/>
                  </a:lnTo>
                  <a:lnTo>
                    <a:pt x="5356" y="3150"/>
                  </a:lnTo>
                  <a:lnTo>
                    <a:pt x="5399" y="2599"/>
                  </a:lnTo>
                  <a:cubicBezTo>
                    <a:pt x="5400" y="2593"/>
                    <a:pt x="5401" y="2587"/>
                    <a:pt x="5403" y="2582"/>
                  </a:cubicBezTo>
                  <a:lnTo>
                    <a:pt x="5418" y="2547"/>
                  </a:lnTo>
                  <a:cubicBezTo>
                    <a:pt x="5428" y="2523"/>
                    <a:pt x="5454" y="2509"/>
                    <a:pt x="5479" y="2513"/>
                  </a:cubicBezTo>
                  <a:cubicBezTo>
                    <a:pt x="5505" y="2518"/>
                    <a:pt x="5524" y="2540"/>
                    <a:pt x="5526" y="2566"/>
                  </a:cubicBezTo>
                  <a:lnTo>
                    <a:pt x="5540" y="2890"/>
                  </a:lnTo>
                  <a:lnTo>
                    <a:pt x="5428" y="2890"/>
                  </a:lnTo>
                  <a:lnTo>
                    <a:pt x="5443" y="2470"/>
                  </a:lnTo>
                  <a:cubicBezTo>
                    <a:pt x="5444" y="2441"/>
                    <a:pt x="5467" y="2417"/>
                    <a:pt x="5497" y="2416"/>
                  </a:cubicBezTo>
                  <a:cubicBezTo>
                    <a:pt x="5526" y="2415"/>
                    <a:pt x="5551" y="2437"/>
                    <a:pt x="5555" y="2466"/>
                  </a:cubicBezTo>
                  <a:lnTo>
                    <a:pt x="5613" y="2973"/>
                  </a:lnTo>
                  <a:lnTo>
                    <a:pt x="5501" y="2978"/>
                  </a:lnTo>
                  <a:lnTo>
                    <a:pt x="5516" y="2418"/>
                  </a:lnTo>
                  <a:cubicBezTo>
                    <a:pt x="5516" y="2399"/>
                    <a:pt x="5527" y="2382"/>
                    <a:pt x="5543" y="2372"/>
                  </a:cubicBezTo>
                  <a:lnTo>
                    <a:pt x="5558" y="2363"/>
                  </a:lnTo>
                  <a:cubicBezTo>
                    <a:pt x="5575" y="2353"/>
                    <a:pt x="5596" y="2352"/>
                    <a:pt x="5613" y="2362"/>
                  </a:cubicBezTo>
                  <a:cubicBezTo>
                    <a:pt x="5630" y="2371"/>
                    <a:pt x="5641" y="2389"/>
                    <a:pt x="5642" y="2408"/>
                  </a:cubicBezTo>
                  <a:lnTo>
                    <a:pt x="5657" y="2715"/>
                  </a:lnTo>
                  <a:lnTo>
                    <a:pt x="5545" y="2714"/>
                  </a:lnTo>
                  <a:lnTo>
                    <a:pt x="5560" y="2495"/>
                  </a:lnTo>
                  <a:cubicBezTo>
                    <a:pt x="5562" y="2466"/>
                    <a:pt x="5585" y="2444"/>
                    <a:pt x="5614" y="2442"/>
                  </a:cubicBezTo>
                  <a:cubicBezTo>
                    <a:pt x="5642" y="2441"/>
                    <a:pt x="5667" y="2462"/>
                    <a:pt x="5671" y="2491"/>
                  </a:cubicBezTo>
                  <a:lnTo>
                    <a:pt x="5715" y="2797"/>
                  </a:lnTo>
                  <a:lnTo>
                    <a:pt x="5730" y="2975"/>
                  </a:lnTo>
                  <a:lnTo>
                    <a:pt x="5618" y="2977"/>
                  </a:lnTo>
                  <a:lnTo>
                    <a:pt x="5633" y="2706"/>
                  </a:lnTo>
                  <a:cubicBezTo>
                    <a:pt x="5634" y="2678"/>
                    <a:pt x="5655" y="2656"/>
                    <a:pt x="5683" y="2653"/>
                  </a:cubicBezTo>
                  <a:cubicBezTo>
                    <a:pt x="5710" y="2650"/>
                    <a:pt x="5735" y="2667"/>
                    <a:pt x="5743" y="2694"/>
                  </a:cubicBezTo>
                  <a:lnTo>
                    <a:pt x="5757" y="2746"/>
                  </a:lnTo>
                  <a:cubicBezTo>
                    <a:pt x="5758" y="2749"/>
                    <a:pt x="5759" y="2753"/>
                    <a:pt x="5759" y="2756"/>
                  </a:cubicBezTo>
                  <a:lnTo>
                    <a:pt x="5774" y="2913"/>
                  </a:lnTo>
                  <a:lnTo>
                    <a:pt x="5729" y="2864"/>
                  </a:lnTo>
                  <a:lnTo>
                    <a:pt x="5773" y="2872"/>
                  </a:lnTo>
                  <a:cubicBezTo>
                    <a:pt x="5795" y="2877"/>
                    <a:pt x="5812" y="2894"/>
                    <a:pt x="5816" y="2916"/>
                  </a:cubicBezTo>
                  <a:lnTo>
                    <a:pt x="5831" y="2986"/>
                  </a:lnTo>
                  <a:lnTo>
                    <a:pt x="5723" y="2980"/>
                  </a:lnTo>
                  <a:lnTo>
                    <a:pt x="5738" y="2936"/>
                  </a:lnTo>
                  <a:lnTo>
                    <a:pt x="5750" y="2872"/>
                  </a:lnTo>
                  <a:lnTo>
                    <a:pt x="5766" y="2816"/>
                  </a:lnTo>
                  <a:cubicBezTo>
                    <a:pt x="5772" y="2795"/>
                    <a:pt x="5790" y="2779"/>
                    <a:pt x="5812" y="2776"/>
                  </a:cubicBezTo>
                  <a:cubicBezTo>
                    <a:pt x="5834" y="2772"/>
                    <a:pt x="5856" y="2783"/>
                    <a:pt x="5867" y="2801"/>
                  </a:cubicBezTo>
                  <a:lnTo>
                    <a:pt x="5911" y="2871"/>
                  </a:lnTo>
                  <a:cubicBezTo>
                    <a:pt x="5916" y="2880"/>
                    <a:pt x="5919" y="2889"/>
                    <a:pt x="5920" y="2899"/>
                  </a:cubicBezTo>
                  <a:lnTo>
                    <a:pt x="5934" y="3240"/>
                  </a:lnTo>
                  <a:lnTo>
                    <a:pt x="5878" y="3186"/>
                  </a:lnTo>
                  <a:lnTo>
                    <a:pt x="5893" y="3186"/>
                  </a:lnTo>
                  <a:lnTo>
                    <a:pt x="5837" y="3240"/>
                  </a:lnTo>
                  <a:lnTo>
                    <a:pt x="5851" y="2838"/>
                  </a:lnTo>
                  <a:cubicBezTo>
                    <a:pt x="5853" y="2808"/>
                    <a:pt x="5877" y="2784"/>
                    <a:pt x="5908" y="2784"/>
                  </a:cubicBezTo>
                  <a:cubicBezTo>
                    <a:pt x="5938" y="2784"/>
                    <a:pt x="5963" y="2808"/>
                    <a:pt x="5963" y="2838"/>
                  </a:cubicBezTo>
                  <a:lnTo>
                    <a:pt x="5978" y="3328"/>
                  </a:lnTo>
                  <a:lnTo>
                    <a:pt x="5866" y="3324"/>
                  </a:lnTo>
                  <a:lnTo>
                    <a:pt x="5910" y="2913"/>
                  </a:lnTo>
                  <a:cubicBezTo>
                    <a:pt x="5911" y="2902"/>
                    <a:pt x="5916" y="2891"/>
                    <a:pt x="5923" y="2883"/>
                  </a:cubicBezTo>
                  <a:lnTo>
                    <a:pt x="5937" y="2865"/>
                  </a:lnTo>
                  <a:cubicBezTo>
                    <a:pt x="5948" y="2852"/>
                    <a:pt x="5964" y="2845"/>
                    <a:pt x="5980" y="2845"/>
                  </a:cubicBezTo>
                  <a:lnTo>
                    <a:pt x="5995" y="2845"/>
                  </a:lnTo>
                  <a:lnTo>
                    <a:pt x="5966" y="2853"/>
                  </a:lnTo>
                  <a:lnTo>
                    <a:pt x="5995" y="2836"/>
                  </a:lnTo>
                  <a:cubicBezTo>
                    <a:pt x="6001" y="2832"/>
                    <a:pt x="6007" y="2830"/>
                    <a:pt x="6013" y="2829"/>
                  </a:cubicBezTo>
                  <a:lnTo>
                    <a:pt x="6057" y="2820"/>
                  </a:lnTo>
                  <a:cubicBezTo>
                    <a:pt x="6073" y="2817"/>
                    <a:pt x="6089" y="2821"/>
                    <a:pt x="6102" y="2831"/>
                  </a:cubicBezTo>
                  <a:cubicBezTo>
                    <a:pt x="6115" y="2841"/>
                    <a:pt x="6123" y="2856"/>
                    <a:pt x="6124" y="2872"/>
                  </a:cubicBezTo>
                  <a:lnTo>
                    <a:pt x="6138" y="3152"/>
                  </a:lnTo>
                  <a:lnTo>
                    <a:pt x="6027" y="3152"/>
                  </a:lnTo>
                  <a:lnTo>
                    <a:pt x="6041" y="2898"/>
                  </a:lnTo>
                  <a:cubicBezTo>
                    <a:pt x="6043" y="2875"/>
                    <a:pt x="6058" y="2855"/>
                    <a:pt x="6080" y="2848"/>
                  </a:cubicBezTo>
                  <a:cubicBezTo>
                    <a:pt x="6101" y="2841"/>
                    <a:pt x="6125" y="2848"/>
                    <a:pt x="6140" y="2865"/>
                  </a:cubicBezTo>
                  <a:lnTo>
                    <a:pt x="6155" y="2883"/>
                  </a:lnTo>
                  <a:cubicBezTo>
                    <a:pt x="6162" y="2891"/>
                    <a:pt x="6166" y="2902"/>
                    <a:pt x="6167" y="2913"/>
                  </a:cubicBezTo>
                  <a:lnTo>
                    <a:pt x="6182" y="3053"/>
                  </a:lnTo>
                  <a:lnTo>
                    <a:pt x="6226" y="3411"/>
                  </a:lnTo>
                  <a:lnTo>
                    <a:pt x="6114" y="3415"/>
                  </a:lnTo>
                  <a:lnTo>
                    <a:pt x="6129" y="3065"/>
                  </a:lnTo>
                  <a:cubicBezTo>
                    <a:pt x="6129" y="3056"/>
                    <a:pt x="6131" y="3048"/>
                    <a:pt x="6136" y="3040"/>
                  </a:cubicBezTo>
                  <a:lnTo>
                    <a:pt x="6150" y="3014"/>
                  </a:lnTo>
                  <a:lnTo>
                    <a:pt x="6223" y="2883"/>
                  </a:lnTo>
                  <a:cubicBezTo>
                    <a:pt x="6233" y="2865"/>
                    <a:pt x="6252" y="2854"/>
                    <a:pt x="6272" y="2854"/>
                  </a:cubicBezTo>
                  <a:lnTo>
                    <a:pt x="6287" y="2854"/>
                  </a:lnTo>
                  <a:lnTo>
                    <a:pt x="6234" y="2892"/>
                  </a:lnTo>
                  <a:lnTo>
                    <a:pt x="6248" y="2848"/>
                  </a:lnTo>
                  <a:cubicBezTo>
                    <a:pt x="6255" y="2827"/>
                    <a:pt x="6274" y="2812"/>
                    <a:pt x="6296" y="2810"/>
                  </a:cubicBezTo>
                  <a:cubicBezTo>
                    <a:pt x="6318" y="2808"/>
                    <a:pt x="6340" y="2819"/>
                    <a:pt x="6350" y="2839"/>
                  </a:cubicBezTo>
                  <a:lnTo>
                    <a:pt x="6365" y="2865"/>
                  </a:lnTo>
                  <a:lnTo>
                    <a:pt x="6273" y="2856"/>
                  </a:lnTo>
                  <a:lnTo>
                    <a:pt x="6288" y="2839"/>
                  </a:lnTo>
                  <a:lnTo>
                    <a:pt x="6277" y="2857"/>
                  </a:lnTo>
                  <a:lnTo>
                    <a:pt x="6321" y="2726"/>
                  </a:lnTo>
                  <a:cubicBezTo>
                    <a:pt x="6322" y="2723"/>
                    <a:pt x="6324" y="2719"/>
                    <a:pt x="6325" y="2716"/>
                  </a:cubicBezTo>
                  <a:lnTo>
                    <a:pt x="6340" y="2690"/>
                  </a:lnTo>
                  <a:lnTo>
                    <a:pt x="6355" y="2664"/>
                  </a:lnTo>
                  <a:cubicBezTo>
                    <a:pt x="6358" y="2658"/>
                    <a:pt x="6361" y="2654"/>
                    <a:pt x="6366" y="2649"/>
                  </a:cubicBezTo>
                  <a:lnTo>
                    <a:pt x="6395" y="2623"/>
                  </a:lnTo>
                  <a:cubicBezTo>
                    <a:pt x="6414" y="2607"/>
                    <a:pt x="6440" y="2604"/>
                    <a:pt x="6462" y="2617"/>
                  </a:cubicBezTo>
                  <a:lnTo>
                    <a:pt x="6505" y="2643"/>
                  </a:lnTo>
                  <a:cubicBezTo>
                    <a:pt x="6519" y="2651"/>
                    <a:pt x="6528" y="2664"/>
                    <a:pt x="6531" y="2680"/>
                  </a:cubicBezTo>
                  <a:lnTo>
                    <a:pt x="6546" y="2750"/>
                  </a:lnTo>
                  <a:cubicBezTo>
                    <a:pt x="6547" y="2752"/>
                    <a:pt x="6547" y="2755"/>
                    <a:pt x="6547" y="2758"/>
                  </a:cubicBezTo>
                  <a:lnTo>
                    <a:pt x="6562" y="3065"/>
                  </a:lnTo>
                  <a:lnTo>
                    <a:pt x="6450" y="3065"/>
                  </a:lnTo>
                  <a:lnTo>
                    <a:pt x="6464" y="2758"/>
                  </a:lnTo>
                  <a:cubicBezTo>
                    <a:pt x="6466" y="2733"/>
                    <a:pt x="6483" y="2712"/>
                    <a:pt x="6508" y="2706"/>
                  </a:cubicBezTo>
                  <a:cubicBezTo>
                    <a:pt x="6532" y="2701"/>
                    <a:pt x="6557" y="2712"/>
                    <a:pt x="6569" y="2734"/>
                  </a:cubicBezTo>
                  <a:lnTo>
                    <a:pt x="6584" y="2760"/>
                  </a:lnTo>
                  <a:lnTo>
                    <a:pt x="6546" y="2732"/>
                  </a:lnTo>
                  <a:lnTo>
                    <a:pt x="6590" y="2741"/>
                  </a:lnTo>
                  <a:lnTo>
                    <a:pt x="6579" y="2740"/>
                  </a:lnTo>
                  <a:lnTo>
                    <a:pt x="6593" y="2740"/>
                  </a:lnTo>
                  <a:cubicBezTo>
                    <a:pt x="6621" y="2740"/>
                    <a:pt x="6645" y="2761"/>
                    <a:pt x="6649" y="2788"/>
                  </a:cubicBezTo>
                  <a:lnTo>
                    <a:pt x="6663" y="2893"/>
                  </a:lnTo>
                  <a:lnTo>
                    <a:pt x="6553" y="2890"/>
                  </a:lnTo>
                  <a:lnTo>
                    <a:pt x="6568" y="2820"/>
                  </a:lnTo>
                  <a:cubicBezTo>
                    <a:pt x="6571" y="2801"/>
                    <a:pt x="6585" y="2785"/>
                    <a:pt x="6603" y="2779"/>
                  </a:cubicBezTo>
                  <a:cubicBezTo>
                    <a:pt x="6621" y="2772"/>
                    <a:pt x="6641" y="2775"/>
                    <a:pt x="6656" y="2786"/>
                  </a:cubicBezTo>
                  <a:lnTo>
                    <a:pt x="6714" y="2830"/>
                  </a:lnTo>
                  <a:lnTo>
                    <a:pt x="6626" y="2863"/>
                  </a:lnTo>
                  <a:lnTo>
                    <a:pt x="6641" y="2793"/>
                  </a:lnTo>
                  <a:lnTo>
                    <a:pt x="6654" y="2692"/>
                  </a:lnTo>
                  <a:lnTo>
                    <a:pt x="6670" y="2626"/>
                  </a:lnTo>
                  <a:cubicBezTo>
                    <a:pt x="6671" y="2623"/>
                    <a:pt x="6672" y="2620"/>
                    <a:pt x="6673" y="2617"/>
                  </a:cubicBezTo>
                  <a:lnTo>
                    <a:pt x="6687" y="2582"/>
                  </a:lnTo>
                  <a:cubicBezTo>
                    <a:pt x="6690" y="2575"/>
                    <a:pt x="6694" y="2569"/>
                    <a:pt x="6700" y="2564"/>
                  </a:cubicBezTo>
                  <a:lnTo>
                    <a:pt x="6743" y="2520"/>
                  </a:lnTo>
                  <a:cubicBezTo>
                    <a:pt x="6758" y="2505"/>
                    <a:pt x="6781" y="2500"/>
                    <a:pt x="6801" y="2507"/>
                  </a:cubicBezTo>
                  <a:cubicBezTo>
                    <a:pt x="6821" y="2514"/>
                    <a:pt x="6836" y="2531"/>
                    <a:pt x="6838" y="2553"/>
                  </a:cubicBezTo>
                  <a:lnTo>
                    <a:pt x="6853" y="2666"/>
                  </a:lnTo>
                  <a:lnTo>
                    <a:pt x="6742" y="2664"/>
                  </a:lnTo>
                  <a:lnTo>
                    <a:pt x="6757" y="2577"/>
                  </a:lnTo>
                  <a:cubicBezTo>
                    <a:pt x="6760" y="2555"/>
                    <a:pt x="6776" y="2538"/>
                    <a:pt x="6797" y="2532"/>
                  </a:cubicBezTo>
                  <a:cubicBezTo>
                    <a:pt x="6819" y="2526"/>
                    <a:pt x="6841" y="2533"/>
                    <a:pt x="6855" y="2550"/>
                  </a:cubicBezTo>
                  <a:lnTo>
                    <a:pt x="6870" y="2568"/>
                  </a:lnTo>
                  <a:cubicBezTo>
                    <a:pt x="6873" y="2572"/>
                    <a:pt x="6876" y="2577"/>
                    <a:pt x="6878" y="2582"/>
                  </a:cubicBezTo>
                  <a:lnTo>
                    <a:pt x="6893" y="2617"/>
                  </a:lnTo>
                  <a:lnTo>
                    <a:pt x="6812" y="2590"/>
                  </a:lnTo>
                  <a:lnTo>
                    <a:pt x="6856" y="2564"/>
                  </a:lnTo>
                  <a:cubicBezTo>
                    <a:pt x="6871" y="2555"/>
                    <a:pt x="6889" y="2554"/>
                    <a:pt x="6904" y="2560"/>
                  </a:cubicBezTo>
                  <a:cubicBezTo>
                    <a:pt x="6920" y="2566"/>
                    <a:pt x="6933" y="2578"/>
                    <a:pt x="6938" y="2595"/>
                  </a:cubicBezTo>
                  <a:lnTo>
                    <a:pt x="6953" y="2638"/>
                  </a:lnTo>
                  <a:lnTo>
                    <a:pt x="6871" y="2608"/>
                  </a:lnTo>
                  <a:lnTo>
                    <a:pt x="6885" y="2599"/>
                  </a:lnTo>
                  <a:cubicBezTo>
                    <a:pt x="6901" y="2590"/>
                    <a:pt x="6920" y="2589"/>
                    <a:pt x="6937" y="2596"/>
                  </a:cubicBezTo>
                  <a:cubicBezTo>
                    <a:pt x="6953" y="2603"/>
                    <a:pt x="6965" y="2618"/>
                    <a:pt x="6969" y="2636"/>
                  </a:cubicBezTo>
                  <a:lnTo>
                    <a:pt x="6984" y="2706"/>
                  </a:lnTo>
                  <a:lnTo>
                    <a:pt x="6873" y="2713"/>
                  </a:lnTo>
                  <a:lnTo>
                    <a:pt x="6888" y="2520"/>
                  </a:lnTo>
                  <a:cubicBezTo>
                    <a:pt x="6889" y="2502"/>
                    <a:pt x="6899" y="2485"/>
                    <a:pt x="6915" y="2476"/>
                  </a:cubicBezTo>
                  <a:cubicBezTo>
                    <a:pt x="6931" y="2467"/>
                    <a:pt x="6951" y="2466"/>
                    <a:pt x="6968" y="2474"/>
                  </a:cubicBezTo>
                  <a:lnTo>
                    <a:pt x="7041" y="2509"/>
                  </a:lnTo>
                  <a:lnTo>
                    <a:pt x="6967" y="2533"/>
                  </a:lnTo>
                  <a:lnTo>
                    <a:pt x="6982" y="2506"/>
                  </a:lnTo>
                  <a:lnTo>
                    <a:pt x="6997" y="2480"/>
                  </a:lnTo>
                  <a:lnTo>
                    <a:pt x="7081" y="2276"/>
                  </a:lnTo>
                  <a:lnTo>
                    <a:pt x="7078" y="2290"/>
                  </a:lnTo>
                  <a:lnTo>
                    <a:pt x="7092" y="2176"/>
                  </a:lnTo>
                  <a:cubicBezTo>
                    <a:pt x="7093" y="2172"/>
                    <a:pt x="7094" y="2167"/>
                    <a:pt x="7095" y="2163"/>
                  </a:cubicBezTo>
                  <a:lnTo>
                    <a:pt x="7139" y="2049"/>
                  </a:lnTo>
                  <a:cubicBezTo>
                    <a:pt x="7148" y="2027"/>
                    <a:pt x="7170" y="2012"/>
                    <a:pt x="7194" y="2014"/>
                  </a:cubicBezTo>
                  <a:cubicBezTo>
                    <a:pt x="7218" y="2015"/>
                    <a:pt x="7239" y="2031"/>
                    <a:pt x="7245" y="2055"/>
                  </a:cubicBezTo>
                  <a:lnTo>
                    <a:pt x="7260" y="2107"/>
                  </a:lnTo>
                  <a:lnTo>
                    <a:pt x="7150" y="2119"/>
                  </a:lnTo>
                  <a:lnTo>
                    <a:pt x="7165" y="1856"/>
                  </a:lnTo>
                  <a:lnTo>
                    <a:pt x="7179" y="1585"/>
                  </a:lnTo>
                  <a:lnTo>
                    <a:pt x="7194" y="1467"/>
                  </a:lnTo>
                  <a:cubicBezTo>
                    <a:pt x="7198" y="1440"/>
                    <a:pt x="7221" y="1419"/>
                    <a:pt x="7249" y="1418"/>
                  </a:cubicBezTo>
                  <a:cubicBezTo>
                    <a:pt x="7277" y="1418"/>
                    <a:pt x="7301" y="1438"/>
                    <a:pt x="7305" y="1465"/>
                  </a:cubicBezTo>
                  <a:lnTo>
                    <a:pt x="7349" y="1737"/>
                  </a:lnTo>
                  <a:lnTo>
                    <a:pt x="7364" y="1925"/>
                  </a:lnTo>
                  <a:lnTo>
                    <a:pt x="7252" y="1926"/>
                  </a:lnTo>
                  <a:lnTo>
                    <a:pt x="7267" y="1672"/>
                  </a:lnTo>
                  <a:cubicBezTo>
                    <a:pt x="7269" y="1644"/>
                    <a:pt x="7292" y="1621"/>
                    <a:pt x="7321" y="1620"/>
                  </a:cubicBezTo>
                  <a:cubicBezTo>
                    <a:pt x="7349" y="1619"/>
                    <a:pt x="7374" y="1639"/>
                    <a:pt x="7378" y="1668"/>
                  </a:cubicBezTo>
                  <a:lnTo>
                    <a:pt x="7393" y="1773"/>
                  </a:lnTo>
                  <a:lnTo>
                    <a:pt x="7282" y="1773"/>
                  </a:lnTo>
                  <a:lnTo>
                    <a:pt x="7296" y="1668"/>
                  </a:lnTo>
                  <a:cubicBezTo>
                    <a:pt x="7299" y="1648"/>
                    <a:pt x="7313" y="1631"/>
                    <a:pt x="7331" y="1624"/>
                  </a:cubicBezTo>
                  <a:cubicBezTo>
                    <a:pt x="7350" y="1616"/>
                    <a:pt x="7371" y="1619"/>
                    <a:pt x="7387" y="1632"/>
                  </a:cubicBezTo>
                  <a:lnTo>
                    <a:pt x="7431" y="1667"/>
                  </a:lnTo>
                  <a:lnTo>
                    <a:pt x="7340" y="1703"/>
                  </a:lnTo>
                  <a:lnTo>
                    <a:pt x="7355" y="1598"/>
                  </a:lnTo>
                  <a:lnTo>
                    <a:pt x="7369" y="1383"/>
                  </a:lnTo>
                  <a:cubicBezTo>
                    <a:pt x="7369" y="1380"/>
                    <a:pt x="7370" y="1377"/>
                    <a:pt x="7370" y="1374"/>
                  </a:cubicBezTo>
                  <a:lnTo>
                    <a:pt x="7385" y="1313"/>
                  </a:lnTo>
                  <a:cubicBezTo>
                    <a:pt x="7391" y="1286"/>
                    <a:pt x="7417" y="1267"/>
                    <a:pt x="7444" y="1270"/>
                  </a:cubicBezTo>
                  <a:cubicBezTo>
                    <a:pt x="7472" y="1272"/>
                    <a:pt x="7494" y="1295"/>
                    <a:pt x="7495" y="1322"/>
                  </a:cubicBezTo>
                  <a:lnTo>
                    <a:pt x="7510" y="1576"/>
                  </a:lnTo>
                  <a:lnTo>
                    <a:pt x="7433" y="1527"/>
                  </a:lnTo>
                  <a:lnTo>
                    <a:pt x="7477" y="1510"/>
                  </a:lnTo>
                  <a:cubicBezTo>
                    <a:pt x="7494" y="1503"/>
                    <a:pt x="7513" y="1505"/>
                    <a:pt x="7528" y="1515"/>
                  </a:cubicBezTo>
                  <a:cubicBezTo>
                    <a:pt x="7543" y="1524"/>
                    <a:pt x="7553" y="1541"/>
                    <a:pt x="7554" y="1558"/>
                  </a:cubicBezTo>
                  <a:lnTo>
                    <a:pt x="7568" y="1795"/>
                  </a:lnTo>
                  <a:lnTo>
                    <a:pt x="7568" y="5080"/>
                  </a:lnTo>
                  <a:cubicBezTo>
                    <a:pt x="7568" y="5111"/>
                    <a:pt x="7543" y="5136"/>
                    <a:pt x="7512" y="5136"/>
                  </a:cubicBezTo>
                  <a:lnTo>
                    <a:pt x="7498" y="5136"/>
                  </a:lnTo>
                  <a:lnTo>
                    <a:pt x="7454" y="5136"/>
                  </a:lnTo>
                  <a:lnTo>
                    <a:pt x="7440" y="5136"/>
                  </a:lnTo>
                  <a:lnTo>
                    <a:pt x="7425" y="5136"/>
                  </a:lnTo>
                  <a:lnTo>
                    <a:pt x="7410" y="5136"/>
                  </a:lnTo>
                  <a:lnTo>
                    <a:pt x="7396" y="5136"/>
                  </a:lnTo>
                  <a:lnTo>
                    <a:pt x="7352" y="5136"/>
                  </a:lnTo>
                  <a:lnTo>
                    <a:pt x="7337" y="5136"/>
                  </a:lnTo>
                  <a:lnTo>
                    <a:pt x="7323" y="5136"/>
                  </a:lnTo>
                  <a:lnTo>
                    <a:pt x="7308" y="5136"/>
                  </a:lnTo>
                  <a:lnTo>
                    <a:pt x="7294" y="5136"/>
                  </a:lnTo>
                  <a:lnTo>
                    <a:pt x="7250" y="5136"/>
                  </a:lnTo>
                  <a:lnTo>
                    <a:pt x="7235" y="5136"/>
                  </a:lnTo>
                  <a:lnTo>
                    <a:pt x="7221" y="5136"/>
                  </a:lnTo>
                  <a:lnTo>
                    <a:pt x="7206" y="5136"/>
                  </a:lnTo>
                  <a:lnTo>
                    <a:pt x="7191" y="5136"/>
                  </a:lnTo>
                  <a:lnTo>
                    <a:pt x="7148" y="5136"/>
                  </a:lnTo>
                  <a:lnTo>
                    <a:pt x="7133" y="5136"/>
                  </a:lnTo>
                  <a:lnTo>
                    <a:pt x="7046" y="5136"/>
                  </a:lnTo>
                  <a:lnTo>
                    <a:pt x="7031" y="5136"/>
                  </a:lnTo>
                  <a:lnTo>
                    <a:pt x="7016" y="5136"/>
                  </a:lnTo>
                  <a:lnTo>
                    <a:pt x="6943" y="5136"/>
                  </a:lnTo>
                  <a:lnTo>
                    <a:pt x="6929" y="5136"/>
                  </a:lnTo>
                  <a:lnTo>
                    <a:pt x="6914" y="5136"/>
                  </a:lnTo>
                  <a:lnTo>
                    <a:pt x="6900" y="5136"/>
                  </a:lnTo>
                  <a:lnTo>
                    <a:pt x="6885" y="5136"/>
                  </a:lnTo>
                  <a:lnTo>
                    <a:pt x="6841" y="5136"/>
                  </a:lnTo>
                  <a:lnTo>
                    <a:pt x="6827" y="5136"/>
                  </a:lnTo>
                  <a:lnTo>
                    <a:pt x="6812" y="5136"/>
                  </a:lnTo>
                  <a:lnTo>
                    <a:pt x="6798" y="5136"/>
                  </a:lnTo>
                  <a:lnTo>
                    <a:pt x="6783" y="5136"/>
                  </a:lnTo>
                  <a:lnTo>
                    <a:pt x="6739" y="5136"/>
                  </a:lnTo>
                  <a:lnTo>
                    <a:pt x="6725" y="5136"/>
                  </a:lnTo>
                  <a:lnTo>
                    <a:pt x="6710" y="5136"/>
                  </a:lnTo>
                  <a:lnTo>
                    <a:pt x="6695" y="5136"/>
                  </a:lnTo>
                  <a:lnTo>
                    <a:pt x="6681" y="5136"/>
                  </a:lnTo>
                  <a:lnTo>
                    <a:pt x="6622" y="5136"/>
                  </a:lnTo>
                  <a:lnTo>
                    <a:pt x="6608" y="5136"/>
                  </a:lnTo>
                  <a:lnTo>
                    <a:pt x="6593" y="5136"/>
                  </a:lnTo>
                  <a:lnTo>
                    <a:pt x="6579" y="5136"/>
                  </a:lnTo>
                  <a:lnTo>
                    <a:pt x="6535" y="5136"/>
                  </a:lnTo>
                  <a:lnTo>
                    <a:pt x="6520" y="5136"/>
                  </a:lnTo>
                  <a:lnTo>
                    <a:pt x="6506" y="5136"/>
                  </a:lnTo>
                  <a:lnTo>
                    <a:pt x="6491" y="5136"/>
                  </a:lnTo>
                  <a:lnTo>
                    <a:pt x="6477" y="5136"/>
                  </a:lnTo>
                  <a:lnTo>
                    <a:pt x="6433" y="5136"/>
                  </a:lnTo>
                  <a:lnTo>
                    <a:pt x="6404" y="5136"/>
                  </a:lnTo>
                  <a:lnTo>
                    <a:pt x="6389" y="5136"/>
                  </a:lnTo>
                  <a:lnTo>
                    <a:pt x="6374" y="5136"/>
                  </a:lnTo>
                  <a:lnTo>
                    <a:pt x="6331" y="5136"/>
                  </a:lnTo>
                  <a:lnTo>
                    <a:pt x="6316" y="5136"/>
                  </a:lnTo>
                  <a:lnTo>
                    <a:pt x="6301" y="5136"/>
                  </a:lnTo>
                  <a:lnTo>
                    <a:pt x="6287" y="5136"/>
                  </a:lnTo>
                  <a:lnTo>
                    <a:pt x="6272" y="5136"/>
                  </a:lnTo>
                  <a:lnTo>
                    <a:pt x="6199" y="5136"/>
                  </a:lnTo>
                  <a:lnTo>
                    <a:pt x="6185" y="5136"/>
                  </a:lnTo>
                  <a:lnTo>
                    <a:pt x="6170" y="5136"/>
                  </a:lnTo>
                  <a:lnTo>
                    <a:pt x="6126" y="5136"/>
                  </a:lnTo>
                  <a:lnTo>
                    <a:pt x="6112" y="5136"/>
                  </a:lnTo>
                  <a:lnTo>
                    <a:pt x="6097" y="5136"/>
                  </a:lnTo>
                  <a:lnTo>
                    <a:pt x="6083" y="5136"/>
                  </a:lnTo>
                  <a:lnTo>
                    <a:pt x="6068" y="5136"/>
                  </a:lnTo>
                  <a:lnTo>
                    <a:pt x="6024" y="5136"/>
                  </a:lnTo>
                  <a:lnTo>
                    <a:pt x="5995" y="5136"/>
                  </a:lnTo>
                  <a:lnTo>
                    <a:pt x="5980" y="5136"/>
                  </a:lnTo>
                  <a:lnTo>
                    <a:pt x="5966" y="5136"/>
                  </a:lnTo>
                  <a:lnTo>
                    <a:pt x="5922" y="5136"/>
                  </a:lnTo>
                  <a:lnTo>
                    <a:pt x="5907" y="5136"/>
                  </a:lnTo>
                  <a:lnTo>
                    <a:pt x="5893" y="5136"/>
                  </a:lnTo>
                  <a:lnTo>
                    <a:pt x="5878" y="5136"/>
                  </a:lnTo>
                  <a:lnTo>
                    <a:pt x="5864" y="5136"/>
                  </a:lnTo>
                  <a:lnTo>
                    <a:pt x="5820" y="5136"/>
                  </a:lnTo>
                  <a:lnTo>
                    <a:pt x="5805" y="5136"/>
                  </a:lnTo>
                  <a:lnTo>
                    <a:pt x="5791" y="5136"/>
                  </a:lnTo>
                  <a:lnTo>
                    <a:pt x="5776" y="5136"/>
                  </a:lnTo>
                  <a:lnTo>
                    <a:pt x="5762" y="5136"/>
                  </a:lnTo>
                  <a:lnTo>
                    <a:pt x="5718" y="5136"/>
                  </a:lnTo>
                  <a:lnTo>
                    <a:pt x="5703" y="5136"/>
                  </a:lnTo>
                  <a:lnTo>
                    <a:pt x="5689" y="5136"/>
                  </a:lnTo>
                  <a:lnTo>
                    <a:pt x="5674" y="5136"/>
                  </a:lnTo>
                  <a:lnTo>
                    <a:pt x="5659" y="5136"/>
                  </a:lnTo>
                  <a:lnTo>
                    <a:pt x="5616" y="5136"/>
                  </a:lnTo>
                  <a:lnTo>
                    <a:pt x="5601" y="5136"/>
                  </a:lnTo>
                  <a:lnTo>
                    <a:pt x="5586" y="5136"/>
                  </a:lnTo>
                  <a:lnTo>
                    <a:pt x="5572" y="5136"/>
                  </a:lnTo>
                  <a:lnTo>
                    <a:pt x="5557" y="5136"/>
                  </a:lnTo>
                  <a:lnTo>
                    <a:pt x="5499" y="5136"/>
                  </a:lnTo>
                  <a:lnTo>
                    <a:pt x="5484" y="5136"/>
                  </a:lnTo>
                  <a:lnTo>
                    <a:pt x="5470" y="5136"/>
                  </a:lnTo>
                  <a:lnTo>
                    <a:pt x="5455" y="5136"/>
                  </a:lnTo>
                  <a:lnTo>
                    <a:pt x="5411" y="5136"/>
                  </a:lnTo>
                  <a:lnTo>
                    <a:pt x="5397" y="5136"/>
                  </a:lnTo>
                  <a:lnTo>
                    <a:pt x="5382" y="5136"/>
                  </a:lnTo>
                  <a:lnTo>
                    <a:pt x="5368" y="5136"/>
                  </a:lnTo>
                  <a:lnTo>
                    <a:pt x="5236" y="5136"/>
                  </a:lnTo>
                  <a:lnTo>
                    <a:pt x="5207" y="5136"/>
                  </a:lnTo>
                  <a:lnTo>
                    <a:pt x="5192" y="5136"/>
                  </a:lnTo>
                  <a:lnTo>
                    <a:pt x="5178" y="5136"/>
                  </a:lnTo>
                  <a:lnTo>
                    <a:pt x="5163" y="5136"/>
                  </a:lnTo>
                  <a:lnTo>
                    <a:pt x="5105" y="5136"/>
                  </a:lnTo>
                  <a:lnTo>
                    <a:pt x="5090" y="5136"/>
                  </a:lnTo>
                  <a:lnTo>
                    <a:pt x="5076" y="5136"/>
                  </a:lnTo>
                  <a:lnTo>
                    <a:pt x="5061" y="5136"/>
                  </a:lnTo>
                  <a:lnTo>
                    <a:pt x="5047" y="5136"/>
                  </a:lnTo>
                  <a:lnTo>
                    <a:pt x="5003" y="5136"/>
                  </a:lnTo>
                  <a:lnTo>
                    <a:pt x="4988" y="5136"/>
                  </a:lnTo>
                  <a:lnTo>
                    <a:pt x="4974" y="5136"/>
                  </a:lnTo>
                  <a:lnTo>
                    <a:pt x="4959" y="5136"/>
                  </a:lnTo>
                  <a:lnTo>
                    <a:pt x="4944" y="5136"/>
                  </a:lnTo>
                  <a:lnTo>
                    <a:pt x="4901" y="5136"/>
                  </a:lnTo>
                  <a:lnTo>
                    <a:pt x="4886" y="5136"/>
                  </a:lnTo>
                  <a:lnTo>
                    <a:pt x="4871" y="5136"/>
                  </a:lnTo>
                  <a:lnTo>
                    <a:pt x="4857" y="5136"/>
                  </a:lnTo>
                  <a:lnTo>
                    <a:pt x="4842" y="5136"/>
                  </a:lnTo>
                  <a:lnTo>
                    <a:pt x="4799" y="5136"/>
                  </a:lnTo>
                  <a:lnTo>
                    <a:pt x="4784" y="5136"/>
                  </a:lnTo>
                  <a:lnTo>
                    <a:pt x="4769" y="5136"/>
                  </a:lnTo>
                  <a:lnTo>
                    <a:pt x="4755" y="5136"/>
                  </a:lnTo>
                  <a:lnTo>
                    <a:pt x="4740" y="5136"/>
                  </a:lnTo>
                  <a:lnTo>
                    <a:pt x="4696" y="5136"/>
                  </a:lnTo>
                  <a:lnTo>
                    <a:pt x="4682" y="5136"/>
                  </a:lnTo>
                  <a:lnTo>
                    <a:pt x="4667" y="5136"/>
                  </a:lnTo>
                  <a:lnTo>
                    <a:pt x="4653" y="5136"/>
                  </a:lnTo>
                  <a:lnTo>
                    <a:pt x="4638" y="5136"/>
                  </a:lnTo>
                  <a:lnTo>
                    <a:pt x="4594" y="5136"/>
                  </a:lnTo>
                  <a:lnTo>
                    <a:pt x="4580" y="5136"/>
                  </a:lnTo>
                  <a:lnTo>
                    <a:pt x="4565" y="5136"/>
                  </a:lnTo>
                  <a:lnTo>
                    <a:pt x="4550" y="5136"/>
                  </a:lnTo>
                  <a:lnTo>
                    <a:pt x="4536" y="5136"/>
                  </a:lnTo>
                  <a:lnTo>
                    <a:pt x="4492" y="5136"/>
                  </a:lnTo>
                  <a:lnTo>
                    <a:pt x="4478" y="5136"/>
                  </a:lnTo>
                  <a:lnTo>
                    <a:pt x="4463" y="5136"/>
                  </a:lnTo>
                  <a:lnTo>
                    <a:pt x="4448" y="5136"/>
                  </a:lnTo>
                  <a:lnTo>
                    <a:pt x="4434" y="5136"/>
                  </a:lnTo>
                  <a:lnTo>
                    <a:pt x="4375" y="5136"/>
                  </a:lnTo>
                  <a:lnTo>
                    <a:pt x="4361" y="5136"/>
                  </a:lnTo>
                  <a:lnTo>
                    <a:pt x="4346" y="5136"/>
                  </a:lnTo>
                  <a:lnTo>
                    <a:pt x="4332" y="5136"/>
                  </a:lnTo>
                  <a:lnTo>
                    <a:pt x="4288" y="5136"/>
                  </a:lnTo>
                  <a:lnTo>
                    <a:pt x="4273" y="5136"/>
                  </a:lnTo>
                  <a:lnTo>
                    <a:pt x="4259" y="5136"/>
                  </a:lnTo>
                  <a:lnTo>
                    <a:pt x="4244" y="5136"/>
                  </a:lnTo>
                  <a:lnTo>
                    <a:pt x="4229" y="5136"/>
                  </a:lnTo>
                  <a:lnTo>
                    <a:pt x="4171" y="5136"/>
                  </a:lnTo>
                  <a:lnTo>
                    <a:pt x="4157" y="5136"/>
                  </a:lnTo>
                  <a:lnTo>
                    <a:pt x="4142" y="5136"/>
                  </a:lnTo>
                  <a:lnTo>
                    <a:pt x="4127" y="5136"/>
                  </a:lnTo>
                  <a:lnTo>
                    <a:pt x="4084" y="5136"/>
                  </a:lnTo>
                  <a:lnTo>
                    <a:pt x="4069" y="5136"/>
                  </a:lnTo>
                  <a:lnTo>
                    <a:pt x="4054" y="5136"/>
                  </a:lnTo>
                  <a:lnTo>
                    <a:pt x="4040" y="5136"/>
                  </a:lnTo>
                  <a:lnTo>
                    <a:pt x="4025" y="5136"/>
                  </a:lnTo>
                  <a:lnTo>
                    <a:pt x="3981" y="5136"/>
                  </a:lnTo>
                  <a:lnTo>
                    <a:pt x="3967" y="5136"/>
                  </a:lnTo>
                  <a:lnTo>
                    <a:pt x="3952" y="5136"/>
                  </a:lnTo>
                  <a:lnTo>
                    <a:pt x="3938" y="5136"/>
                  </a:lnTo>
                  <a:lnTo>
                    <a:pt x="3923" y="5136"/>
                  </a:lnTo>
                  <a:lnTo>
                    <a:pt x="3879" y="5136"/>
                  </a:lnTo>
                  <a:lnTo>
                    <a:pt x="3865" y="5136"/>
                  </a:lnTo>
                  <a:lnTo>
                    <a:pt x="3850" y="5136"/>
                  </a:lnTo>
                  <a:lnTo>
                    <a:pt x="3836" y="5136"/>
                  </a:lnTo>
                  <a:lnTo>
                    <a:pt x="3821" y="5136"/>
                  </a:lnTo>
                  <a:lnTo>
                    <a:pt x="3777" y="5136"/>
                  </a:lnTo>
                  <a:lnTo>
                    <a:pt x="3763" y="5136"/>
                  </a:lnTo>
                  <a:lnTo>
                    <a:pt x="3748" y="5136"/>
                  </a:lnTo>
                  <a:lnTo>
                    <a:pt x="3733" y="5136"/>
                  </a:lnTo>
                  <a:lnTo>
                    <a:pt x="3719" y="5136"/>
                  </a:lnTo>
                  <a:lnTo>
                    <a:pt x="3675" y="5136"/>
                  </a:lnTo>
                  <a:lnTo>
                    <a:pt x="3660" y="5136"/>
                  </a:lnTo>
                  <a:lnTo>
                    <a:pt x="3646" y="5136"/>
                  </a:lnTo>
                  <a:lnTo>
                    <a:pt x="3631" y="5136"/>
                  </a:lnTo>
                  <a:lnTo>
                    <a:pt x="3617" y="5136"/>
                  </a:lnTo>
                  <a:lnTo>
                    <a:pt x="3573" y="5136"/>
                  </a:lnTo>
                  <a:lnTo>
                    <a:pt x="3558" y="5136"/>
                  </a:lnTo>
                  <a:lnTo>
                    <a:pt x="3544" y="5136"/>
                  </a:lnTo>
                  <a:lnTo>
                    <a:pt x="3529" y="5136"/>
                  </a:lnTo>
                  <a:lnTo>
                    <a:pt x="3515" y="5136"/>
                  </a:lnTo>
                  <a:lnTo>
                    <a:pt x="3471" y="5136"/>
                  </a:lnTo>
                  <a:lnTo>
                    <a:pt x="3456" y="5136"/>
                  </a:lnTo>
                  <a:lnTo>
                    <a:pt x="3442" y="5136"/>
                  </a:lnTo>
                  <a:lnTo>
                    <a:pt x="3427" y="5136"/>
                  </a:lnTo>
                  <a:lnTo>
                    <a:pt x="3412" y="5136"/>
                  </a:lnTo>
                  <a:lnTo>
                    <a:pt x="3369" y="5136"/>
                  </a:lnTo>
                  <a:lnTo>
                    <a:pt x="3354" y="5136"/>
                  </a:lnTo>
                  <a:lnTo>
                    <a:pt x="3339" y="5136"/>
                  </a:lnTo>
                  <a:lnTo>
                    <a:pt x="3325" y="5136"/>
                  </a:lnTo>
                  <a:lnTo>
                    <a:pt x="3310" y="5136"/>
                  </a:lnTo>
                  <a:lnTo>
                    <a:pt x="3266" y="5136"/>
                  </a:lnTo>
                  <a:lnTo>
                    <a:pt x="3252" y="5136"/>
                  </a:lnTo>
                  <a:lnTo>
                    <a:pt x="3237" y="5136"/>
                  </a:lnTo>
                  <a:lnTo>
                    <a:pt x="3223" y="5136"/>
                  </a:lnTo>
                  <a:lnTo>
                    <a:pt x="3208" y="5136"/>
                  </a:lnTo>
                  <a:lnTo>
                    <a:pt x="3164" y="5136"/>
                  </a:lnTo>
                  <a:lnTo>
                    <a:pt x="3150" y="5136"/>
                  </a:lnTo>
                  <a:lnTo>
                    <a:pt x="3135" y="5136"/>
                  </a:lnTo>
                  <a:lnTo>
                    <a:pt x="3121" y="5136"/>
                  </a:lnTo>
                  <a:lnTo>
                    <a:pt x="3106" y="5136"/>
                  </a:lnTo>
                  <a:lnTo>
                    <a:pt x="3062" y="5136"/>
                  </a:lnTo>
                  <a:lnTo>
                    <a:pt x="3048" y="5136"/>
                  </a:lnTo>
                  <a:lnTo>
                    <a:pt x="3033" y="5136"/>
                  </a:lnTo>
                  <a:lnTo>
                    <a:pt x="3018" y="5136"/>
                  </a:lnTo>
                  <a:lnTo>
                    <a:pt x="3004" y="5136"/>
                  </a:lnTo>
                  <a:lnTo>
                    <a:pt x="2960" y="5136"/>
                  </a:lnTo>
                  <a:lnTo>
                    <a:pt x="2945" y="5136"/>
                  </a:lnTo>
                  <a:lnTo>
                    <a:pt x="2931" y="5136"/>
                  </a:lnTo>
                  <a:lnTo>
                    <a:pt x="2916" y="5136"/>
                  </a:lnTo>
                  <a:lnTo>
                    <a:pt x="2902" y="5136"/>
                  </a:lnTo>
                  <a:lnTo>
                    <a:pt x="2858" y="5136"/>
                  </a:lnTo>
                  <a:lnTo>
                    <a:pt x="2843" y="5136"/>
                  </a:lnTo>
                  <a:lnTo>
                    <a:pt x="2829" y="5136"/>
                  </a:lnTo>
                  <a:lnTo>
                    <a:pt x="2814" y="5136"/>
                  </a:lnTo>
                  <a:lnTo>
                    <a:pt x="2800" y="5136"/>
                  </a:lnTo>
                  <a:lnTo>
                    <a:pt x="2756" y="5136"/>
                  </a:lnTo>
                  <a:lnTo>
                    <a:pt x="2741" y="5136"/>
                  </a:lnTo>
                  <a:lnTo>
                    <a:pt x="2727" y="5136"/>
                  </a:lnTo>
                  <a:lnTo>
                    <a:pt x="2712" y="5136"/>
                  </a:lnTo>
                  <a:lnTo>
                    <a:pt x="2697" y="5136"/>
                  </a:lnTo>
                  <a:lnTo>
                    <a:pt x="2654" y="5136"/>
                  </a:lnTo>
                  <a:lnTo>
                    <a:pt x="2639" y="5136"/>
                  </a:lnTo>
                  <a:lnTo>
                    <a:pt x="2624" y="5136"/>
                  </a:lnTo>
                  <a:lnTo>
                    <a:pt x="2610" y="5136"/>
                  </a:lnTo>
                  <a:lnTo>
                    <a:pt x="2595" y="5136"/>
                  </a:lnTo>
                  <a:lnTo>
                    <a:pt x="2552" y="5136"/>
                  </a:lnTo>
                  <a:lnTo>
                    <a:pt x="2537" y="5136"/>
                  </a:lnTo>
                  <a:lnTo>
                    <a:pt x="2522" y="5136"/>
                  </a:lnTo>
                  <a:lnTo>
                    <a:pt x="2508" y="5136"/>
                  </a:lnTo>
                  <a:lnTo>
                    <a:pt x="2493" y="5136"/>
                  </a:lnTo>
                  <a:lnTo>
                    <a:pt x="2449" y="5136"/>
                  </a:lnTo>
                  <a:lnTo>
                    <a:pt x="2435" y="5136"/>
                  </a:lnTo>
                  <a:lnTo>
                    <a:pt x="2420" y="5136"/>
                  </a:lnTo>
                  <a:lnTo>
                    <a:pt x="2406" y="5136"/>
                  </a:lnTo>
                  <a:lnTo>
                    <a:pt x="2391" y="5136"/>
                  </a:lnTo>
                  <a:lnTo>
                    <a:pt x="2347" y="5136"/>
                  </a:lnTo>
                  <a:lnTo>
                    <a:pt x="2333" y="5136"/>
                  </a:lnTo>
                  <a:lnTo>
                    <a:pt x="2318" y="5136"/>
                  </a:lnTo>
                  <a:lnTo>
                    <a:pt x="2303" y="5136"/>
                  </a:lnTo>
                  <a:lnTo>
                    <a:pt x="2245" y="5136"/>
                  </a:lnTo>
                  <a:lnTo>
                    <a:pt x="2231" y="5136"/>
                  </a:lnTo>
                  <a:lnTo>
                    <a:pt x="2216" y="5136"/>
                  </a:lnTo>
                  <a:lnTo>
                    <a:pt x="2201" y="5136"/>
                  </a:lnTo>
                  <a:lnTo>
                    <a:pt x="2187" y="5136"/>
                  </a:lnTo>
                  <a:lnTo>
                    <a:pt x="2143" y="5136"/>
                  </a:lnTo>
                  <a:lnTo>
                    <a:pt x="2128" y="5136"/>
                  </a:lnTo>
                  <a:lnTo>
                    <a:pt x="2114" y="5136"/>
                  </a:lnTo>
                  <a:lnTo>
                    <a:pt x="2099" y="5136"/>
                  </a:lnTo>
                  <a:lnTo>
                    <a:pt x="2085" y="5136"/>
                  </a:lnTo>
                  <a:lnTo>
                    <a:pt x="2041" y="5136"/>
                  </a:lnTo>
                  <a:lnTo>
                    <a:pt x="2026" y="5136"/>
                  </a:lnTo>
                  <a:lnTo>
                    <a:pt x="2012" y="5136"/>
                  </a:lnTo>
                  <a:lnTo>
                    <a:pt x="1997" y="5136"/>
                  </a:lnTo>
                  <a:lnTo>
                    <a:pt x="1982" y="5136"/>
                  </a:lnTo>
                  <a:lnTo>
                    <a:pt x="1939" y="5136"/>
                  </a:lnTo>
                  <a:lnTo>
                    <a:pt x="1924" y="5136"/>
                  </a:lnTo>
                  <a:lnTo>
                    <a:pt x="1910" y="5136"/>
                  </a:lnTo>
                  <a:lnTo>
                    <a:pt x="1895" y="5136"/>
                  </a:lnTo>
                  <a:lnTo>
                    <a:pt x="1880" y="5136"/>
                  </a:lnTo>
                  <a:lnTo>
                    <a:pt x="1837" y="5136"/>
                  </a:lnTo>
                  <a:lnTo>
                    <a:pt x="1822" y="5136"/>
                  </a:lnTo>
                  <a:lnTo>
                    <a:pt x="1807" y="5136"/>
                  </a:lnTo>
                  <a:lnTo>
                    <a:pt x="1793" y="5136"/>
                  </a:lnTo>
                  <a:lnTo>
                    <a:pt x="1734" y="5136"/>
                  </a:lnTo>
                  <a:lnTo>
                    <a:pt x="1720" y="5136"/>
                  </a:lnTo>
                  <a:lnTo>
                    <a:pt x="1705" y="5136"/>
                  </a:lnTo>
                  <a:lnTo>
                    <a:pt x="1691" y="5136"/>
                  </a:lnTo>
                  <a:lnTo>
                    <a:pt x="1618" y="5136"/>
                  </a:lnTo>
                  <a:lnTo>
                    <a:pt x="1603" y="5136"/>
                  </a:lnTo>
                  <a:lnTo>
                    <a:pt x="1589" y="5136"/>
                  </a:lnTo>
                  <a:lnTo>
                    <a:pt x="1516" y="5136"/>
                  </a:lnTo>
                  <a:lnTo>
                    <a:pt x="1501" y="5136"/>
                  </a:lnTo>
                  <a:lnTo>
                    <a:pt x="1486" y="5136"/>
                  </a:lnTo>
                  <a:lnTo>
                    <a:pt x="1472" y="5136"/>
                  </a:lnTo>
                  <a:lnTo>
                    <a:pt x="1428" y="5136"/>
                  </a:lnTo>
                  <a:lnTo>
                    <a:pt x="1413" y="5136"/>
                  </a:lnTo>
                  <a:lnTo>
                    <a:pt x="1399" y="5136"/>
                  </a:lnTo>
                  <a:lnTo>
                    <a:pt x="1384" y="5136"/>
                  </a:lnTo>
                  <a:lnTo>
                    <a:pt x="1370" y="5136"/>
                  </a:lnTo>
                  <a:lnTo>
                    <a:pt x="1326" y="5136"/>
                  </a:lnTo>
                  <a:lnTo>
                    <a:pt x="1311" y="5136"/>
                  </a:lnTo>
                  <a:lnTo>
                    <a:pt x="1297" y="5136"/>
                  </a:lnTo>
                  <a:lnTo>
                    <a:pt x="1282" y="5136"/>
                  </a:lnTo>
                  <a:lnTo>
                    <a:pt x="1268" y="5136"/>
                  </a:lnTo>
                  <a:lnTo>
                    <a:pt x="1224" y="5136"/>
                  </a:lnTo>
                  <a:lnTo>
                    <a:pt x="1209" y="5136"/>
                  </a:lnTo>
                  <a:lnTo>
                    <a:pt x="1195" y="5136"/>
                  </a:lnTo>
                  <a:lnTo>
                    <a:pt x="1180" y="5136"/>
                  </a:lnTo>
                  <a:lnTo>
                    <a:pt x="1165" y="5136"/>
                  </a:lnTo>
                  <a:lnTo>
                    <a:pt x="1122" y="5136"/>
                  </a:lnTo>
                  <a:lnTo>
                    <a:pt x="1107" y="5136"/>
                  </a:lnTo>
                  <a:lnTo>
                    <a:pt x="1092" y="5136"/>
                  </a:lnTo>
                  <a:lnTo>
                    <a:pt x="1063" y="5136"/>
                  </a:lnTo>
                  <a:lnTo>
                    <a:pt x="1019" y="5136"/>
                  </a:lnTo>
                  <a:lnTo>
                    <a:pt x="1005" y="5136"/>
                  </a:lnTo>
                  <a:lnTo>
                    <a:pt x="990" y="5136"/>
                  </a:lnTo>
                  <a:lnTo>
                    <a:pt x="976" y="5136"/>
                  </a:lnTo>
                  <a:lnTo>
                    <a:pt x="961" y="5136"/>
                  </a:lnTo>
                  <a:lnTo>
                    <a:pt x="917" y="5136"/>
                  </a:lnTo>
                  <a:lnTo>
                    <a:pt x="903" y="5136"/>
                  </a:lnTo>
                  <a:lnTo>
                    <a:pt x="888" y="5136"/>
                  </a:lnTo>
                  <a:lnTo>
                    <a:pt x="815" y="5136"/>
                  </a:lnTo>
                  <a:lnTo>
                    <a:pt x="801" y="5136"/>
                  </a:lnTo>
                  <a:lnTo>
                    <a:pt x="786" y="5136"/>
                  </a:lnTo>
                  <a:lnTo>
                    <a:pt x="771" y="5136"/>
                  </a:lnTo>
                  <a:lnTo>
                    <a:pt x="757" y="5136"/>
                  </a:lnTo>
                  <a:lnTo>
                    <a:pt x="713" y="5136"/>
                  </a:lnTo>
                  <a:lnTo>
                    <a:pt x="698" y="5136"/>
                  </a:lnTo>
                  <a:lnTo>
                    <a:pt x="669" y="5136"/>
                  </a:lnTo>
                  <a:lnTo>
                    <a:pt x="655" y="5136"/>
                  </a:lnTo>
                  <a:lnTo>
                    <a:pt x="611" y="5136"/>
                  </a:lnTo>
                  <a:lnTo>
                    <a:pt x="596" y="5136"/>
                  </a:lnTo>
                  <a:lnTo>
                    <a:pt x="582" y="5136"/>
                  </a:lnTo>
                  <a:lnTo>
                    <a:pt x="567" y="5136"/>
                  </a:lnTo>
                  <a:lnTo>
                    <a:pt x="553" y="5136"/>
                  </a:lnTo>
                  <a:lnTo>
                    <a:pt x="509" y="5136"/>
                  </a:lnTo>
                  <a:lnTo>
                    <a:pt x="494" y="5136"/>
                  </a:lnTo>
                  <a:lnTo>
                    <a:pt x="480" y="5136"/>
                  </a:lnTo>
                  <a:lnTo>
                    <a:pt x="465" y="5136"/>
                  </a:lnTo>
                  <a:lnTo>
                    <a:pt x="450" y="5136"/>
                  </a:lnTo>
                  <a:lnTo>
                    <a:pt x="407" y="5136"/>
                  </a:lnTo>
                  <a:lnTo>
                    <a:pt x="392" y="5136"/>
                  </a:lnTo>
                  <a:lnTo>
                    <a:pt x="377" y="5136"/>
                  </a:lnTo>
                  <a:lnTo>
                    <a:pt x="363" y="5136"/>
                  </a:lnTo>
                  <a:lnTo>
                    <a:pt x="348" y="5136"/>
                  </a:lnTo>
                  <a:lnTo>
                    <a:pt x="305" y="5136"/>
                  </a:lnTo>
                  <a:lnTo>
                    <a:pt x="290" y="5136"/>
                  </a:lnTo>
                  <a:lnTo>
                    <a:pt x="275" y="5136"/>
                  </a:lnTo>
                  <a:lnTo>
                    <a:pt x="261" y="5136"/>
                  </a:lnTo>
                  <a:lnTo>
                    <a:pt x="246" y="5136"/>
                  </a:lnTo>
                  <a:lnTo>
                    <a:pt x="202" y="5136"/>
                  </a:lnTo>
                  <a:lnTo>
                    <a:pt x="188" y="5136"/>
                  </a:lnTo>
                  <a:lnTo>
                    <a:pt x="173" y="5136"/>
                  </a:lnTo>
                  <a:lnTo>
                    <a:pt x="159" y="5136"/>
                  </a:lnTo>
                  <a:lnTo>
                    <a:pt x="144" y="5136"/>
                  </a:lnTo>
                  <a:lnTo>
                    <a:pt x="100" y="5136"/>
                  </a:lnTo>
                  <a:lnTo>
                    <a:pt x="86" y="5136"/>
                  </a:lnTo>
                  <a:lnTo>
                    <a:pt x="71" y="5136"/>
                  </a:lnTo>
                  <a:lnTo>
                    <a:pt x="56" y="5136"/>
                  </a:lnTo>
                  <a:cubicBezTo>
                    <a:pt x="26" y="5136"/>
                    <a:pt x="0" y="5111"/>
                    <a:pt x="0" y="5080"/>
                  </a:cubicBezTo>
                  <a:lnTo>
                    <a:pt x="0" y="4573"/>
                  </a:lnTo>
                  <a:close/>
                  <a:moveTo>
                    <a:pt x="112" y="5080"/>
                  </a:moveTo>
                  <a:lnTo>
                    <a:pt x="56" y="5024"/>
                  </a:lnTo>
                  <a:lnTo>
                    <a:pt x="71" y="5024"/>
                  </a:lnTo>
                  <a:lnTo>
                    <a:pt x="86" y="5024"/>
                  </a:lnTo>
                  <a:lnTo>
                    <a:pt x="100" y="5024"/>
                  </a:lnTo>
                  <a:lnTo>
                    <a:pt x="144" y="5024"/>
                  </a:lnTo>
                  <a:lnTo>
                    <a:pt x="159" y="5024"/>
                  </a:lnTo>
                  <a:lnTo>
                    <a:pt x="173" y="5024"/>
                  </a:lnTo>
                  <a:lnTo>
                    <a:pt x="188" y="5024"/>
                  </a:lnTo>
                  <a:lnTo>
                    <a:pt x="202" y="5024"/>
                  </a:lnTo>
                  <a:lnTo>
                    <a:pt x="246" y="5024"/>
                  </a:lnTo>
                  <a:lnTo>
                    <a:pt x="261" y="5024"/>
                  </a:lnTo>
                  <a:lnTo>
                    <a:pt x="275" y="5024"/>
                  </a:lnTo>
                  <a:lnTo>
                    <a:pt x="290" y="5024"/>
                  </a:lnTo>
                  <a:lnTo>
                    <a:pt x="305" y="5024"/>
                  </a:lnTo>
                  <a:lnTo>
                    <a:pt x="348" y="5024"/>
                  </a:lnTo>
                  <a:lnTo>
                    <a:pt x="363" y="5024"/>
                  </a:lnTo>
                  <a:lnTo>
                    <a:pt x="377" y="5024"/>
                  </a:lnTo>
                  <a:lnTo>
                    <a:pt x="392" y="5024"/>
                  </a:lnTo>
                  <a:lnTo>
                    <a:pt x="407" y="5024"/>
                  </a:lnTo>
                  <a:lnTo>
                    <a:pt x="450" y="5024"/>
                  </a:lnTo>
                  <a:lnTo>
                    <a:pt x="465" y="5024"/>
                  </a:lnTo>
                  <a:lnTo>
                    <a:pt x="480" y="5024"/>
                  </a:lnTo>
                  <a:lnTo>
                    <a:pt x="494" y="5024"/>
                  </a:lnTo>
                  <a:lnTo>
                    <a:pt x="509" y="5024"/>
                  </a:lnTo>
                  <a:lnTo>
                    <a:pt x="553" y="5024"/>
                  </a:lnTo>
                  <a:lnTo>
                    <a:pt x="567" y="5024"/>
                  </a:lnTo>
                  <a:lnTo>
                    <a:pt x="582" y="5024"/>
                  </a:lnTo>
                  <a:lnTo>
                    <a:pt x="596" y="5024"/>
                  </a:lnTo>
                  <a:lnTo>
                    <a:pt x="611" y="5024"/>
                  </a:lnTo>
                  <a:lnTo>
                    <a:pt x="655" y="5024"/>
                  </a:lnTo>
                  <a:lnTo>
                    <a:pt x="669" y="5024"/>
                  </a:lnTo>
                  <a:lnTo>
                    <a:pt x="698" y="5024"/>
                  </a:lnTo>
                  <a:lnTo>
                    <a:pt x="713" y="5024"/>
                  </a:lnTo>
                  <a:lnTo>
                    <a:pt x="757" y="5024"/>
                  </a:lnTo>
                  <a:lnTo>
                    <a:pt x="771" y="5024"/>
                  </a:lnTo>
                  <a:lnTo>
                    <a:pt x="786" y="5024"/>
                  </a:lnTo>
                  <a:lnTo>
                    <a:pt x="801" y="5024"/>
                  </a:lnTo>
                  <a:lnTo>
                    <a:pt x="815" y="5024"/>
                  </a:lnTo>
                  <a:lnTo>
                    <a:pt x="888" y="5024"/>
                  </a:lnTo>
                  <a:lnTo>
                    <a:pt x="903" y="5024"/>
                  </a:lnTo>
                  <a:lnTo>
                    <a:pt x="917" y="5024"/>
                  </a:lnTo>
                  <a:lnTo>
                    <a:pt x="961" y="5024"/>
                  </a:lnTo>
                  <a:lnTo>
                    <a:pt x="976" y="5024"/>
                  </a:lnTo>
                  <a:lnTo>
                    <a:pt x="990" y="5024"/>
                  </a:lnTo>
                  <a:lnTo>
                    <a:pt x="1005" y="5024"/>
                  </a:lnTo>
                  <a:lnTo>
                    <a:pt x="1019" y="5024"/>
                  </a:lnTo>
                  <a:lnTo>
                    <a:pt x="1063" y="5024"/>
                  </a:lnTo>
                  <a:lnTo>
                    <a:pt x="1092" y="5024"/>
                  </a:lnTo>
                  <a:lnTo>
                    <a:pt x="1107" y="5024"/>
                  </a:lnTo>
                  <a:lnTo>
                    <a:pt x="1122" y="5024"/>
                  </a:lnTo>
                  <a:lnTo>
                    <a:pt x="1165" y="5024"/>
                  </a:lnTo>
                  <a:lnTo>
                    <a:pt x="1180" y="5024"/>
                  </a:lnTo>
                  <a:lnTo>
                    <a:pt x="1195" y="5024"/>
                  </a:lnTo>
                  <a:lnTo>
                    <a:pt x="1209" y="5024"/>
                  </a:lnTo>
                  <a:lnTo>
                    <a:pt x="1224" y="5024"/>
                  </a:lnTo>
                  <a:lnTo>
                    <a:pt x="1268" y="5024"/>
                  </a:lnTo>
                  <a:lnTo>
                    <a:pt x="1282" y="5024"/>
                  </a:lnTo>
                  <a:lnTo>
                    <a:pt x="1297" y="5024"/>
                  </a:lnTo>
                  <a:lnTo>
                    <a:pt x="1311" y="5024"/>
                  </a:lnTo>
                  <a:lnTo>
                    <a:pt x="1326" y="5024"/>
                  </a:lnTo>
                  <a:lnTo>
                    <a:pt x="1370" y="5024"/>
                  </a:lnTo>
                  <a:lnTo>
                    <a:pt x="1384" y="5024"/>
                  </a:lnTo>
                  <a:lnTo>
                    <a:pt x="1399" y="5024"/>
                  </a:lnTo>
                  <a:lnTo>
                    <a:pt x="1413" y="5024"/>
                  </a:lnTo>
                  <a:lnTo>
                    <a:pt x="1428" y="5024"/>
                  </a:lnTo>
                  <a:lnTo>
                    <a:pt x="1472" y="5024"/>
                  </a:lnTo>
                  <a:lnTo>
                    <a:pt x="1486" y="5024"/>
                  </a:lnTo>
                  <a:lnTo>
                    <a:pt x="1501" y="5024"/>
                  </a:lnTo>
                  <a:lnTo>
                    <a:pt x="1516" y="5024"/>
                  </a:lnTo>
                  <a:lnTo>
                    <a:pt x="1589" y="5024"/>
                  </a:lnTo>
                  <a:lnTo>
                    <a:pt x="1603" y="5024"/>
                  </a:lnTo>
                  <a:lnTo>
                    <a:pt x="1618" y="5024"/>
                  </a:lnTo>
                  <a:lnTo>
                    <a:pt x="1691" y="5024"/>
                  </a:lnTo>
                  <a:lnTo>
                    <a:pt x="1705" y="5024"/>
                  </a:lnTo>
                  <a:lnTo>
                    <a:pt x="1720" y="5024"/>
                  </a:lnTo>
                  <a:lnTo>
                    <a:pt x="1734" y="5024"/>
                  </a:lnTo>
                  <a:lnTo>
                    <a:pt x="1793" y="5024"/>
                  </a:lnTo>
                  <a:lnTo>
                    <a:pt x="1807" y="5024"/>
                  </a:lnTo>
                  <a:lnTo>
                    <a:pt x="1822" y="5024"/>
                  </a:lnTo>
                  <a:lnTo>
                    <a:pt x="1837" y="5024"/>
                  </a:lnTo>
                  <a:lnTo>
                    <a:pt x="1880" y="5024"/>
                  </a:lnTo>
                  <a:lnTo>
                    <a:pt x="1895" y="5024"/>
                  </a:lnTo>
                  <a:lnTo>
                    <a:pt x="1910" y="5024"/>
                  </a:lnTo>
                  <a:lnTo>
                    <a:pt x="1924" y="5024"/>
                  </a:lnTo>
                  <a:lnTo>
                    <a:pt x="1939" y="5024"/>
                  </a:lnTo>
                  <a:lnTo>
                    <a:pt x="1982" y="5024"/>
                  </a:lnTo>
                  <a:lnTo>
                    <a:pt x="1997" y="5024"/>
                  </a:lnTo>
                  <a:lnTo>
                    <a:pt x="2012" y="5024"/>
                  </a:lnTo>
                  <a:lnTo>
                    <a:pt x="2026" y="5024"/>
                  </a:lnTo>
                  <a:lnTo>
                    <a:pt x="2041" y="5024"/>
                  </a:lnTo>
                  <a:lnTo>
                    <a:pt x="2085" y="5024"/>
                  </a:lnTo>
                  <a:lnTo>
                    <a:pt x="2099" y="5024"/>
                  </a:lnTo>
                  <a:lnTo>
                    <a:pt x="2114" y="5024"/>
                  </a:lnTo>
                  <a:lnTo>
                    <a:pt x="2128" y="5024"/>
                  </a:lnTo>
                  <a:lnTo>
                    <a:pt x="2143" y="5024"/>
                  </a:lnTo>
                  <a:lnTo>
                    <a:pt x="2187" y="5024"/>
                  </a:lnTo>
                  <a:lnTo>
                    <a:pt x="2201" y="5024"/>
                  </a:lnTo>
                  <a:lnTo>
                    <a:pt x="2216" y="5024"/>
                  </a:lnTo>
                  <a:lnTo>
                    <a:pt x="2231" y="5024"/>
                  </a:lnTo>
                  <a:lnTo>
                    <a:pt x="2245" y="5024"/>
                  </a:lnTo>
                  <a:lnTo>
                    <a:pt x="2303" y="5024"/>
                  </a:lnTo>
                  <a:lnTo>
                    <a:pt x="2318" y="5024"/>
                  </a:lnTo>
                  <a:lnTo>
                    <a:pt x="2333" y="5024"/>
                  </a:lnTo>
                  <a:lnTo>
                    <a:pt x="2347" y="5024"/>
                  </a:lnTo>
                  <a:lnTo>
                    <a:pt x="2391" y="5024"/>
                  </a:lnTo>
                  <a:lnTo>
                    <a:pt x="2406" y="5024"/>
                  </a:lnTo>
                  <a:lnTo>
                    <a:pt x="2420" y="5024"/>
                  </a:lnTo>
                  <a:lnTo>
                    <a:pt x="2435" y="5024"/>
                  </a:lnTo>
                  <a:lnTo>
                    <a:pt x="2449" y="5024"/>
                  </a:lnTo>
                  <a:lnTo>
                    <a:pt x="2493" y="5024"/>
                  </a:lnTo>
                  <a:lnTo>
                    <a:pt x="2508" y="5024"/>
                  </a:lnTo>
                  <a:lnTo>
                    <a:pt x="2522" y="5024"/>
                  </a:lnTo>
                  <a:lnTo>
                    <a:pt x="2537" y="5024"/>
                  </a:lnTo>
                  <a:lnTo>
                    <a:pt x="2552" y="5024"/>
                  </a:lnTo>
                  <a:lnTo>
                    <a:pt x="2595" y="5024"/>
                  </a:lnTo>
                  <a:lnTo>
                    <a:pt x="2610" y="5024"/>
                  </a:lnTo>
                  <a:lnTo>
                    <a:pt x="2624" y="5024"/>
                  </a:lnTo>
                  <a:lnTo>
                    <a:pt x="2639" y="5024"/>
                  </a:lnTo>
                  <a:lnTo>
                    <a:pt x="2654" y="5024"/>
                  </a:lnTo>
                  <a:lnTo>
                    <a:pt x="2697" y="5024"/>
                  </a:lnTo>
                  <a:lnTo>
                    <a:pt x="2712" y="5024"/>
                  </a:lnTo>
                  <a:lnTo>
                    <a:pt x="2727" y="5024"/>
                  </a:lnTo>
                  <a:lnTo>
                    <a:pt x="2741" y="5024"/>
                  </a:lnTo>
                  <a:lnTo>
                    <a:pt x="2756" y="5024"/>
                  </a:lnTo>
                  <a:lnTo>
                    <a:pt x="2800" y="5024"/>
                  </a:lnTo>
                  <a:lnTo>
                    <a:pt x="2814" y="5024"/>
                  </a:lnTo>
                  <a:lnTo>
                    <a:pt x="2829" y="5024"/>
                  </a:lnTo>
                  <a:lnTo>
                    <a:pt x="2843" y="5024"/>
                  </a:lnTo>
                  <a:lnTo>
                    <a:pt x="2858" y="5024"/>
                  </a:lnTo>
                  <a:lnTo>
                    <a:pt x="2902" y="5024"/>
                  </a:lnTo>
                  <a:lnTo>
                    <a:pt x="2916" y="5024"/>
                  </a:lnTo>
                  <a:lnTo>
                    <a:pt x="2931" y="5024"/>
                  </a:lnTo>
                  <a:lnTo>
                    <a:pt x="2945" y="5024"/>
                  </a:lnTo>
                  <a:lnTo>
                    <a:pt x="2960" y="5024"/>
                  </a:lnTo>
                  <a:lnTo>
                    <a:pt x="3004" y="5024"/>
                  </a:lnTo>
                  <a:lnTo>
                    <a:pt x="3018" y="5024"/>
                  </a:lnTo>
                  <a:lnTo>
                    <a:pt x="3033" y="5024"/>
                  </a:lnTo>
                  <a:lnTo>
                    <a:pt x="3048" y="5024"/>
                  </a:lnTo>
                  <a:lnTo>
                    <a:pt x="3062" y="5024"/>
                  </a:lnTo>
                  <a:lnTo>
                    <a:pt x="3106" y="5024"/>
                  </a:lnTo>
                  <a:lnTo>
                    <a:pt x="3121" y="5024"/>
                  </a:lnTo>
                  <a:lnTo>
                    <a:pt x="3135" y="5024"/>
                  </a:lnTo>
                  <a:lnTo>
                    <a:pt x="3150" y="5024"/>
                  </a:lnTo>
                  <a:lnTo>
                    <a:pt x="3164" y="5024"/>
                  </a:lnTo>
                  <a:lnTo>
                    <a:pt x="3208" y="5024"/>
                  </a:lnTo>
                  <a:lnTo>
                    <a:pt x="3223" y="5024"/>
                  </a:lnTo>
                  <a:lnTo>
                    <a:pt x="3237" y="5024"/>
                  </a:lnTo>
                  <a:lnTo>
                    <a:pt x="3252" y="5024"/>
                  </a:lnTo>
                  <a:lnTo>
                    <a:pt x="3266" y="5024"/>
                  </a:lnTo>
                  <a:lnTo>
                    <a:pt x="3310" y="5024"/>
                  </a:lnTo>
                  <a:lnTo>
                    <a:pt x="3325" y="5024"/>
                  </a:lnTo>
                  <a:lnTo>
                    <a:pt x="3339" y="5024"/>
                  </a:lnTo>
                  <a:lnTo>
                    <a:pt x="3354" y="5024"/>
                  </a:lnTo>
                  <a:lnTo>
                    <a:pt x="3369" y="5024"/>
                  </a:lnTo>
                  <a:lnTo>
                    <a:pt x="3412" y="5024"/>
                  </a:lnTo>
                  <a:lnTo>
                    <a:pt x="3427" y="5024"/>
                  </a:lnTo>
                  <a:lnTo>
                    <a:pt x="3442" y="5024"/>
                  </a:lnTo>
                  <a:lnTo>
                    <a:pt x="3456" y="5024"/>
                  </a:lnTo>
                  <a:lnTo>
                    <a:pt x="3471" y="5024"/>
                  </a:lnTo>
                  <a:lnTo>
                    <a:pt x="3515" y="5024"/>
                  </a:lnTo>
                  <a:lnTo>
                    <a:pt x="3529" y="5024"/>
                  </a:lnTo>
                  <a:lnTo>
                    <a:pt x="3544" y="5024"/>
                  </a:lnTo>
                  <a:lnTo>
                    <a:pt x="3558" y="5024"/>
                  </a:lnTo>
                  <a:lnTo>
                    <a:pt x="3573" y="5024"/>
                  </a:lnTo>
                  <a:lnTo>
                    <a:pt x="3617" y="5024"/>
                  </a:lnTo>
                  <a:lnTo>
                    <a:pt x="3631" y="5024"/>
                  </a:lnTo>
                  <a:lnTo>
                    <a:pt x="3646" y="5024"/>
                  </a:lnTo>
                  <a:lnTo>
                    <a:pt x="3660" y="5024"/>
                  </a:lnTo>
                  <a:lnTo>
                    <a:pt x="3675" y="5024"/>
                  </a:lnTo>
                  <a:lnTo>
                    <a:pt x="3719" y="5024"/>
                  </a:lnTo>
                  <a:lnTo>
                    <a:pt x="3733" y="5024"/>
                  </a:lnTo>
                  <a:lnTo>
                    <a:pt x="3748" y="5024"/>
                  </a:lnTo>
                  <a:lnTo>
                    <a:pt x="3763" y="5024"/>
                  </a:lnTo>
                  <a:lnTo>
                    <a:pt x="3777" y="5024"/>
                  </a:lnTo>
                  <a:lnTo>
                    <a:pt x="3821" y="5024"/>
                  </a:lnTo>
                  <a:lnTo>
                    <a:pt x="3836" y="5024"/>
                  </a:lnTo>
                  <a:lnTo>
                    <a:pt x="3850" y="5024"/>
                  </a:lnTo>
                  <a:lnTo>
                    <a:pt x="3865" y="5024"/>
                  </a:lnTo>
                  <a:lnTo>
                    <a:pt x="3879" y="5024"/>
                  </a:lnTo>
                  <a:lnTo>
                    <a:pt x="3923" y="5024"/>
                  </a:lnTo>
                  <a:lnTo>
                    <a:pt x="3938" y="5024"/>
                  </a:lnTo>
                  <a:lnTo>
                    <a:pt x="3952" y="5024"/>
                  </a:lnTo>
                  <a:lnTo>
                    <a:pt x="3967" y="5024"/>
                  </a:lnTo>
                  <a:lnTo>
                    <a:pt x="3981" y="5024"/>
                  </a:lnTo>
                  <a:lnTo>
                    <a:pt x="4025" y="5024"/>
                  </a:lnTo>
                  <a:lnTo>
                    <a:pt x="4040" y="5024"/>
                  </a:lnTo>
                  <a:lnTo>
                    <a:pt x="4054" y="5024"/>
                  </a:lnTo>
                  <a:lnTo>
                    <a:pt x="4069" y="5024"/>
                  </a:lnTo>
                  <a:lnTo>
                    <a:pt x="4084" y="5024"/>
                  </a:lnTo>
                  <a:lnTo>
                    <a:pt x="4127" y="5024"/>
                  </a:lnTo>
                  <a:lnTo>
                    <a:pt x="4142" y="5024"/>
                  </a:lnTo>
                  <a:lnTo>
                    <a:pt x="4157" y="5024"/>
                  </a:lnTo>
                  <a:lnTo>
                    <a:pt x="4171" y="5024"/>
                  </a:lnTo>
                  <a:lnTo>
                    <a:pt x="4229" y="5024"/>
                  </a:lnTo>
                  <a:lnTo>
                    <a:pt x="4244" y="5024"/>
                  </a:lnTo>
                  <a:lnTo>
                    <a:pt x="4259" y="5024"/>
                  </a:lnTo>
                  <a:lnTo>
                    <a:pt x="4273" y="5024"/>
                  </a:lnTo>
                  <a:lnTo>
                    <a:pt x="4288" y="5024"/>
                  </a:lnTo>
                  <a:lnTo>
                    <a:pt x="4332" y="5024"/>
                  </a:lnTo>
                  <a:lnTo>
                    <a:pt x="4346" y="5024"/>
                  </a:lnTo>
                  <a:lnTo>
                    <a:pt x="4361" y="5024"/>
                  </a:lnTo>
                  <a:lnTo>
                    <a:pt x="4375" y="5024"/>
                  </a:lnTo>
                  <a:lnTo>
                    <a:pt x="4434" y="5024"/>
                  </a:lnTo>
                  <a:lnTo>
                    <a:pt x="4448" y="5024"/>
                  </a:lnTo>
                  <a:lnTo>
                    <a:pt x="4463" y="5024"/>
                  </a:lnTo>
                  <a:lnTo>
                    <a:pt x="4478" y="5024"/>
                  </a:lnTo>
                  <a:lnTo>
                    <a:pt x="4492" y="5024"/>
                  </a:lnTo>
                  <a:lnTo>
                    <a:pt x="4536" y="5024"/>
                  </a:lnTo>
                  <a:lnTo>
                    <a:pt x="4550" y="5024"/>
                  </a:lnTo>
                  <a:lnTo>
                    <a:pt x="4565" y="5024"/>
                  </a:lnTo>
                  <a:lnTo>
                    <a:pt x="4580" y="5024"/>
                  </a:lnTo>
                  <a:lnTo>
                    <a:pt x="4594" y="5024"/>
                  </a:lnTo>
                  <a:lnTo>
                    <a:pt x="4638" y="5024"/>
                  </a:lnTo>
                  <a:lnTo>
                    <a:pt x="4653" y="5024"/>
                  </a:lnTo>
                  <a:lnTo>
                    <a:pt x="4667" y="5024"/>
                  </a:lnTo>
                  <a:lnTo>
                    <a:pt x="4682" y="5024"/>
                  </a:lnTo>
                  <a:lnTo>
                    <a:pt x="4696" y="5024"/>
                  </a:lnTo>
                  <a:lnTo>
                    <a:pt x="4740" y="5024"/>
                  </a:lnTo>
                  <a:lnTo>
                    <a:pt x="4755" y="5024"/>
                  </a:lnTo>
                  <a:lnTo>
                    <a:pt x="4769" y="5024"/>
                  </a:lnTo>
                  <a:lnTo>
                    <a:pt x="4784" y="5024"/>
                  </a:lnTo>
                  <a:lnTo>
                    <a:pt x="4799" y="5024"/>
                  </a:lnTo>
                  <a:lnTo>
                    <a:pt x="4842" y="5024"/>
                  </a:lnTo>
                  <a:lnTo>
                    <a:pt x="4857" y="5024"/>
                  </a:lnTo>
                  <a:lnTo>
                    <a:pt x="4871" y="5024"/>
                  </a:lnTo>
                  <a:lnTo>
                    <a:pt x="4886" y="5024"/>
                  </a:lnTo>
                  <a:lnTo>
                    <a:pt x="4901" y="5024"/>
                  </a:lnTo>
                  <a:lnTo>
                    <a:pt x="4944" y="5024"/>
                  </a:lnTo>
                  <a:lnTo>
                    <a:pt x="4959" y="5024"/>
                  </a:lnTo>
                  <a:lnTo>
                    <a:pt x="4974" y="5024"/>
                  </a:lnTo>
                  <a:lnTo>
                    <a:pt x="4988" y="5024"/>
                  </a:lnTo>
                  <a:lnTo>
                    <a:pt x="5003" y="5024"/>
                  </a:lnTo>
                  <a:lnTo>
                    <a:pt x="5047" y="5024"/>
                  </a:lnTo>
                  <a:lnTo>
                    <a:pt x="5061" y="5024"/>
                  </a:lnTo>
                  <a:lnTo>
                    <a:pt x="5076" y="5024"/>
                  </a:lnTo>
                  <a:lnTo>
                    <a:pt x="5090" y="5024"/>
                  </a:lnTo>
                  <a:lnTo>
                    <a:pt x="5105" y="5024"/>
                  </a:lnTo>
                  <a:lnTo>
                    <a:pt x="5163" y="5024"/>
                  </a:lnTo>
                  <a:lnTo>
                    <a:pt x="5178" y="5024"/>
                  </a:lnTo>
                  <a:lnTo>
                    <a:pt x="5192" y="5024"/>
                  </a:lnTo>
                  <a:lnTo>
                    <a:pt x="5207" y="5024"/>
                  </a:lnTo>
                  <a:lnTo>
                    <a:pt x="5236" y="5024"/>
                  </a:lnTo>
                  <a:lnTo>
                    <a:pt x="5368" y="5024"/>
                  </a:lnTo>
                  <a:lnTo>
                    <a:pt x="5382" y="5024"/>
                  </a:lnTo>
                  <a:lnTo>
                    <a:pt x="5397" y="5024"/>
                  </a:lnTo>
                  <a:lnTo>
                    <a:pt x="5411" y="5024"/>
                  </a:lnTo>
                  <a:lnTo>
                    <a:pt x="5455" y="5024"/>
                  </a:lnTo>
                  <a:lnTo>
                    <a:pt x="5470" y="5024"/>
                  </a:lnTo>
                  <a:lnTo>
                    <a:pt x="5484" y="5024"/>
                  </a:lnTo>
                  <a:lnTo>
                    <a:pt x="5499" y="5024"/>
                  </a:lnTo>
                  <a:lnTo>
                    <a:pt x="5557" y="5024"/>
                  </a:lnTo>
                  <a:lnTo>
                    <a:pt x="5572" y="5024"/>
                  </a:lnTo>
                  <a:lnTo>
                    <a:pt x="5586" y="5024"/>
                  </a:lnTo>
                  <a:lnTo>
                    <a:pt x="5601" y="5024"/>
                  </a:lnTo>
                  <a:lnTo>
                    <a:pt x="5616" y="5024"/>
                  </a:lnTo>
                  <a:lnTo>
                    <a:pt x="5659" y="5024"/>
                  </a:lnTo>
                  <a:lnTo>
                    <a:pt x="5674" y="5024"/>
                  </a:lnTo>
                  <a:lnTo>
                    <a:pt x="5689" y="5024"/>
                  </a:lnTo>
                  <a:lnTo>
                    <a:pt x="5703" y="5024"/>
                  </a:lnTo>
                  <a:lnTo>
                    <a:pt x="5718" y="5024"/>
                  </a:lnTo>
                  <a:lnTo>
                    <a:pt x="5762" y="5024"/>
                  </a:lnTo>
                  <a:lnTo>
                    <a:pt x="5776" y="5024"/>
                  </a:lnTo>
                  <a:lnTo>
                    <a:pt x="5791" y="5024"/>
                  </a:lnTo>
                  <a:lnTo>
                    <a:pt x="5805" y="5024"/>
                  </a:lnTo>
                  <a:lnTo>
                    <a:pt x="5820" y="5024"/>
                  </a:lnTo>
                  <a:lnTo>
                    <a:pt x="5864" y="5024"/>
                  </a:lnTo>
                  <a:lnTo>
                    <a:pt x="5878" y="5024"/>
                  </a:lnTo>
                  <a:lnTo>
                    <a:pt x="5893" y="5024"/>
                  </a:lnTo>
                  <a:lnTo>
                    <a:pt x="5907" y="5024"/>
                  </a:lnTo>
                  <a:lnTo>
                    <a:pt x="5922" y="5024"/>
                  </a:lnTo>
                  <a:lnTo>
                    <a:pt x="5966" y="5024"/>
                  </a:lnTo>
                  <a:lnTo>
                    <a:pt x="5980" y="5024"/>
                  </a:lnTo>
                  <a:lnTo>
                    <a:pt x="5995" y="5024"/>
                  </a:lnTo>
                  <a:lnTo>
                    <a:pt x="6024" y="5024"/>
                  </a:lnTo>
                  <a:lnTo>
                    <a:pt x="6068" y="5024"/>
                  </a:lnTo>
                  <a:lnTo>
                    <a:pt x="6083" y="5024"/>
                  </a:lnTo>
                  <a:lnTo>
                    <a:pt x="6097" y="5024"/>
                  </a:lnTo>
                  <a:lnTo>
                    <a:pt x="6112" y="5024"/>
                  </a:lnTo>
                  <a:lnTo>
                    <a:pt x="6126" y="5024"/>
                  </a:lnTo>
                  <a:lnTo>
                    <a:pt x="6170" y="5024"/>
                  </a:lnTo>
                  <a:lnTo>
                    <a:pt x="6185" y="5024"/>
                  </a:lnTo>
                  <a:lnTo>
                    <a:pt x="6199" y="5024"/>
                  </a:lnTo>
                  <a:lnTo>
                    <a:pt x="6272" y="5024"/>
                  </a:lnTo>
                  <a:lnTo>
                    <a:pt x="6287" y="5024"/>
                  </a:lnTo>
                  <a:lnTo>
                    <a:pt x="6301" y="5024"/>
                  </a:lnTo>
                  <a:lnTo>
                    <a:pt x="6316" y="5024"/>
                  </a:lnTo>
                  <a:lnTo>
                    <a:pt x="6331" y="5024"/>
                  </a:lnTo>
                  <a:lnTo>
                    <a:pt x="6374" y="5024"/>
                  </a:lnTo>
                  <a:lnTo>
                    <a:pt x="6389" y="5024"/>
                  </a:lnTo>
                  <a:lnTo>
                    <a:pt x="6404" y="5024"/>
                  </a:lnTo>
                  <a:lnTo>
                    <a:pt x="6433" y="5024"/>
                  </a:lnTo>
                  <a:lnTo>
                    <a:pt x="6477" y="5024"/>
                  </a:lnTo>
                  <a:lnTo>
                    <a:pt x="6491" y="5024"/>
                  </a:lnTo>
                  <a:lnTo>
                    <a:pt x="6506" y="5024"/>
                  </a:lnTo>
                  <a:lnTo>
                    <a:pt x="6520" y="5024"/>
                  </a:lnTo>
                  <a:lnTo>
                    <a:pt x="6535" y="5024"/>
                  </a:lnTo>
                  <a:lnTo>
                    <a:pt x="6579" y="5024"/>
                  </a:lnTo>
                  <a:lnTo>
                    <a:pt x="6593" y="5024"/>
                  </a:lnTo>
                  <a:lnTo>
                    <a:pt x="6608" y="5024"/>
                  </a:lnTo>
                  <a:lnTo>
                    <a:pt x="6622" y="5024"/>
                  </a:lnTo>
                  <a:lnTo>
                    <a:pt x="6681" y="5024"/>
                  </a:lnTo>
                  <a:lnTo>
                    <a:pt x="6695" y="5024"/>
                  </a:lnTo>
                  <a:lnTo>
                    <a:pt x="6710" y="5024"/>
                  </a:lnTo>
                  <a:lnTo>
                    <a:pt x="6725" y="5024"/>
                  </a:lnTo>
                  <a:lnTo>
                    <a:pt x="6739" y="5024"/>
                  </a:lnTo>
                  <a:lnTo>
                    <a:pt x="6783" y="5024"/>
                  </a:lnTo>
                  <a:lnTo>
                    <a:pt x="6798" y="5024"/>
                  </a:lnTo>
                  <a:lnTo>
                    <a:pt x="6812" y="5024"/>
                  </a:lnTo>
                  <a:lnTo>
                    <a:pt x="6827" y="5024"/>
                  </a:lnTo>
                  <a:lnTo>
                    <a:pt x="6841" y="5024"/>
                  </a:lnTo>
                  <a:lnTo>
                    <a:pt x="6885" y="5024"/>
                  </a:lnTo>
                  <a:lnTo>
                    <a:pt x="6900" y="5024"/>
                  </a:lnTo>
                  <a:lnTo>
                    <a:pt x="6914" y="5024"/>
                  </a:lnTo>
                  <a:lnTo>
                    <a:pt x="6929" y="5024"/>
                  </a:lnTo>
                  <a:lnTo>
                    <a:pt x="6943" y="5024"/>
                  </a:lnTo>
                  <a:lnTo>
                    <a:pt x="7016" y="5024"/>
                  </a:lnTo>
                  <a:lnTo>
                    <a:pt x="7031" y="5024"/>
                  </a:lnTo>
                  <a:lnTo>
                    <a:pt x="7046" y="5024"/>
                  </a:lnTo>
                  <a:lnTo>
                    <a:pt x="7133" y="5024"/>
                  </a:lnTo>
                  <a:lnTo>
                    <a:pt x="7148" y="5024"/>
                  </a:lnTo>
                  <a:lnTo>
                    <a:pt x="7191" y="5024"/>
                  </a:lnTo>
                  <a:lnTo>
                    <a:pt x="7206" y="5024"/>
                  </a:lnTo>
                  <a:lnTo>
                    <a:pt x="7221" y="5024"/>
                  </a:lnTo>
                  <a:lnTo>
                    <a:pt x="7235" y="5024"/>
                  </a:lnTo>
                  <a:lnTo>
                    <a:pt x="7250" y="5024"/>
                  </a:lnTo>
                  <a:lnTo>
                    <a:pt x="7294" y="5024"/>
                  </a:lnTo>
                  <a:lnTo>
                    <a:pt x="7308" y="5024"/>
                  </a:lnTo>
                  <a:lnTo>
                    <a:pt x="7323" y="5024"/>
                  </a:lnTo>
                  <a:lnTo>
                    <a:pt x="7337" y="5024"/>
                  </a:lnTo>
                  <a:lnTo>
                    <a:pt x="7352" y="5024"/>
                  </a:lnTo>
                  <a:lnTo>
                    <a:pt x="7396" y="5024"/>
                  </a:lnTo>
                  <a:lnTo>
                    <a:pt x="7410" y="5024"/>
                  </a:lnTo>
                  <a:lnTo>
                    <a:pt x="7425" y="5024"/>
                  </a:lnTo>
                  <a:lnTo>
                    <a:pt x="7440" y="5024"/>
                  </a:lnTo>
                  <a:lnTo>
                    <a:pt x="7454" y="5024"/>
                  </a:lnTo>
                  <a:lnTo>
                    <a:pt x="7498" y="5024"/>
                  </a:lnTo>
                  <a:lnTo>
                    <a:pt x="7512" y="5024"/>
                  </a:lnTo>
                  <a:lnTo>
                    <a:pt x="7456" y="5080"/>
                  </a:lnTo>
                  <a:lnTo>
                    <a:pt x="7457" y="1802"/>
                  </a:lnTo>
                  <a:lnTo>
                    <a:pt x="7442" y="1565"/>
                  </a:lnTo>
                  <a:lnTo>
                    <a:pt x="7519" y="1614"/>
                  </a:lnTo>
                  <a:lnTo>
                    <a:pt x="7475" y="1631"/>
                  </a:lnTo>
                  <a:cubicBezTo>
                    <a:pt x="7458" y="1638"/>
                    <a:pt x="7439" y="1636"/>
                    <a:pt x="7424" y="1627"/>
                  </a:cubicBezTo>
                  <a:cubicBezTo>
                    <a:pt x="7409" y="1617"/>
                    <a:pt x="7399" y="1601"/>
                    <a:pt x="7398" y="1583"/>
                  </a:cubicBezTo>
                  <a:lnTo>
                    <a:pt x="7384" y="1329"/>
                  </a:lnTo>
                  <a:lnTo>
                    <a:pt x="7494" y="1339"/>
                  </a:lnTo>
                  <a:lnTo>
                    <a:pt x="7479" y="1400"/>
                  </a:lnTo>
                  <a:lnTo>
                    <a:pt x="7481" y="1391"/>
                  </a:lnTo>
                  <a:lnTo>
                    <a:pt x="7466" y="1613"/>
                  </a:lnTo>
                  <a:lnTo>
                    <a:pt x="7451" y="1718"/>
                  </a:lnTo>
                  <a:cubicBezTo>
                    <a:pt x="7448" y="1738"/>
                    <a:pt x="7435" y="1755"/>
                    <a:pt x="7416" y="1763"/>
                  </a:cubicBezTo>
                  <a:cubicBezTo>
                    <a:pt x="7398" y="1770"/>
                    <a:pt x="7376" y="1767"/>
                    <a:pt x="7361" y="1754"/>
                  </a:cubicBezTo>
                  <a:lnTo>
                    <a:pt x="7317" y="1719"/>
                  </a:lnTo>
                  <a:lnTo>
                    <a:pt x="7407" y="1683"/>
                  </a:lnTo>
                  <a:lnTo>
                    <a:pt x="7393" y="1788"/>
                  </a:lnTo>
                  <a:cubicBezTo>
                    <a:pt x="7389" y="1816"/>
                    <a:pt x="7365" y="1837"/>
                    <a:pt x="7337" y="1837"/>
                  </a:cubicBezTo>
                  <a:cubicBezTo>
                    <a:pt x="7309" y="1837"/>
                    <a:pt x="7286" y="1816"/>
                    <a:pt x="7282" y="1788"/>
                  </a:cubicBezTo>
                  <a:lnTo>
                    <a:pt x="7267" y="1683"/>
                  </a:lnTo>
                  <a:lnTo>
                    <a:pt x="7379" y="1679"/>
                  </a:lnTo>
                  <a:lnTo>
                    <a:pt x="7364" y="1933"/>
                  </a:lnTo>
                  <a:cubicBezTo>
                    <a:pt x="7362" y="1962"/>
                    <a:pt x="7338" y="1985"/>
                    <a:pt x="7309" y="1986"/>
                  </a:cubicBezTo>
                  <a:cubicBezTo>
                    <a:pt x="7279" y="1986"/>
                    <a:pt x="7255" y="1963"/>
                    <a:pt x="7252" y="1934"/>
                  </a:cubicBezTo>
                  <a:lnTo>
                    <a:pt x="7238" y="1755"/>
                  </a:lnTo>
                  <a:lnTo>
                    <a:pt x="7195" y="1483"/>
                  </a:lnTo>
                  <a:lnTo>
                    <a:pt x="7305" y="1482"/>
                  </a:lnTo>
                  <a:lnTo>
                    <a:pt x="7291" y="1591"/>
                  </a:lnTo>
                  <a:lnTo>
                    <a:pt x="7277" y="1863"/>
                  </a:lnTo>
                  <a:lnTo>
                    <a:pt x="7262" y="2125"/>
                  </a:lnTo>
                  <a:cubicBezTo>
                    <a:pt x="7260" y="2153"/>
                    <a:pt x="7239" y="2175"/>
                    <a:pt x="7212" y="2178"/>
                  </a:cubicBezTo>
                  <a:cubicBezTo>
                    <a:pt x="7185" y="2181"/>
                    <a:pt x="7159" y="2163"/>
                    <a:pt x="7152" y="2137"/>
                  </a:cubicBezTo>
                  <a:lnTo>
                    <a:pt x="7138" y="2085"/>
                  </a:lnTo>
                  <a:lnTo>
                    <a:pt x="7244" y="2090"/>
                  </a:lnTo>
                  <a:lnTo>
                    <a:pt x="7200" y="2203"/>
                  </a:lnTo>
                  <a:lnTo>
                    <a:pt x="7203" y="2190"/>
                  </a:lnTo>
                  <a:lnTo>
                    <a:pt x="7189" y="2304"/>
                  </a:lnTo>
                  <a:cubicBezTo>
                    <a:pt x="7188" y="2309"/>
                    <a:pt x="7187" y="2314"/>
                    <a:pt x="7185" y="2319"/>
                  </a:cubicBezTo>
                  <a:lnTo>
                    <a:pt x="7094" y="2534"/>
                  </a:lnTo>
                  <a:lnTo>
                    <a:pt x="7080" y="2561"/>
                  </a:lnTo>
                  <a:lnTo>
                    <a:pt x="7065" y="2587"/>
                  </a:lnTo>
                  <a:cubicBezTo>
                    <a:pt x="7051" y="2613"/>
                    <a:pt x="7019" y="2623"/>
                    <a:pt x="6992" y="2610"/>
                  </a:cubicBezTo>
                  <a:lnTo>
                    <a:pt x="6919" y="2575"/>
                  </a:lnTo>
                  <a:lnTo>
                    <a:pt x="6999" y="2529"/>
                  </a:lnTo>
                  <a:lnTo>
                    <a:pt x="6985" y="2721"/>
                  </a:lnTo>
                  <a:cubicBezTo>
                    <a:pt x="6983" y="2749"/>
                    <a:pt x="6960" y="2771"/>
                    <a:pt x="6932" y="2773"/>
                  </a:cubicBezTo>
                  <a:cubicBezTo>
                    <a:pt x="6905" y="2775"/>
                    <a:pt x="6880" y="2756"/>
                    <a:pt x="6874" y="2729"/>
                  </a:cubicBezTo>
                  <a:lnTo>
                    <a:pt x="6859" y="2659"/>
                  </a:lnTo>
                  <a:lnTo>
                    <a:pt x="6943" y="2695"/>
                  </a:lnTo>
                  <a:lnTo>
                    <a:pt x="6928" y="2704"/>
                  </a:lnTo>
                  <a:cubicBezTo>
                    <a:pt x="6914" y="2713"/>
                    <a:pt x="6896" y="2714"/>
                    <a:pt x="6880" y="2709"/>
                  </a:cubicBezTo>
                  <a:cubicBezTo>
                    <a:pt x="6864" y="2703"/>
                    <a:pt x="6852" y="2690"/>
                    <a:pt x="6847" y="2674"/>
                  </a:cubicBezTo>
                  <a:lnTo>
                    <a:pt x="6832" y="2630"/>
                  </a:lnTo>
                  <a:lnTo>
                    <a:pt x="6914" y="2660"/>
                  </a:lnTo>
                  <a:lnTo>
                    <a:pt x="6870" y="2687"/>
                  </a:lnTo>
                  <a:cubicBezTo>
                    <a:pt x="6856" y="2695"/>
                    <a:pt x="6839" y="2697"/>
                    <a:pt x="6824" y="2692"/>
                  </a:cubicBezTo>
                  <a:cubicBezTo>
                    <a:pt x="6808" y="2687"/>
                    <a:pt x="6796" y="2675"/>
                    <a:pt x="6790" y="2660"/>
                  </a:cubicBezTo>
                  <a:lnTo>
                    <a:pt x="6775" y="2625"/>
                  </a:lnTo>
                  <a:lnTo>
                    <a:pt x="6784" y="2639"/>
                  </a:lnTo>
                  <a:lnTo>
                    <a:pt x="6769" y="2622"/>
                  </a:lnTo>
                  <a:lnTo>
                    <a:pt x="6867" y="2595"/>
                  </a:lnTo>
                  <a:lnTo>
                    <a:pt x="6853" y="2683"/>
                  </a:lnTo>
                  <a:cubicBezTo>
                    <a:pt x="6848" y="2710"/>
                    <a:pt x="6824" y="2730"/>
                    <a:pt x="6796" y="2729"/>
                  </a:cubicBezTo>
                  <a:cubicBezTo>
                    <a:pt x="6769" y="2729"/>
                    <a:pt x="6745" y="2708"/>
                    <a:pt x="6742" y="2681"/>
                  </a:cubicBezTo>
                  <a:lnTo>
                    <a:pt x="6727" y="2567"/>
                  </a:lnTo>
                  <a:lnTo>
                    <a:pt x="6823" y="2599"/>
                  </a:lnTo>
                  <a:lnTo>
                    <a:pt x="6779" y="2643"/>
                  </a:lnTo>
                  <a:lnTo>
                    <a:pt x="6791" y="2625"/>
                  </a:lnTo>
                  <a:lnTo>
                    <a:pt x="6776" y="2660"/>
                  </a:lnTo>
                  <a:lnTo>
                    <a:pt x="6779" y="2651"/>
                  </a:lnTo>
                  <a:lnTo>
                    <a:pt x="6765" y="2707"/>
                  </a:lnTo>
                  <a:lnTo>
                    <a:pt x="6750" y="2816"/>
                  </a:lnTo>
                  <a:lnTo>
                    <a:pt x="6736" y="2886"/>
                  </a:lnTo>
                  <a:cubicBezTo>
                    <a:pt x="6732" y="2905"/>
                    <a:pt x="6718" y="2920"/>
                    <a:pt x="6701" y="2927"/>
                  </a:cubicBezTo>
                  <a:cubicBezTo>
                    <a:pt x="6683" y="2934"/>
                    <a:pt x="6663" y="2931"/>
                    <a:pt x="6647" y="2920"/>
                  </a:cubicBezTo>
                  <a:lnTo>
                    <a:pt x="6589" y="2876"/>
                  </a:lnTo>
                  <a:lnTo>
                    <a:pt x="6677" y="2842"/>
                  </a:lnTo>
                  <a:lnTo>
                    <a:pt x="6663" y="2912"/>
                  </a:lnTo>
                  <a:cubicBezTo>
                    <a:pt x="6657" y="2939"/>
                    <a:pt x="6633" y="2958"/>
                    <a:pt x="6606" y="2957"/>
                  </a:cubicBezTo>
                  <a:cubicBezTo>
                    <a:pt x="6579" y="2956"/>
                    <a:pt x="6556" y="2936"/>
                    <a:pt x="6552" y="2909"/>
                  </a:cubicBezTo>
                  <a:lnTo>
                    <a:pt x="6538" y="2804"/>
                  </a:lnTo>
                  <a:lnTo>
                    <a:pt x="6593" y="2852"/>
                  </a:lnTo>
                  <a:lnTo>
                    <a:pt x="6579" y="2852"/>
                  </a:lnTo>
                  <a:cubicBezTo>
                    <a:pt x="6575" y="2852"/>
                    <a:pt x="6571" y="2852"/>
                    <a:pt x="6568" y="2851"/>
                  </a:cubicBezTo>
                  <a:lnTo>
                    <a:pt x="6524" y="2842"/>
                  </a:lnTo>
                  <a:cubicBezTo>
                    <a:pt x="6508" y="2839"/>
                    <a:pt x="6494" y="2829"/>
                    <a:pt x="6486" y="2814"/>
                  </a:cubicBezTo>
                  <a:lnTo>
                    <a:pt x="6471" y="2788"/>
                  </a:lnTo>
                  <a:lnTo>
                    <a:pt x="6576" y="2764"/>
                  </a:lnTo>
                  <a:lnTo>
                    <a:pt x="6562" y="3070"/>
                  </a:lnTo>
                  <a:cubicBezTo>
                    <a:pt x="6560" y="3100"/>
                    <a:pt x="6536" y="3123"/>
                    <a:pt x="6506" y="3123"/>
                  </a:cubicBezTo>
                  <a:cubicBezTo>
                    <a:pt x="6476" y="3123"/>
                    <a:pt x="6451" y="3100"/>
                    <a:pt x="6450" y="3070"/>
                  </a:cubicBezTo>
                  <a:lnTo>
                    <a:pt x="6435" y="2764"/>
                  </a:lnTo>
                  <a:lnTo>
                    <a:pt x="6436" y="2772"/>
                  </a:lnTo>
                  <a:lnTo>
                    <a:pt x="6422" y="2702"/>
                  </a:lnTo>
                  <a:lnTo>
                    <a:pt x="6448" y="2739"/>
                  </a:lnTo>
                  <a:lnTo>
                    <a:pt x="6404" y="2713"/>
                  </a:lnTo>
                  <a:lnTo>
                    <a:pt x="6470" y="2706"/>
                  </a:lnTo>
                  <a:lnTo>
                    <a:pt x="6441" y="2733"/>
                  </a:lnTo>
                  <a:lnTo>
                    <a:pt x="6452" y="2718"/>
                  </a:lnTo>
                  <a:lnTo>
                    <a:pt x="6438" y="2744"/>
                  </a:lnTo>
                  <a:lnTo>
                    <a:pt x="6423" y="2771"/>
                  </a:lnTo>
                  <a:lnTo>
                    <a:pt x="6427" y="2761"/>
                  </a:lnTo>
                  <a:lnTo>
                    <a:pt x="6384" y="2893"/>
                  </a:lnTo>
                  <a:cubicBezTo>
                    <a:pt x="6382" y="2899"/>
                    <a:pt x="6378" y="2905"/>
                    <a:pt x="6374" y="2911"/>
                  </a:cubicBezTo>
                  <a:lnTo>
                    <a:pt x="6359" y="2928"/>
                  </a:lnTo>
                  <a:cubicBezTo>
                    <a:pt x="6347" y="2942"/>
                    <a:pt x="6329" y="2950"/>
                    <a:pt x="6311" y="2948"/>
                  </a:cubicBezTo>
                  <a:cubicBezTo>
                    <a:pt x="6292" y="2946"/>
                    <a:pt x="6276" y="2936"/>
                    <a:pt x="6267" y="2920"/>
                  </a:cubicBezTo>
                  <a:lnTo>
                    <a:pt x="6252" y="2893"/>
                  </a:lnTo>
                  <a:lnTo>
                    <a:pt x="6355" y="2884"/>
                  </a:lnTo>
                  <a:lnTo>
                    <a:pt x="6340" y="2928"/>
                  </a:lnTo>
                  <a:cubicBezTo>
                    <a:pt x="6332" y="2950"/>
                    <a:pt x="6311" y="2966"/>
                    <a:pt x="6287" y="2966"/>
                  </a:cubicBezTo>
                  <a:lnTo>
                    <a:pt x="6272" y="2966"/>
                  </a:lnTo>
                  <a:lnTo>
                    <a:pt x="6321" y="2937"/>
                  </a:lnTo>
                  <a:lnTo>
                    <a:pt x="6248" y="3068"/>
                  </a:lnTo>
                  <a:lnTo>
                    <a:pt x="6234" y="3095"/>
                  </a:lnTo>
                  <a:lnTo>
                    <a:pt x="6241" y="3070"/>
                  </a:lnTo>
                  <a:lnTo>
                    <a:pt x="6226" y="3420"/>
                  </a:lnTo>
                  <a:cubicBezTo>
                    <a:pt x="6225" y="3449"/>
                    <a:pt x="6201" y="3472"/>
                    <a:pt x="6172" y="3473"/>
                  </a:cubicBezTo>
                  <a:cubicBezTo>
                    <a:pt x="6143" y="3475"/>
                    <a:pt x="6118" y="3453"/>
                    <a:pt x="6115" y="3424"/>
                  </a:cubicBezTo>
                  <a:lnTo>
                    <a:pt x="6071" y="3064"/>
                  </a:lnTo>
                  <a:lnTo>
                    <a:pt x="6056" y="2924"/>
                  </a:lnTo>
                  <a:lnTo>
                    <a:pt x="6069" y="2954"/>
                  </a:lnTo>
                  <a:lnTo>
                    <a:pt x="6054" y="2937"/>
                  </a:lnTo>
                  <a:lnTo>
                    <a:pt x="6153" y="2904"/>
                  </a:lnTo>
                  <a:lnTo>
                    <a:pt x="6138" y="3158"/>
                  </a:lnTo>
                  <a:cubicBezTo>
                    <a:pt x="6137" y="3188"/>
                    <a:pt x="6112" y="3211"/>
                    <a:pt x="6082" y="3211"/>
                  </a:cubicBezTo>
                  <a:cubicBezTo>
                    <a:pt x="6053" y="3211"/>
                    <a:pt x="6028" y="3188"/>
                    <a:pt x="6027" y="3158"/>
                  </a:cubicBezTo>
                  <a:lnTo>
                    <a:pt x="6012" y="2878"/>
                  </a:lnTo>
                  <a:lnTo>
                    <a:pt x="6079" y="2930"/>
                  </a:lnTo>
                  <a:lnTo>
                    <a:pt x="6035" y="2938"/>
                  </a:lnTo>
                  <a:lnTo>
                    <a:pt x="6053" y="2932"/>
                  </a:lnTo>
                  <a:lnTo>
                    <a:pt x="6024" y="2949"/>
                  </a:lnTo>
                  <a:cubicBezTo>
                    <a:pt x="6015" y="2954"/>
                    <a:pt x="6005" y="2957"/>
                    <a:pt x="5995" y="2957"/>
                  </a:cubicBezTo>
                  <a:lnTo>
                    <a:pt x="5980" y="2957"/>
                  </a:lnTo>
                  <a:lnTo>
                    <a:pt x="6023" y="2937"/>
                  </a:lnTo>
                  <a:lnTo>
                    <a:pt x="6009" y="2954"/>
                  </a:lnTo>
                  <a:lnTo>
                    <a:pt x="6022" y="2924"/>
                  </a:lnTo>
                  <a:lnTo>
                    <a:pt x="5978" y="3336"/>
                  </a:lnTo>
                  <a:cubicBezTo>
                    <a:pt x="5975" y="3365"/>
                    <a:pt x="5949" y="3387"/>
                    <a:pt x="5920" y="3386"/>
                  </a:cubicBezTo>
                  <a:cubicBezTo>
                    <a:pt x="5890" y="3385"/>
                    <a:pt x="5867" y="3361"/>
                    <a:pt x="5866" y="3332"/>
                  </a:cubicBezTo>
                  <a:lnTo>
                    <a:pt x="5851" y="2841"/>
                  </a:lnTo>
                  <a:lnTo>
                    <a:pt x="5963" y="2842"/>
                  </a:lnTo>
                  <a:lnTo>
                    <a:pt x="5949" y="3244"/>
                  </a:lnTo>
                  <a:cubicBezTo>
                    <a:pt x="5948" y="3275"/>
                    <a:pt x="5923" y="3298"/>
                    <a:pt x="5893" y="3298"/>
                  </a:cubicBezTo>
                  <a:lnTo>
                    <a:pt x="5878" y="3298"/>
                  </a:lnTo>
                  <a:cubicBezTo>
                    <a:pt x="5848" y="3298"/>
                    <a:pt x="5824" y="3275"/>
                    <a:pt x="5822" y="3245"/>
                  </a:cubicBezTo>
                  <a:lnTo>
                    <a:pt x="5808" y="2903"/>
                  </a:lnTo>
                  <a:lnTo>
                    <a:pt x="5816" y="2931"/>
                  </a:lnTo>
                  <a:lnTo>
                    <a:pt x="5772" y="2861"/>
                  </a:lnTo>
                  <a:lnTo>
                    <a:pt x="5874" y="2846"/>
                  </a:lnTo>
                  <a:lnTo>
                    <a:pt x="5860" y="2895"/>
                  </a:lnTo>
                  <a:lnTo>
                    <a:pt x="5844" y="2971"/>
                  </a:lnTo>
                  <a:lnTo>
                    <a:pt x="5829" y="3015"/>
                  </a:lnTo>
                  <a:cubicBezTo>
                    <a:pt x="5821" y="3039"/>
                    <a:pt x="5798" y="3055"/>
                    <a:pt x="5773" y="3053"/>
                  </a:cubicBezTo>
                  <a:cubicBezTo>
                    <a:pt x="5748" y="3052"/>
                    <a:pt x="5726" y="3034"/>
                    <a:pt x="5721" y="3009"/>
                  </a:cubicBezTo>
                  <a:lnTo>
                    <a:pt x="5707" y="2939"/>
                  </a:lnTo>
                  <a:lnTo>
                    <a:pt x="5751" y="2982"/>
                  </a:lnTo>
                  <a:lnTo>
                    <a:pt x="5707" y="2973"/>
                  </a:lnTo>
                  <a:cubicBezTo>
                    <a:pt x="5683" y="2969"/>
                    <a:pt x="5664" y="2948"/>
                    <a:pt x="5662" y="2924"/>
                  </a:cubicBezTo>
                  <a:lnTo>
                    <a:pt x="5647" y="2766"/>
                  </a:lnTo>
                  <a:lnTo>
                    <a:pt x="5649" y="2776"/>
                  </a:lnTo>
                  <a:lnTo>
                    <a:pt x="5635" y="2723"/>
                  </a:lnTo>
                  <a:lnTo>
                    <a:pt x="5745" y="2712"/>
                  </a:lnTo>
                  <a:lnTo>
                    <a:pt x="5730" y="2983"/>
                  </a:lnTo>
                  <a:cubicBezTo>
                    <a:pt x="5728" y="3012"/>
                    <a:pt x="5704" y="3035"/>
                    <a:pt x="5675" y="3036"/>
                  </a:cubicBezTo>
                  <a:cubicBezTo>
                    <a:pt x="5645" y="3036"/>
                    <a:pt x="5621" y="3014"/>
                    <a:pt x="5618" y="2984"/>
                  </a:cubicBezTo>
                  <a:lnTo>
                    <a:pt x="5604" y="2813"/>
                  </a:lnTo>
                  <a:lnTo>
                    <a:pt x="5560" y="2506"/>
                  </a:lnTo>
                  <a:lnTo>
                    <a:pt x="5672" y="2502"/>
                  </a:lnTo>
                  <a:lnTo>
                    <a:pt x="5657" y="2721"/>
                  </a:lnTo>
                  <a:cubicBezTo>
                    <a:pt x="5655" y="2751"/>
                    <a:pt x="5630" y="2774"/>
                    <a:pt x="5601" y="2773"/>
                  </a:cubicBezTo>
                  <a:cubicBezTo>
                    <a:pt x="5571" y="2773"/>
                    <a:pt x="5547" y="2750"/>
                    <a:pt x="5545" y="2720"/>
                  </a:cubicBezTo>
                  <a:lnTo>
                    <a:pt x="5531" y="2414"/>
                  </a:lnTo>
                  <a:lnTo>
                    <a:pt x="5615" y="2459"/>
                  </a:lnTo>
                  <a:lnTo>
                    <a:pt x="5601" y="2468"/>
                  </a:lnTo>
                  <a:lnTo>
                    <a:pt x="5628" y="2421"/>
                  </a:lnTo>
                  <a:lnTo>
                    <a:pt x="5613" y="2981"/>
                  </a:lnTo>
                  <a:cubicBezTo>
                    <a:pt x="5612" y="3011"/>
                    <a:pt x="5589" y="3034"/>
                    <a:pt x="5560" y="3036"/>
                  </a:cubicBezTo>
                  <a:cubicBezTo>
                    <a:pt x="5530" y="3037"/>
                    <a:pt x="5505" y="3015"/>
                    <a:pt x="5502" y="2986"/>
                  </a:cubicBezTo>
                  <a:lnTo>
                    <a:pt x="5443" y="2479"/>
                  </a:lnTo>
                  <a:lnTo>
                    <a:pt x="5555" y="2474"/>
                  </a:lnTo>
                  <a:lnTo>
                    <a:pt x="5540" y="2894"/>
                  </a:lnTo>
                  <a:cubicBezTo>
                    <a:pt x="5539" y="2924"/>
                    <a:pt x="5515" y="2948"/>
                    <a:pt x="5485" y="2948"/>
                  </a:cubicBezTo>
                  <a:cubicBezTo>
                    <a:pt x="5455" y="2948"/>
                    <a:pt x="5430" y="2925"/>
                    <a:pt x="5428" y="2895"/>
                  </a:cubicBezTo>
                  <a:lnTo>
                    <a:pt x="5414" y="2571"/>
                  </a:lnTo>
                  <a:lnTo>
                    <a:pt x="5521" y="2590"/>
                  </a:lnTo>
                  <a:lnTo>
                    <a:pt x="5507" y="2625"/>
                  </a:lnTo>
                  <a:lnTo>
                    <a:pt x="5511" y="2608"/>
                  </a:lnTo>
                  <a:lnTo>
                    <a:pt x="5467" y="3159"/>
                  </a:lnTo>
                  <a:cubicBezTo>
                    <a:pt x="5465" y="3189"/>
                    <a:pt x="5440" y="3212"/>
                    <a:pt x="5410" y="3211"/>
                  </a:cubicBezTo>
                  <a:cubicBezTo>
                    <a:pt x="5380" y="3210"/>
                    <a:pt x="5356" y="3186"/>
                    <a:pt x="5355" y="3157"/>
                  </a:cubicBezTo>
                  <a:lnTo>
                    <a:pt x="5341" y="2723"/>
                  </a:lnTo>
                  <a:lnTo>
                    <a:pt x="5327" y="2592"/>
                  </a:lnTo>
                  <a:lnTo>
                    <a:pt x="5437" y="2595"/>
                  </a:lnTo>
                  <a:lnTo>
                    <a:pt x="5423" y="2683"/>
                  </a:lnTo>
                  <a:cubicBezTo>
                    <a:pt x="5419" y="2706"/>
                    <a:pt x="5401" y="2724"/>
                    <a:pt x="5379" y="2728"/>
                  </a:cubicBezTo>
                  <a:cubicBezTo>
                    <a:pt x="5356" y="2733"/>
                    <a:pt x="5332" y="2723"/>
                    <a:pt x="5320" y="2703"/>
                  </a:cubicBezTo>
                  <a:lnTo>
                    <a:pt x="5193" y="2499"/>
                  </a:lnTo>
                  <a:lnTo>
                    <a:pt x="5164" y="2464"/>
                  </a:lnTo>
                  <a:cubicBezTo>
                    <a:pt x="5162" y="2462"/>
                    <a:pt x="5160" y="2459"/>
                    <a:pt x="5158" y="2456"/>
                  </a:cubicBezTo>
                  <a:lnTo>
                    <a:pt x="5144" y="2429"/>
                  </a:lnTo>
                  <a:cubicBezTo>
                    <a:pt x="5141" y="2426"/>
                    <a:pt x="5140" y="2421"/>
                    <a:pt x="5139" y="2417"/>
                  </a:cubicBezTo>
                  <a:lnTo>
                    <a:pt x="5123" y="2358"/>
                  </a:lnTo>
                  <a:lnTo>
                    <a:pt x="5108" y="2262"/>
                  </a:lnTo>
                  <a:lnTo>
                    <a:pt x="5219" y="2258"/>
                  </a:lnTo>
                  <a:lnTo>
                    <a:pt x="5161" y="2897"/>
                  </a:lnTo>
                  <a:cubicBezTo>
                    <a:pt x="5158" y="2927"/>
                    <a:pt x="5133" y="2949"/>
                    <a:pt x="5103" y="2948"/>
                  </a:cubicBezTo>
                  <a:cubicBezTo>
                    <a:pt x="5073" y="2947"/>
                    <a:pt x="5050" y="2923"/>
                    <a:pt x="5049" y="2893"/>
                  </a:cubicBezTo>
                  <a:lnTo>
                    <a:pt x="5034" y="2185"/>
                  </a:lnTo>
                  <a:lnTo>
                    <a:pt x="5037" y="2201"/>
                  </a:lnTo>
                  <a:lnTo>
                    <a:pt x="5023" y="2157"/>
                  </a:lnTo>
                  <a:lnTo>
                    <a:pt x="5132" y="2142"/>
                  </a:lnTo>
                  <a:lnTo>
                    <a:pt x="5116" y="2551"/>
                  </a:lnTo>
                  <a:lnTo>
                    <a:pt x="5102" y="2639"/>
                  </a:lnTo>
                  <a:cubicBezTo>
                    <a:pt x="5097" y="2667"/>
                    <a:pt x="5073" y="2687"/>
                    <a:pt x="5045" y="2686"/>
                  </a:cubicBezTo>
                  <a:cubicBezTo>
                    <a:pt x="5017" y="2685"/>
                    <a:pt x="4994" y="2663"/>
                    <a:pt x="4991" y="2635"/>
                  </a:cubicBezTo>
                  <a:lnTo>
                    <a:pt x="4947" y="2189"/>
                  </a:lnTo>
                  <a:lnTo>
                    <a:pt x="5057" y="2198"/>
                  </a:lnTo>
                  <a:lnTo>
                    <a:pt x="5042" y="2251"/>
                  </a:lnTo>
                  <a:cubicBezTo>
                    <a:pt x="5035" y="2276"/>
                    <a:pt x="5012" y="2293"/>
                    <a:pt x="4986" y="2292"/>
                  </a:cubicBezTo>
                  <a:cubicBezTo>
                    <a:pt x="4960" y="2291"/>
                    <a:pt x="4938" y="2272"/>
                    <a:pt x="4933" y="2246"/>
                  </a:cubicBezTo>
                  <a:lnTo>
                    <a:pt x="4919" y="2167"/>
                  </a:lnTo>
                  <a:lnTo>
                    <a:pt x="5029" y="2167"/>
                  </a:lnTo>
                  <a:lnTo>
                    <a:pt x="5014" y="2246"/>
                  </a:lnTo>
                  <a:cubicBezTo>
                    <a:pt x="5009" y="2272"/>
                    <a:pt x="4986" y="2292"/>
                    <a:pt x="4960" y="2292"/>
                  </a:cubicBezTo>
                  <a:cubicBezTo>
                    <a:pt x="4933" y="2292"/>
                    <a:pt x="4910" y="2273"/>
                    <a:pt x="4904" y="2247"/>
                  </a:cubicBezTo>
                  <a:lnTo>
                    <a:pt x="4890" y="2177"/>
                  </a:lnTo>
                  <a:lnTo>
                    <a:pt x="4905" y="2205"/>
                  </a:lnTo>
                  <a:lnTo>
                    <a:pt x="4861" y="2162"/>
                  </a:lnTo>
                  <a:cubicBezTo>
                    <a:pt x="4853" y="2153"/>
                    <a:pt x="4847" y="2142"/>
                    <a:pt x="4845" y="2130"/>
                  </a:cubicBezTo>
                  <a:lnTo>
                    <a:pt x="4831" y="2034"/>
                  </a:lnTo>
                  <a:lnTo>
                    <a:pt x="4942" y="2028"/>
                  </a:lnTo>
                  <a:lnTo>
                    <a:pt x="4927" y="2416"/>
                  </a:lnTo>
                  <a:lnTo>
                    <a:pt x="4913" y="2582"/>
                  </a:lnTo>
                  <a:cubicBezTo>
                    <a:pt x="4912" y="2590"/>
                    <a:pt x="4910" y="2598"/>
                    <a:pt x="4906" y="2604"/>
                  </a:cubicBezTo>
                  <a:lnTo>
                    <a:pt x="4891" y="2631"/>
                  </a:lnTo>
                  <a:cubicBezTo>
                    <a:pt x="4882" y="2647"/>
                    <a:pt x="4866" y="2657"/>
                    <a:pt x="4848" y="2659"/>
                  </a:cubicBezTo>
                  <a:cubicBezTo>
                    <a:pt x="4829" y="2661"/>
                    <a:pt x="4811" y="2654"/>
                    <a:pt x="4799" y="2639"/>
                  </a:cubicBezTo>
                  <a:lnTo>
                    <a:pt x="4756" y="2587"/>
                  </a:lnTo>
                  <a:lnTo>
                    <a:pt x="4770" y="2599"/>
                  </a:lnTo>
                  <a:lnTo>
                    <a:pt x="4755" y="2590"/>
                  </a:lnTo>
                  <a:cubicBezTo>
                    <a:pt x="4741" y="2582"/>
                    <a:pt x="4731" y="2568"/>
                    <a:pt x="4729" y="2551"/>
                  </a:cubicBezTo>
                  <a:lnTo>
                    <a:pt x="4714" y="2459"/>
                  </a:lnTo>
                  <a:lnTo>
                    <a:pt x="4700" y="2274"/>
                  </a:lnTo>
                  <a:lnTo>
                    <a:pt x="4685" y="2204"/>
                  </a:lnTo>
                  <a:lnTo>
                    <a:pt x="4795" y="2201"/>
                  </a:lnTo>
                  <a:lnTo>
                    <a:pt x="4752" y="2464"/>
                  </a:lnTo>
                  <a:cubicBezTo>
                    <a:pt x="4747" y="2492"/>
                    <a:pt x="4721" y="2512"/>
                    <a:pt x="4693" y="2511"/>
                  </a:cubicBezTo>
                  <a:cubicBezTo>
                    <a:pt x="4664" y="2509"/>
                    <a:pt x="4641" y="2485"/>
                    <a:pt x="4640" y="2457"/>
                  </a:cubicBezTo>
                  <a:lnTo>
                    <a:pt x="4626" y="2045"/>
                  </a:lnTo>
                  <a:lnTo>
                    <a:pt x="4725" y="2079"/>
                  </a:lnTo>
                  <a:lnTo>
                    <a:pt x="4710" y="2097"/>
                  </a:lnTo>
                  <a:lnTo>
                    <a:pt x="4723" y="2068"/>
                  </a:lnTo>
                  <a:lnTo>
                    <a:pt x="4708" y="2182"/>
                  </a:lnTo>
                  <a:cubicBezTo>
                    <a:pt x="4705" y="2209"/>
                    <a:pt x="4682" y="2230"/>
                    <a:pt x="4654" y="2231"/>
                  </a:cubicBezTo>
                  <a:cubicBezTo>
                    <a:pt x="4627" y="2231"/>
                    <a:pt x="4603" y="2212"/>
                    <a:pt x="4598" y="2185"/>
                  </a:cubicBezTo>
                  <a:lnTo>
                    <a:pt x="4583" y="2106"/>
                  </a:lnTo>
                  <a:lnTo>
                    <a:pt x="4687" y="2123"/>
                  </a:lnTo>
                  <a:lnTo>
                    <a:pt x="4643" y="2202"/>
                  </a:lnTo>
                  <a:cubicBezTo>
                    <a:pt x="4642" y="2205"/>
                    <a:pt x="4640" y="2208"/>
                    <a:pt x="4637" y="2210"/>
                  </a:cubicBezTo>
                  <a:lnTo>
                    <a:pt x="4623" y="2228"/>
                  </a:lnTo>
                  <a:lnTo>
                    <a:pt x="4635" y="2201"/>
                  </a:lnTo>
                  <a:lnTo>
                    <a:pt x="4620" y="2289"/>
                  </a:lnTo>
                  <a:cubicBezTo>
                    <a:pt x="4616" y="2317"/>
                    <a:pt x="4590" y="2337"/>
                    <a:pt x="4561" y="2336"/>
                  </a:cubicBezTo>
                  <a:cubicBezTo>
                    <a:pt x="4533" y="2334"/>
                    <a:pt x="4510" y="2310"/>
                    <a:pt x="4509" y="2282"/>
                  </a:cubicBezTo>
                  <a:lnTo>
                    <a:pt x="4495" y="1853"/>
                  </a:lnTo>
                  <a:lnTo>
                    <a:pt x="4606" y="1861"/>
                  </a:lnTo>
                  <a:lnTo>
                    <a:pt x="4591" y="1940"/>
                  </a:lnTo>
                  <a:cubicBezTo>
                    <a:pt x="4590" y="1943"/>
                    <a:pt x="4589" y="1946"/>
                    <a:pt x="4588" y="1950"/>
                  </a:cubicBezTo>
                  <a:lnTo>
                    <a:pt x="4544" y="2063"/>
                  </a:lnTo>
                  <a:cubicBezTo>
                    <a:pt x="4535" y="2087"/>
                    <a:pt x="4511" y="2102"/>
                    <a:pt x="4486" y="2099"/>
                  </a:cubicBezTo>
                  <a:cubicBezTo>
                    <a:pt x="4460" y="2096"/>
                    <a:pt x="4440" y="2076"/>
                    <a:pt x="4437" y="2051"/>
                  </a:cubicBezTo>
                  <a:lnTo>
                    <a:pt x="4422" y="1946"/>
                  </a:lnTo>
                  <a:lnTo>
                    <a:pt x="4526" y="1965"/>
                  </a:lnTo>
                  <a:lnTo>
                    <a:pt x="4512" y="1992"/>
                  </a:lnTo>
                  <a:lnTo>
                    <a:pt x="4519" y="1971"/>
                  </a:lnTo>
                  <a:lnTo>
                    <a:pt x="4504" y="2094"/>
                  </a:lnTo>
                  <a:cubicBezTo>
                    <a:pt x="4502" y="2113"/>
                    <a:pt x="4490" y="2129"/>
                    <a:pt x="4473" y="2137"/>
                  </a:cubicBezTo>
                  <a:cubicBezTo>
                    <a:pt x="4456" y="2146"/>
                    <a:pt x="4436" y="2145"/>
                    <a:pt x="4420" y="2135"/>
                  </a:cubicBezTo>
                  <a:lnTo>
                    <a:pt x="4405" y="2126"/>
                  </a:lnTo>
                  <a:lnTo>
                    <a:pt x="4489" y="2085"/>
                  </a:lnTo>
                  <a:lnTo>
                    <a:pt x="4431" y="2549"/>
                  </a:lnTo>
                  <a:cubicBezTo>
                    <a:pt x="4427" y="2578"/>
                    <a:pt x="4403" y="2599"/>
                    <a:pt x="4374" y="2598"/>
                  </a:cubicBezTo>
                  <a:cubicBezTo>
                    <a:pt x="4346" y="2598"/>
                    <a:pt x="4322" y="2575"/>
                    <a:pt x="4320" y="2547"/>
                  </a:cubicBezTo>
                  <a:lnTo>
                    <a:pt x="4305" y="2372"/>
                  </a:lnTo>
                  <a:lnTo>
                    <a:pt x="4290" y="2197"/>
                  </a:lnTo>
                  <a:lnTo>
                    <a:pt x="4402" y="2195"/>
                  </a:lnTo>
                  <a:lnTo>
                    <a:pt x="4388" y="2458"/>
                  </a:lnTo>
                  <a:cubicBezTo>
                    <a:pt x="4386" y="2486"/>
                    <a:pt x="4363" y="2509"/>
                    <a:pt x="4334" y="2511"/>
                  </a:cubicBezTo>
                  <a:cubicBezTo>
                    <a:pt x="4306" y="2512"/>
                    <a:pt x="4281" y="2492"/>
                    <a:pt x="4276" y="2463"/>
                  </a:cubicBezTo>
                  <a:lnTo>
                    <a:pt x="4233" y="2183"/>
                  </a:lnTo>
                  <a:lnTo>
                    <a:pt x="4344" y="2179"/>
                  </a:lnTo>
                  <a:lnTo>
                    <a:pt x="4329" y="2346"/>
                  </a:lnTo>
                  <a:cubicBezTo>
                    <a:pt x="4326" y="2375"/>
                    <a:pt x="4302" y="2398"/>
                    <a:pt x="4272" y="2397"/>
                  </a:cubicBezTo>
                  <a:cubicBezTo>
                    <a:pt x="4242" y="2396"/>
                    <a:pt x="4219" y="2373"/>
                    <a:pt x="4217" y="2343"/>
                  </a:cubicBezTo>
                  <a:lnTo>
                    <a:pt x="4203" y="2002"/>
                  </a:lnTo>
                  <a:lnTo>
                    <a:pt x="4206" y="2017"/>
                  </a:lnTo>
                  <a:lnTo>
                    <a:pt x="4191" y="1973"/>
                  </a:lnTo>
                  <a:lnTo>
                    <a:pt x="4299" y="1969"/>
                  </a:lnTo>
                  <a:lnTo>
                    <a:pt x="4284" y="2030"/>
                  </a:lnTo>
                  <a:cubicBezTo>
                    <a:pt x="4278" y="2056"/>
                    <a:pt x="4254" y="2074"/>
                    <a:pt x="4228" y="2073"/>
                  </a:cubicBezTo>
                  <a:cubicBezTo>
                    <a:pt x="4201" y="2072"/>
                    <a:pt x="4179" y="2053"/>
                    <a:pt x="4174" y="2026"/>
                  </a:cubicBezTo>
                  <a:lnTo>
                    <a:pt x="4116" y="1685"/>
                  </a:lnTo>
                  <a:lnTo>
                    <a:pt x="4128" y="1712"/>
                  </a:lnTo>
                  <a:lnTo>
                    <a:pt x="4114" y="1694"/>
                  </a:lnTo>
                  <a:cubicBezTo>
                    <a:pt x="4107" y="1686"/>
                    <a:pt x="4103" y="1677"/>
                    <a:pt x="4101" y="1667"/>
                  </a:cubicBezTo>
                  <a:lnTo>
                    <a:pt x="4087" y="1570"/>
                  </a:lnTo>
                  <a:lnTo>
                    <a:pt x="4198" y="1569"/>
                  </a:lnTo>
                  <a:lnTo>
                    <a:pt x="4183" y="1690"/>
                  </a:lnTo>
                  <a:lnTo>
                    <a:pt x="4139" y="2110"/>
                  </a:lnTo>
                  <a:cubicBezTo>
                    <a:pt x="4136" y="2140"/>
                    <a:pt x="4111" y="2161"/>
                    <a:pt x="4082" y="2161"/>
                  </a:cubicBezTo>
                  <a:cubicBezTo>
                    <a:pt x="4053" y="2160"/>
                    <a:pt x="4029" y="2136"/>
                    <a:pt x="4028" y="2107"/>
                  </a:cubicBezTo>
                  <a:lnTo>
                    <a:pt x="4013" y="1801"/>
                  </a:lnTo>
                  <a:lnTo>
                    <a:pt x="4125" y="1800"/>
                  </a:lnTo>
                  <a:lnTo>
                    <a:pt x="4110" y="2369"/>
                  </a:lnTo>
                  <a:cubicBezTo>
                    <a:pt x="4110" y="2399"/>
                    <a:pt x="4085" y="2423"/>
                    <a:pt x="4055" y="2423"/>
                  </a:cubicBezTo>
                  <a:cubicBezTo>
                    <a:pt x="4025" y="2423"/>
                    <a:pt x="4000" y="2400"/>
                    <a:pt x="3998" y="2370"/>
                  </a:cubicBezTo>
                  <a:lnTo>
                    <a:pt x="3984" y="2028"/>
                  </a:lnTo>
                  <a:lnTo>
                    <a:pt x="4096" y="2028"/>
                  </a:lnTo>
                  <a:lnTo>
                    <a:pt x="4081" y="2471"/>
                  </a:lnTo>
                  <a:lnTo>
                    <a:pt x="4037" y="2812"/>
                  </a:lnTo>
                  <a:cubicBezTo>
                    <a:pt x="4033" y="2841"/>
                    <a:pt x="4008" y="2862"/>
                    <a:pt x="3979" y="2861"/>
                  </a:cubicBezTo>
                  <a:cubicBezTo>
                    <a:pt x="3949" y="2859"/>
                    <a:pt x="3926" y="2836"/>
                    <a:pt x="3925" y="2806"/>
                  </a:cubicBezTo>
                  <a:lnTo>
                    <a:pt x="3911" y="2282"/>
                  </a:lnTo>
                  <a:lnTo>
                    <a:pt x="3896" y="1931"/>
                  </a:lnTo>
                  <a:lnTo>
                    <a:pt x="3882" y="1459"/>
                  </a:lnTo>
                  <a:lnTo>
                    <a:pt x="3993" y="1464"/>
                  </a:lnTo>
                  <a:lnTo>
                    <a:pt x="3979" y="1578"/>
                  </a:lnTo>
                  <a:cubicBezTo>
                    <a:pt x="3977" y="1590"/>
                    <a:pt x="3971" y="1602"/>
                    <a:pt x="3963" y="1610"/>
                  </a:cubicBezTo>
                  <a:lnTo>
                    <a:pt x="3919" y="1654"/>
                  </a:lnTo>
                  <a:lnTo>
                    <a:pt x="3935" y="1618"/>
                  </a:lnTo>
                  <a:lnTo>
                    <a:pt x="3921" y="1836"/>
                  </a:lnTo>
                  <a:lnTo>
                    <a:pt x="3906" y="2108"/>
                  </a:lnTo>
                  <a:cubicBezTo>
                    <a:pt x="3904" y="2138"/>
                    <a:pt x="3879" y="2161"/>
                    <a:pt x="3849" y="2161"/>
                  </a:cubicBezTo>
                  <a:cubicBezTo>
                    <a:pt x="3819" y="2160"/>
                    <a:pt x="3795" y="2136"/>
                    <a:pt x="3794" y="2106"/>
                  </a:cubicBezTo>
                  <a:lnTo>
                    <a:pt x="3780" y="1597"/>
                  </a:lnTo>
                  <a:lnTo>
                    <a:pt x="3765" y="57"/>
                  </a:lnTo>
                  <a:lnTo>
                    <a:pt x="3877" y="59"/>
                  </a:lnTo>
                  <a:lnTo>
                    <a:pt x="3833" y="1221"/>
                  </a:lnTo>
                  <a:lnTo>
                    <a:pt x="3819" y="2124"/>
                  </a:lnTo>
                  <a:lnTo>
                    <a:pt x="3804" y="2553"/>
                  </a:lnTo>
                  <a:cubicBezTo>
                    <a:pt x="3803" y="2573"/>
                    <a:pt x="3792" y="2591"/>
                    <a:pt x="3775" y="2600"/>
                  </a:cubicBezTo>
                  <a:cubicBezTo>
                    <a:pt x="3757" y="2610"/>
                    <a:pt x="3736" y="2609"/>
                    <a:pt x="3719" y="2599"/>
                  </a:cubicBezTo>
                  <a:lnTo>
                    <a:pt x="3705" y="2590"/>
                  </a:lnTo>
                  <a:cubicBezTo>
                    <a:pt x="3689" y="2581"/>
                    <a:pt x="3679" y="2565"/>
                    <a:pt x="3678" y="2548"/>
                  </a:cubicBezTo>
                  <a:lnTo>
                    <a:pt x="3663" y="2399"/>
                  </a:lnTo>
                  <a:lnTo>
                    <a:pt x="3773" y="2406"/>
                  </a:lnTo>
                  <a:lnTo>
                    <a:pt x="3730" y="2597"/>
                  </a:lnTo>
                  <a:lnTo>
                    <a:pt x="3716" y="2660"/>
                  </a:lnTo>
                  <a:lnTo>
                    <a:pt x="3701" y="2883"/>
                  </a:lnTo>
                  <a:lnTo>
                    <a:pt x="3687" y="2982"/>
                  </a:lnTo>
                  <a:lnTo>
                    <a:pt x="3672" y="3331"/>
                  </a:lnTo>
                  <a:lnTo>
                    <a:pt x="3628" y="3585"/>
                  </a:lnTo>
                  <a:cubicBezTo>
                    <a:pt x="3623" y="3611"/>
                    <a:pt x="3600" y="3631"/>
                    <a:pt x="3573" y="3631"/>
                  </a:cubicBezTo>
                  <a:lnTo>
                    <a:pt x="3558" y="3631"/>
                  </a:lnTo>
                  <a:cubicBezTo>
                    <a:pt x="3538" y="3631"/>
                    <a:pt x="3519" y="3620"/>
                    <a:pt x="3509" y="3602"/>
                  </a:cubicBezTo>
                  <a:lnTo>
                    <a:pt x="3495" y="3576"/>
                  </a:lnTo>
                  <a:cubicBezTo>
                    <a:pt x="3491" y="3569"/>
                    <a:pt x="3489" y="3562"/>
                    <a:pt x="3488" y="3555"/>
                  </a:cubicBezTo>
                  <a:lnTo>
                    <a:pt x="3473" y="3424"/>
                  </a:lnTo>
                  <a:lnTo>
                    <a:pt x="3584" y="3430"/>
                  </a:lnTo>
                  <a:lnTo>
                    <a:pt x="3569" y="3492"/>
                  </a:lnTo>
                  <a:cubicBezTo>
                    <a:pt x="3568" y="3497"/>
                    <a:pt x="3566" y="3501"/>
                    <a:pt x="3563" y="3506"/>
                  </a:cubicBezTo>
                  <a:lnTo>
                    <a:pt x="3520" y="3585"/>
                  </a:lnTo>
                  <a:lnTo>
                    <a:pt x="3526" y="3566"/>
                  </a:lnTo>
                  <a:lnTo>
                    <a:pt x="3512" y="3662"/>
                  </a:lnTo>
                  <a:cubicBezTo>
                    <a:pt x="3508" y="3688"/>
                    <a:pt x="3487" y="3707"/>
                    <a:pt x="3461" y="3710"/>
                  </a:cubicBezTo>
                  <a:cubicBezTo>
                    <a:pt x="3435" y="3712"/>
                    <a:pt x="3411" y="3696"/>
                    <a:pt x="3403" y="3672"/>
                  </a:cubicBezTo>
                  <a:lnTo>
                    <a:pt x="3388" y="3628"/>
                  </a:lnTo>
                  <a:cubicBezTo>
                    <a:pt x="3387" y="3624"/>
                    <a:pt x="3386" y="3619"/>
                    <a:pt x="3386" y="3615"/>
                  </a:cubicBezTo>
                  <a:lnTo>
                    <a:pt x="3371" y="3449"/>
                  </a:lnTo>
                  <a:lnTo>
                    <a:pt x="3427" y="3500"/>
                  </a:lnTo>
                  <a:lnTo>
                    <a:pt x="3412" y="3500"/>
                  </a:lnTo>
                  <a:cubicBezTo>
                    <a:pt x="3400" y="3500"/>
                    <a:pt x="3387" y="3495"/>
                    <a:pt x="3377" y="3487"/>
                  </a:cubicBezTo>
                  <a:lnTo>
                    <a:pt x="3334" y="3452"/>
                  </a:lnTo>
                  <a:lnTo>
                    <a:pt x="3423" y="3424"/>
                  </a:lnTo>
                  <a:lnTo>
                    <a:pt x="3408" y="3476"/>
                  </a:lnTo>
                  <a:lnTo>
                    <a:pt x="3410" y="3466"/>
                  </a:lnTo>
                  <a:lnTo>
                    <a:pt x="3394" y="3632"/>
                  </a:lnTo>
                  <a:lnTo>
                    <a:pt x="3380" y="3689"/>
                  </a:lnTo>
                  <a:lnTo>
                    <a:pt x="3365" y="3777"/>
                  </a:lnTo>
                  <a:cubicBezTo>
                    <a:pt x="3362" y="3801"/>
                    <a:pt x="3343" y="3819"/>
                    <a:pt x="3319" y="3823"/>
                  </a:cubicBezTo>
                  <a:cubicBezTo>
                    <a:pt x="3295" y="3827"/>
                    <a:pt x="3271" y="3814"/>
                    <a:pt x="3260" y="3793"/>
                  </a:cubicBezTo>
                  <a:lnTo>
                    <a:pt x="3216" y="3705"/>
                  </a:lnTo>
                  <a:cubicBezTo>
                    <a:pt x="3213" y="3698"/>
                    <a:pt x="3211" y="3691"/>
                    <a:pt x="3211" y="3683"/>
                  </a:cubicBezTo>
                  <a:lnTo>
                    <a:pt x="3196" y="3421"/>
                  </a:lnTo>
                  <a:lnTo>
                    <a:pt x="3308" y="3420"/>
                  </a:lnTo>
                  <a:lnTo>
                    <a:pt x="3293" y="3753"/>
                  </a:lnTo>
                  <a:cubicBezTo>
                    <a:pt x="3292" y="3778"/>
                    <a:pt x="3275" y="3799"/>
                    <a:pt x="3250" y="3805"/>
                  </a:cubicBezTo>
                  <a:cubicBezTo>
                    <a:pt x="3226" y="3810"/>
                    <a:pt x="3201" y="3799"/>
                    <a:pt x="3188" y="3777"/>
                  </a:cubicBezTo>
                  <a:lnTo>
                    <a:pt x="3171" y="3745"/>
                  </a:lnTo>
                  <a:lnTo>
                    <a:pt x="3156" y="3710"/>
                  </a:lnTo>
                  <a:lnTo>
                    <a:pt x="3257" y="3716"/>
                  </a:lnTo>
                  <a:lnTo>
                    <a:pt x="3213" y="3795"/>
                  </a:lnTo>
                  <a:cubicBezTo>
                    <a:pt x="3201" y="3817"/>
                    <a:pt x="3176" y="3828"/>
                    <a:pt x="3152" y="3822"/>
                  </a:cubicBezTo>
                  <a:cubicBezTo>
                    <a:pt x="3128" y="3817"/>
                    <a:pt x="3110" y="3796"/>
                    <a:pt x="3108" y="3771"/>
                  </a:cubicBezTo>
                  <a:lnTo>
                    <a:pt x="3094" y="3533"/>
                  </a:lnTo>
                  <a:lnTo>
                    <a:pt x="3079" y="2973"/>
                  </a:lnTo>
                  <a:lnTo>
                    <a:pt x="3191" y="2979"/>
                  </a:lnTo>
                  <a:lnTo>
                    <a:pt x="3177" y="3069"/>
                  </a:lnTo>
                  <a:lnTo>
                    <a:pt x="3162" y="3528"/>
                  </a:lnTo>
                  <a:lnTo>
                    <a:pt x="3118" y="3951"/>
                  </a:lnTo>
                  <a:lnTo>
                    <a:pt x="3103" y="4047"/>
                  </a:lnTo>
                  <a:cubicBezTo>
                    <a:pt x="3099" y="4075"/>
                    <a:pt x="3075" y="4095"/>
                    <a:pt x="3048" y="4095"/>
                  </a:cubicBezTo>
                  <a:cubicBezTo>
                    <a:pt x="3020" y="4095"/>
                    <a:pt x="2996" y="4075"/>
                    <a:pt x="2992" y="4047"/>
                  </a:cubicBezTo>
                  <a:lnTo>
                    <a:pt x="2978" y="3951"/>
                  </a:lnTo>
                  <a:lnTo>
                    <a:pt x="3089" y="3949"/>
                  </a:lnTo>
                  <a:lnTo>
                    <a:pt x="3074" y="4080"/>
                  </a:lnTo>
                  <a:cubicBezTo>
                    <a:pt x="3072" y="4102"/>
                    <a:pt x="3056" y="4121"/>
                    <a:pt x="3035" y="4128"/>
                  </a:cubicBezTo>
                  <a:cubicBezTo>
                    <a:pt x="3013" y="4134"/>
                    <a:pt x="2990" y="4127"/>
                    <a:pt x="2975" y="4110"/>
                  </a:cubicBezTo>
                  <a:lnTo>
                    <a:pt x="2964" y="4096"/>
                  </a:lnTo>
                  <a:lnTo>
                    <a:pt x="2920" y="4052"/>
                  </a:lnTo>
                  <a:cubicBezTo>
                    <a:pt x="2917" y="4049"/>
                    <a:pt x="2914" y="4044"/>
                    <a:pt x="2911" y="4040"/>
                  </a:cubicBezTo>
                  <a:lnTo>
                    <a:pt x="2897" y="4014"/>
                  </a:lnTo>
                  <a:lnTo>
                    <a:pt x="2945" y="4042"/>
                  </a:lnTo>
                  <a:lnTo>
                    <a:pt x="2931" y="4042"/>
                  </a:lnTo>
                  <a:lnTo>
                    <a:pt x="2916" y="4042"/>
                  </a:lnTo>
                  <a:lnTo>
                    <a:pt x="2968" y="4008"/>
                  </a:lnTo>
                  <a:lnTo>
                    <a:pt x="2953" y="4043"/>
                  </a:lnTo>
                  <a:cubicBezTo>
                    <a:pt x="2951" y="4048"/>
                    <a:pt x="2948" y="4053"/>
                    <a:pt x="2945" y="4057"/>
                  </a:cubicBezTo>
                  <a:lnTo>
                    <a:pt x="2901" y="4110"/>
                  </a:lnTo>
                  <a:cubicBezTo>
                    <a:pt x="2890" y="4123"/>
                    <a:pt x="2875" y="4130"/>
                    <a:pt x="2858" y="4130"/>
                  </a:cubicBezTo>
                  <a:cubicBezTo>
                    <a:pt x="2841" y="4130"/>
                    <a:pt x="2826" y="4123"/>
                    <a:pt x="2815" y="4110"/>
                  </a:cubicBezTo>
                  <a:lnTo>
                    <a:pt x="2800" y="4092"/>
                  </a:lnTo>
                  <a:lnTo>
                    <a:pt x="2872" y="4104"/>
                  </a:lnTo>
                  <a:lnTo>
                    <a:pt x="2858" y="4113"/>
                  </a:lnTo>
                  <a:lnTo>
                    <a:pt x="2843" y="4122"/>
                  </a:lnTo>
                  <a:cubicBezTo>
                    <a:pt x="2828" y="4131"/>
                    <a:pt x="2809" y="4132"/>
                    <a:pt x="2792" y="4126"/>
                  </a:cubicBezTo>
                  <a:cubicBezTo>
                    <a:pt x="2776" y="4119"/>
                    <a:pt x="2764" y="4104"/>
                    <a:pt x="2760" y="4087"/>
                  </a:cubicBezTo>
                  <a:lnTo>
                    <a:pt x="2745" y="4026"/>
                  </a:lnTo>
                  <a:lnTo>
                    <a:pt x="2854" y="4026"/>
                  </a:lnTo>
                  <a:lnTo>
                    <a:pt x="2810" y="4209"/>
                  </a:lnTo>
                  <a:cubicBezTo>
                    <a:pt x="2804" y="4235"/>
                    <a:pt x="2781" y="4253"/>
                    <a:pt x="2754" y="4252"/>
                  </a:cubicBezTo>
                  <a:cubicBezTo>
                    <a:pt x="2728" y="4252"/>
                    <a:pt x="2706" y="4233"/>
                    <a:pt x="2701" y="4207"/>
                  </a:cubicBezTo>
                  <a:lnTo>
                    <a:pt x="2686" y="4128"/>
                  </a:lnTo>
                  <a:lnTo>
                    <a:pt x="2796" y="4131"/>
                  </a:lnTo>
                  <a:lnTo>
                    <a:pt x="2781" y="4192"/>
                  </a:lnTo>
                  <a:cubicBezTo>
                    <a:pt x="2776" y="4213"/>
                    <a:pt x="2760" y="4229"/>
                    <a:pt x="2739" y="4233"/>
                  </a:cubicBezTo>
                  <a:cubicBezTo>
                    <a:pt x="2719" y="4238"/>
                    <a:pt x="2697" y="4231"/>
                    <a:pt x="2684" y="4215"/>
                  </a:cubicBezTo>
                  <a:lnTo>
                    <a:pt x="2669" y="4197"/>
                  </a:lnTo>
                  <a:lnTo>
                    <a:pt x="2766" y="4176"/>
                  </a:lnTo>
                  <a:lnTo>
                    <a:pt x="2751" y="4229"/>
                  </a:lnTo>
                  <a:cubicBezTo>
                    <a:pt x="2748" y="4240"/>
                    <a:pt x="2742" y="4250"/>
                    <a:pt x="2732" y="4258"/>
                  </a:cubicBezTo>
                  <a:lnTo>
                    <a:pt x="2689" y="4293"/>
                  </a:lnTo>
                  <a:cubicBezTo>
                    <a:pt x="2675" y="4304"/>
                    <a:pt x="2657" y="4308"/>
                    <a:pt x="2640" y="4303"/>
                  </a:cubicBezTo>
                  <a:cubicBezTo>
                    <a:pt x="2623" y="4299"/>
                    <a:pt x="2609" y="4287"/>
                    <a:pt x="2602" y="4271"/>
                  </a:cubicBezTo>
                  <a:lnTo>
                    <a:pt x="2590" y="4241"/>
                  </a:lnTo>
                  <a:lnTo>
                    <a:pt x="2576" y="4215"/>
                  </a:lnTo>
                  <a:cubicBezTo>
                    <a:pt x="2573" y="4210"/>
                    <a:pt x="2571" y="4206"/>
                    <a:pt x="2570" y="4201"/>
                  </a:cubicBezTo>
                  <a:lnTo>
                    <a:pt x="2555" y="4139"/>
                  </a:lnTo>
                  <a:lnTo>
                    <a:pt x="2639" y="4174"/>
                  </a:lnTo>
                  <a:lnTo>
                    <a:pt x="2624" y="4183"/>
                  </a:lnTo>
                  <a:cubicBezTo>
                    <a:pt x="2612" y="4190"/>
                    <a:pt x="2598" y="4193"/>
                    <a:pt x="2584" y="4190"/>
                  </a:cubicBezTo>
                  <a:lnTo>
                    <a:pt x="2541" y="4181"/>
                  </a:lnTo>
                  <a:cubicBezTo>
                    <a:pt x="2534" y="4180"/>
                    <a:pt x="2528" y="4178"/>
                    <a:pt x="2523" y="4174"/>
                  </a:cubicBezTo>
                  <a:lnTo>
                    <a:pt x="2508" y="4166"/>
                  </a:lnTo>
                  <a:cubicBezTo>
                    <a:pt x="2496" y="4158"/>
                    <a:pt x="2487" y="4146"/>
                    <a:pt x="2483" y="4133"/>
                  </a:cubicBezTo>
                  <a:lnTo>
                    <a:pt x="2468" y="4080"/>
                  </a:lnTo>
                  <a:lnTo>
                    <a:pt x="2479" y="4101"/>
                  </a:lnTo>
                  <a:lnTo>
                    <a:pt x="2465" y="4084"/>
                  </a:lnTo>
                  <a:lnTo>
                    <a:pt x="2557" y="4075"/>
                  </a:lnTo>
                  <a:lnTo>
                    <a:pt x="2542" y="4101"/>
                  </a:lnTo>
                  <a:cubicBezTo>
                    <a:pt x="2534" y="4115"/>
                    <a:pt x="2520" y="4126"/>
                    <a:pt x="2504" y="4129"/>
                  </a:cubicBezTo>
                  <a:lnTo>
                    <a:pt x="2460" y="4138"/>
                  </a:lnTo>
                  <a:cubicBezTo>
                    <a:pt x="2440" y="4142"/>
                    <a:pt x="2420" y="4134"/>
                    <a:pt x="2406" y="4119"/>
                  </a:cubicBezTo>
                  <a:lnTo>
                    <a:pt x="2392" y="4101"/>
                  </a:lnTo>
                  <a:lnTo>
                    <a:pt x="2490" y="4074"/>
                  </a:lnTo>
                  <a:lnTo>
                    <a:pt x="2476" y="4170"/>
                  </a:lnTo>
                  <a:cubicBezTo>
                    <a:pt x="2472" y="4195"/>
                    <a:pt x="2452" y="4214"/>
                    <a:pt x="2427" y="4217"/>
                  </a:cubicBezTo>
                  <a:cubicBezTo>
                    <a:pt x="2402" y="4220"/>
                    <a:pt x="2378" y="4206"/>
                    <a:pt x="2369" y="4183"/>
                  </a:cubicBezTo>
                  <a:lnTo>
                    <a:pt x="2354" y="4148"/>
                  </a:lnTo>
                  <a:lnTo>
                    <a:pt x="2406" y="4182"/>
                  </a:lnTo>
                  <a:lnTo>
                    <a:pt x="2391" y="4182"/>
                  </a:lnTo>
                  <a:lnTo>
                    <a:pt x="2431" y="4166"/>
                  </a:lnTo>
                  <a:lnTo>
                    <a:pt x="2387" y="4210"/>
                  </a:lnTo>
                  <a:cubicBezTo>
                    <a:pt x="2372" y="4224"/>
                    <a:pt x="2351" y="4230"/>
                    <a:pt x="2331" y="4224"/>
                  </a:cubicBezTo>
                  <a:cubicBezTo>
                    <a:pt x="2312" y="4218"/>
                    <a:pt x="2297" y="4202"/>
                    <a:pt x="2292" y="4182"/>
                  </a:cubicBezTo>
                  <a:lnTo>
                    <a:pt x="2278" y="4112"/>
                  </a:lnTo>
                  <a:lnTo>
                    <a:pt x="2387" y="4112"/>
                  </a:lnTo>
                  <a:lnTo>
                    <a:pt x="2371" y="4188"/>
                  </a:lnTo>
                  <a:lnTo>
                    <a:pt x="2357" y="4232"/>
                  </a:lnTo>
                  <a:cubicBezTo>
                    <a:pt x="2355" y="4236"/>
                    <a:pt x="2353" y="4241"/>
                    <a:pt x="2350" y="4245"/>
                  </a:cubicBezTo>
                  <a:lnTo>
                    <a:pt x="2292" y="4333"/>
                  </a:lnTo>
                  <a:cubicBezTo>
                    <a:pt x="2281" y="4348"/>
                    <a:pt x="2264" y="4357"/>
                    <a:pt x="2245" y="4357"/>
                  </a:cubicBezTo>
                  <a:lnTo>
                    <a:pt x="2231" y="4357"/>
                  </a:lnTo>
                  <a:cubicBezTo>
                    <a:pt x="2208" y="4357"/>
                    <a:pt x="2188" y="4344"/>
                    <a:pt x="2179" y="4323"/>
                  </a:cubicBezTo>
                  <a:lnTo>
                    <a:pt x="2164" y="4288"/>
                  </a:lnTo>
                  <a:lnTo>
                    <a:pt x="2216" y="4322"/>
                  </a:lnTo>
                  <a:lnTo>
                    <a:pt x="2201" y="4322"/>
                  </a:lnTo>
                  <a:cubicBezTo>
                    <a:pt x="2181" y="4322"/>
                    <a:pt x="2162" y="4311"/>
                    <a:pt x="2152" y="4294"/>
                  </a:cubicBezTo>
                  <a:lnTo>
                    <a:pt x="2138" y="4267"/>
                  </a:lnTo>
                  <a:lnTo>
                    <a:pt x="2187" y="4296"/>
                  </a:lnTo>
                  <a:lnTo>
                    <a:pt x="2143" y="4296"/>
                  </a:lnTo>
                  <a:cubicBezTo>
                    <a:pt x="2120" y="4296"/>
                    <a:pt x="2100" y="4283"/>
                    <a:pt x="2091" y="4262"/>
                  </a:cubicBezTo>
                  <a:lnTo>
                    <a:pt x="2077" y="4227"/>
                  </a:lnTo>
                  <a:lnTo>
                    <a:pt x="2062" y="4192"/>
                  </a:lnTo>
                  <a:cubicBezTo>
                    <a:pt x="2060" y="4188"/>
                    <a:pt x="2059" y="4183"/>
                    <a:pt x="2058" y="4179"/>
                  </a:cubicBezTo>
                  <a:lnTo>
                    <a:pt x="2044" y="4082"/>
                  </a:lnTo>
                  <a:lnTo>
                    <a:pt x="2148" y="4101"/>
                  </a:lnTo>
                  <a:lnTo>
                    <a:pt x="2134" y="4127"/>
                  </a:lnTo>
                  <a:cubicBezTo>
                    <a:pt x="2120" y="4152"/>
                    <a:pt x="2090" y="4163"/>
                    <a:pt x="2064" y="4152"/>
                  </a:cubicBezTo>
                  <a:lnTo>
                    <a:pt x="2020" y="4135"/>
                  </a:lnTo>
                  <a:lnTo>
                    <a:pt x="2096" y="4090"/>
                  </a:lnTo>
                  <a:lnTo>
                    <a:pt x="2081" y="4199"/>
                  </a:lnTo>
                  <a:lnTo>
                    <a:pt x="2066" y="4269"/>
                  </a:lnTo>
                  <a:cubicBezTo>
                    <a:pt x="2061" y="4296"/>
                    <a:pt x="2036" y="4315"/>
                    <a:pt x="2009" y="4314"/>
                  </a:cubicBezTo>
                  <a:cubicBezTo>
                    <a:pt x="1981" y="4312"/>
                    <a:pt x="1959" y="4291"/>
                    <a:pt x="1956" y="4263"/>
                  </a:cubicBezTo>
                  <a:lnTo>
                    <a:pt x="1942" y="4118"/>
                  </a:lnTo>
                  <a:lnTo>
                    <a:pt x="1927" y="4031"/>
                  </a:lnTo>
                  <a:lnTo>
                    <a:pt x="2030" y="4051"/>
                  </a:lnTo>
                  <a:lnTo>
                    <a:pt x="1986" y="4121"/>
                  </a:lnTo>
                  <a:cubicBezTo>
                    <a:pt x="1975" y="4139"/>
                    <a:pt x="1955" y="4149"/>
                    <a:pt x="1934" y="4147"/>
                  </a:cubicBezTo>
                  <a:cubicBezTo>
                    <a:pt x="1913" y="4146"/>
                    <a:pt x="1895" y="4132"/>
                    <a:pt x="1887" y="4113"/>
                  </a:cubicBezTo>
                  <a:lnTo>
                    <a:pt x="1872" y="4078"/>
                  </a:lnTo>
                  <a:lnTo>
                    <a:pt x="1953" y="4104"/>
                  </a:lnTo>
                  <a:lnTo>
                    <a:pt x="1938" y="4113"/>
                  </a:lnTo>
                  <a:cubicBezTo>
                    <a:pt x="1924" y="4122"/>
                    <a:pt x="1907" y="4123"/>
                    <a:pt x="1892" y="4118"/>
                  </a:cubicBezTo>
                  <a:cubicBezTo>
                    <a:pt x="1877" y="4113"/>
                    <a:pt x="1864" y="4102"/>
                    <a:pt x="1858" y="4087"/>
                  </a:cubicBezTo>
                  <a:lnTo>
                    <a:pt x="1843" y="4052"/>
                  </a:lnTo>
                  <a:lnTo>
                    <a:pt x="1950" y="4040"/>
                  </a:lnTo>
                  <a:lnTo>
                    <a:pt x="1935" y="4119"/>
                  </a:lnTo>
                  <a:cubicBezTo>
                    <a:pt x="1932" y="4135"/>
                    <a:pt x="1923" y="4149"/>
                    <a:pt x="1909" y="4157"/>
                  </a:cubicBezTo>
                  <a:lnTo>
                    <a:pt x="1865" y="4183"/>
                  </a:lnTo>
                  <a:lnTo>
                    <a:pt x="1892" y="4142"/>
                  </a:lnTo>
                  <a:lnTo>
                    <a:pt x="1878" y="4264"/>
                  </a:lnTo>
                  <a:cubicBezTo>
                    <a:pt x="1877" y="4269"/>
                    <a:pt x="1876" y="4274"/>
                    <a:pt x="1874" y="4279"/>
                  </a:cubicBezTo>
                  <a:lnTo>
                    <a:pt x="1859" y="4314"/>
                  </a:lnTo>
                  <a:cubicBezTo>
                    <a:pt x="1850" y="4337"/>
                    <a:pt x="1827" y="4351"/>
                    <a:pt x="1802" y="4348"/>
                  </a:cubicBezTo>
                  <a:cubicBezTo>
                    <a:pt x="1778" y="4346"/>
                    <a:pt x="1758" y="4328"/>
                    <a:pt x="1753" y="4304"/>
                  </a:cubicBezTo>
                  <a:lnTo>
                    <a:pt x="1738" y="4234"/>
                  </a:lnTo>
                  <a:lnTo>
                    <a:pt x="1809" y="4276"/>
                  </a:lnTo>
                  <a:lnTo>
                    <a:pt x="1751" y="4294"/>
                  </a:lnTo>
                  <a:lnTo>
                    <a:pt x="1790" y="4247"/>
                  </a:lnTo>
                  <a:lnTo>
                    <a:pt x="1776" y="4359"/>
                  </a:lnTo>
                  <a:lnTo>
                    <a:pt x="1761" y="4508"/>
                  </a:lnTo>
                  <a:cubicBezTo>
                    <a:pt x="1758" y="4536"/>
                    <a:pt x="1736" y="4558"/>
                    <a:pt x="1708" y="4559"/>
                  </a:cubicBezTo>
                  <a:cubicBezTo>
                    <a:pt x="1680" y="4560"/>
                    <a:pt x="1655" y="4540"/>
                    <a:pt x="1650" y="4513"/>
                  </a:cubicBezTo>
                  <a:lnTo>
                    <a:pt x="1636" y="4434"/>
                  </a:lnTo>
                  <a:lnTo>
                    <a:pt x="1738" y="4454"/>
                  </a:lnTo>
                  <a:lnTo>
                    <a:pt x="1665" y="4568"/>
                  </a:lnTo>
                  <a:lnTo>
                    <a:pt x="1671" y="4556"/>
                  </a:lnTo>
                  <a:lnTo>
                    <a:pt x="1656" y="4599"/>
                  </a:lnTo>
                  <a:cubicBezTo>
                    <a:pt x="1652" y="4612"/>
                    <a:pt x="1643" y="4623"/>
                    <a:pt x="1632" y="4630"/>
                  </a:cubicBezTo>
                  <a:lnTo>
                    <a:pt x="1617" y="4638"/>
                  </a:lnTo>
                  <a:cubicBezTo>
                    <a:pt x="1614" y="4640"/>
                    <a:pt x="1611" y="4642"/>
                    <a:pt x="1607" y="4643"/>
                  </a:cubicBezTo>
                  <a:lnTo>
                    <a:pt x="1535" y="4669"/>
                  </a:lnTo>
                  <a:lnTo>
                    <a:pt x="1544" y="4665"/>
                  </a:lnTo>
                  <a:lnTo>
                    <a:pt x="1530" y="4673"/>
                  </a:lnTo>
                  <a:lnTo>
                    <a:pt x="1555" y="4638"/>
                  </a:lnTo>
                  <a:lnTo>
                    <a:pt x="1541" y="4700"/>
                  </a:lnTo>
                  <a:cubicBezTo>
                    <a:pt x="1535" y="4725"/>
                    <a:pt x="1512" y="4743"/>
                    <a:pt x="1486" y="4743"/>
                  </a:cubicBezTo>
                  <a:lnTo>
                    <a:pt x="1472" y="4743"/>
                  </a:lnTo>
                  <a:lnTo>
                    <a:pt x="1515" y="4722"/>
                  </a:lnTo>
                  <a:lnTo>
                    <a:pt x="1471" y="4775"/>
                  </a:lnTo>
                  <a:cubicBezTo>
                    <a:pt x="1467" y="4780"/>
                    <a:pt x="1462" y="4784"/>
                    <a:pt x="1457" y="4787"/>
                  </a:cubicBezTo>
                  <a:lnTo>
                    <a:pt x="1442" y="4796"/>
                  </a:lnTo>
                  <a:lnTo>
                    <a:pt x="1462" y="4775"/>
                  </a:lnTo>
                  <a:lnTo>
                    <a:pt x="1451" y="4796"/>
                  </a:lnTo>
                  <a:lnTo>
                    <a:pt x="1436" y="4831"/>
                  </a:lnTo>
                  <a:lnTo>
                    <a:pt x="1421" y="4866"/>
                  </a:lnTo>
                  <a:cubicBezTo>
                    <a:pt x="1415" y="4881"/>
                    <a:pt x="1403" y="4892"/>
                    <a:pt x="1387" y="4897"/>
                  </a:cubicBezTo>
                  <a:cubicBezTo>
                    <a:pt x="1372" y="4902"/>
                    <a:pt x="1355" y="4901"/>
                    <a:pt x="1341" y="4892"/>
                  </a:cubicBezTo>
                  <a:lnTo>
                    <a:pt x="1297" y="4866"/>
                  </a:lnTo>
                  <a:lnTo>
                    <a:pt x="1355" y="4866"/>
                  </a:lnTo>
                  <a:lnTo>
                    <a:pt x="1340" y="4875"/>
                  </a:lnTo>
                  <a:lnTo>
                    <a:pt x="1360" y="4854"/>
                  </a:lnTo>
                  <a:lnTo>
                    <a:pt x="1346" y="4880"/>
                  </a:lnTo>
                  <a:lnTo>
                    <a:pt x="1331" y="4906"/>
                  </a:lnTo>
                  <a:cubicBezTo>
                    <a:pt x="1320" y="4926"/>
                    <a:pt x="1299" y="4937"/>
                    <a:pt x="1277" y="4935"/>
                  </a:cubicBezTo>
                  <a:cubicBezTo>
                    <a:pt x="1255" y="4933"/>
                    <a:pt x="1236" y="4918"/>
                    <a:pt x="1229" y="4897"/>
                  </a:cubicBezTo>
                  <a:lnTo>
                    <a:pt x="1214" y="4853"/>
                  </a:lnTo>
                  <a:lnTo>
                    <a:pt x="1302" y="4879"/>
                  </a:lnTo>
                  <a:lnTo>
                    <a:pt x="1259" y="4914"/>
                  </a:lnTo>
                  <a:cubicBezTo>
                    <a:pt x="1244" y="4926"/>
                    <a:pt x="1224" y="4930"/>
                    <a:pt x="1206" y="4923"/>
                  </a:cubicBezTo>
                  <a:cubicBezTo>
                    <a:pt x="1187" y="4917"/>
                    <a:pt x="1174" y="4902"/>
                    <a:pt x="1169" y="4883"/>
                  </a:cubicBezTo>
                  <a:lnTo>
                    <a:pt x="1155" y="4822"/>
                  </a:lnTo>
                  <a:lnTo>
                    <a:pt x="1166" y="4845"/>
                  </a:lnTo>
                  <a:lnTo>
                    <a:pt x="1152" y="4827"/>
                  </a:lnTo>
                  <a:lnTo>
                    <a:pt x="1238" y="4827"/>
                  </a:lnTo>
                  <a:lnTo>
                    <a:pt x="1223" y="4845"/>
                  </a:lnTo>
                  <a:lnTo>
                    <a:pt x="1235" y="4818"/>
                  </a:lnTo>
                  <a:lnTo>
                    <a:pt x="1221" y="4906"/>
                  </a:lnTo>
                  <a:cubicBezTo>
                    <a:pt x="1217" y="4930"/>
                    <a:pt x="1198" y="4948"/>
                    <a:pt x="1174" y="4952"/>
                  </a:cubicBezTo>
                  <a:cubicBezTo>
                    <a:pt x="1150" y="4956"/>
                    <a:pt x="1126" y="4943"/>
                    <a:pt x="1115" y="4922"/>
                  </a:cubicBezTo>
                  <a:lnTo>
                    <a:pt x="1072" y="4834"/>
                  </a:lnTo>
                  <a:cubicBezTo>
                    <a:pt x="1070" y="4831"/>
                    <a:pt x="1069" y="4828"/>
                    <a:pt x="1068" y="4824"/>
                  </a:cubicBezTo>
                  <a:lnTo>
                    <a:pt x="1053" y="4772"/>
                  </a:lnTo>
                  <a:lnTo>
                    <a:pt x="1160" y="4774"/>
                  </a:lnTo>
                  <a:lnTo>
                    <a:pt x="1146" y="4818"/>
                  </a:lnTo>
                  <a:cubicBezTo>
                    <a:pt x="1142" y="4827"/>
                    <a:pt x="1137" y="4836"/>
                    <a:pt x="1130" y="4842"/>
                  </a:cubicBezTo>
                  <a:lnTo>
                    <a:pt x="1101" y="4868"/>
                  </a:lnTo>
                  <a:cubicBezTo>
                    <a:pt x="1093" y="4875"/>
                    <a:pt x="1084" y="4880"/>
                    <a:pt x="1074" y="4882"/>
                  </a:cubicBezTo>
                  <a:lnTo>
                    <a:pt x="1030" y="4890"/>
                  </a:lnTo>
                  <a:lnTo>
                    <a:pt x="1062" y="4871"/>
                  </a:lnTo>
                  <a:lnTo>
                    <a:pt x="1048" y="4889"/>
                  </a:lnTo>
                  <a:cubicBezTo>
                    <a:pt x="1030" y="4910"/>
                    <a:pt x="1000" y="4915"/>
                    <a:pt x="976" y="4901"/>
                  </a:cubicBezTo>
                  <a:lnTo>
                    <a:pt x="961" y="4892"/>
                  </a:lnTo>
                  <a:cubicBezTo>
                    <a:pt x="949" y="4885"/>
                    <a:pt x="940" y="4873"/>
                    <a:pt x="936" y="4859"/>
                  </a:cubicBezTo>
                  <a:lnTo>
                    <a:pt x="922" y="4807"/>
                  </a:lnTo>
                  <a:lnTo>
                    <a:pt x="1019" y="4827"/>
                  </a:lnTo>
                  <a:lnTo>
                    <a:pt x="1004" y="4845"/>
                  </a:lnTo>
                  <a:cubicBezTo>
                    <a:pt x="991" y="4861"/>
                    <a:pt x="970" y="4868"/>
                    <a:pt x="950" y="4864"/>
                  </a:cubicBezTo>
                  <a:lnTo>
                    <a:pt x="906" y="4855"/>
                  </a:lnTo>
                  <a:lnTo>
                    <a:pt x="971" y="4815"/>
                  </a:lnTo>
                  <a:lnTo>
                    <a:pt x="957" y="4868"/>
                  </a:lnTo>
                  <a:cubicBezTo>
                    <a:pt x="956" y="4872"/>
                    <a:pt x="954" y="4876"/>
                    <a:pt x="952" y="4880"/>
                  </a:cubicBezTo>
                  <a:lnTo>
                    <a:pt x="937" y="4906"/>
                  </a:lnTo>
                  <a:cubicBezTo>
                    <a:pt x="926" y="4926"/>
                    <a:pt x="904" y="4937"/>
                    <a:pt x="881" y="4935"/>
                  </a:cubicBezTo>
                  <a:lnTo>
                    <a:pt x="809" y="4926"/>
                  </a:lnTo>
                  <a:lnTo>
                    <a:pt x="867" y="4892"/>
                  </a:lnTo>
                  <a:lnTo>
                    <a:pt x="852" y="4927"/>
                  </a:lnTo>
                  <a:cubicBezTo>
                    <a:pt x="843" y="4949"/>
                    <a:pt x="820" y="4963"/>
                    <a:pt x="796" y="4961"/>
                  </a:cubicBezTo>
                  <a:cubicBezTo>
                    <a:pt x="772" y="4959"/>
                    <a:pt x="752" y="4942"/>
                    <a:pt x="746" y="4918"/>
                  </a:cubicBezTo>
                  <a:lnTo>
                    <a:pt x="732" y="4857"/>
                  </a:lnTo>
                  <a:lnTo>
                    <a:pt x="743" y="4880"/>
                  </a:lnTo>
                  <a:lnTo>
                    <a:pt x="728" y="4862"/>
                  </a:lnTo>
                  <a:cubicBezTo>
                    <a:pt x="723" y="4856"/>
                    <a:pt x="719" y="4848"/>
                    <a:pt x="717" y="4840"/>
                  </a:cubicBezTo>
                  <a:lnTo>
                    <a:pt x="702" y="4778"/>
                  </a:lnTo>
                  <a:lnTo>
                    <a:pt x="709" y="4795"/>
                  </a:lnTo>
                  <a:lnTo>
                    <a:pt x="666" y="4725"/>
                  </a:lnTo>
                  <a:lnTo>
                    <a:pt x="768" y="4704"/>
                  </a:lnTo>
                  <a:lnTo>
                    <a:pt x="754" y="4800"/>
                  </a:lnTo>
                  <a:cubicBezTo>
                    <a:pt x="750" y="4826"/>
                    <a:pt x="729" y="4845"/>
                    <a:pt x="703" y="4847"/>
                  </a:cubicBezTo>
                  <a:cubicBezTo>
                    <a:pt x="677" y="4850"/>
                    <a:pt x="654" y="4834"/>
                    <a:pt x="645" y="4809"/>
                  </a:cubicBezTo>
                  <a:lnTo>
                    <a:pt x="616" y="4722"/>
                  </a:lnTo>
                  <a:lnTo>
                    <a:pt x="640" y="4752"/>
                  </a:lnTo>
                  <a:lnTo>
                    <a:pt x="626" y="4743"/>
                  </a:lnTo>
                  <a:lnTo>
                    <a:pt x="705" y="4720"/>
                  </a:lnTo>
                  <a:lnTo>
                    <a:pt x="661" y="4808"/>
                  </a:lnTo>
                  <a:cubicBezTo>
                    <a:pt x="651" y="4829"/>
                    <a:pt x="629" y="4841"/>
                    <a:pt x="606" y="4839"/>
                  </a:cubicBezTo>
                  <a:cubicBezTo>
                    <a:pt x="582" y="4836"/>
                    <a:pt x="563" y="4820"/>
                    <a:pt x="557" y="4798"/>
                  </a:cubicBezTo>
                  <a:lnTo>
                    <a:pt x="543" y="4748"/>
                  </a:lnTo>
                  <a:lnTo>
                    <a:pt x="529" y="4704"/>
                  </a:lnTo>
                  <a:lnTo>
                    <a:pt x="553" y="4735"/>
                  </a:lnTo>
                  <a:lnTo>
                    <a:pt x="538" y="4726"/>
                  </a:lnTo>
                  <a:lnTo>
                    <a:pt x="616" y="4705"/>
                  </a:lnTo>
                  <a:lnTo>
                    <a:pt x="598" y="4737"/>
                  </a:lnTo>
                  <a:lnTo>
                    <a:pt x="554" y="4798"/>
                  </a:lnTo>
                  <a:cubicBezTo>
                    <a:pt x="543" y="4814"/>
                    <a:pt x="523" y="4823"/>
                    <a:pt x="502" y="4821"/>
                  </a:cubicBezTo>
                  <a:cubicBezTo>
                    <a:pt x="482" y="4819"/>
                    <a:pt x="465" y="4806"/>
                    <a:pt x="457" y="4787"/>
                  </a:cubicBezTo>
                  <a:lnTo>
                    <a:pt x="443" y="4752"/>
                  </a:lnTo>
                  <a:lnTo>
                    <a:pt x="465" y="4778"/>
                  </a:lnTo>
                  <a:lnTo>
                    <a:pt x="451" y="4770"/>
                  </a:lnTo>
                  <a:lnTo>
                    <a:pt x="534" y="4733"/>
                  </a:lnTo>
                  <a:lnTo>
                    <a:pt x="520" y="4803"/>
                  </a:lnTo>
                  <a:cubicBezTo>
                    <a:pt x="514" y="4830"/>
                    <a:pt x="490" y="4849"/>
                    <a:pt x="463" y="4848"/>
                  </a:cubicBezTo>
                  <a:cubicBezTo>
                    <a:pt x="436" y="4847"/>
                    <a:pt x="413" y="4826"/>
                    <a:pt x="409" y="4799"/>
                  </a:cubicBezTo>
                  <a:lnTo>
                    <a:pt x="395" y="4685"/>
                  </a:lnTo>
                  <a:lnTo>
                    <a:pt x="430" y="4730"/>
                  </a:lnTo>
                  <a:lnTo>
                    <a:pt x="386" y="4712"/>
                  </a:lnTo>
                  <a:lnTo>
                    <a:pt x="450" y="4696"/>
                  </a:lnTo>
                  <a:lnTo>
                    <a:pt x="435" y="4714"/>
                  </a:lnTo>
                  <a:lnTo>
                    <a:pt x="441" y="4705"/>
                  </a:lnTo>
                  <a:lnTo>
                    <a:pt x="426" y="4731"/>
                  </a:lnTo>
                  <a:cubicBezTo>
                    <a:pt x="417" y="4749"/>
                    <a:pt x="398" y="4760"/>
                    <a:pt x="377" y="4760"/>
                  </a:cubicBezTo>
                  <a:cubicBezTo>
                    <a:pt x="357" y="4760"/>
                    <a:pt x="338" y="4749"/>
                    <a:pt x="329" y="4731"/>
                  </a:cubicBezTo>
                  <a:lnTo>
                    <a:pt x="314" y="4705"/>
                  </a:lnTo>
                  <a:cubicBezTo>
                    <a:pt x="310" y="4699"/>
                    <a:pt x="308" y="4692"/>
                    <a:pt x="307" y="4684"/>
                  </a:cubicBezTo>
                  <a:lnTo>
                    <a:pt x="293" y="4562"/>
                  </a:lnTo>
                  <a:lnTo>
                    <a:pt x="295" y="4571"/>
                  </a:lnTo>
                  <a:lnTo>
                    <a:pt x="251" y="4422"/>
                  </a:lnTo>
                  <a:lnTo>
                    <a:pt x="333" y="4455"/>
                  </a:lnTo>
                  <a:lnTo>
                    <a:pt x="319" y="4463"/>
                  </a:lnTo>
                  <a:cubicBezTo>
                    <a:pt x="310" y="4469"/>
                    <a:pt x="300" y="4471"/>
                    <a:pt x="290" y="4471"/>
                  </a:cubicBezTo>
                  <a:lnTo>
                    <a:pt x="275" y="4471"/>
                  </a:lnTo>
                  <a:lnTo>
                    <a:pt x="329" y="4430"/>
                  </a:lnTo>
                  <a:lnTo>
                    <a:pt x="315" y="4483"/>
                  </a:lnTo>
                  <a:cubicBezTo>
                    <a:pt x="314" y="4487"/>
                    <a:pt x="312" y="4491"/>
                    <a:pt x="310" y="4495"/>
                  </a:cubicBezTo>
                  <a:lnTo>
                    <a:pt x="295" y="4521"/>
                  </a:lnTo>
                  <a:lnTo>
                    <a:pt x="299" y="4513"/>
                  </a:lnTo>
                  <a:lnTo>
                    <a:pt x="256" y="4632"/>
                  </a:lnTo>
                  <a:lnTo>
                    <a:pt x="242" y="4684"/>
                  </a:lnTo>
                  <a:lnTo>
                    <a:pt x="243" y="4676"/>
                  </a:lnTo>
                  <a:lnTo>
                    <a:pt x="229" y="4790"/>
                  </a:lnTo>
                  <a:cubicBezTo>
                    <a:pt x="226" y="4812"/>
                    <a:pt x="210" y="4830"/>
                    <a:pt x="189" y="4837"/>
                  </a:cubicBezTo>
                  <a:cubicBezTo>
                    <a:pt x="167" y="4843"/>
                    <a:pt x="144" y="4836"/>
                    <a:pt x="130" y="4819"/>
                  </a:cubicBezTo>
                  <a:lnTo>
                    <a:pt x="116" y="4801"/>
                  </a:lnTo>
                  <a:cubicBezTo>
                    <a:pt x="109" y="4793"/>
                    <a:pt x="104" y="4783"/>
                    <a:pt x="103" y="4772"/>
                  </a:cubicBezTo>
                  <a:lnTo>
                    <a:pt x="88" y="4649"/>
                  </a:lnTo>
                  <a:lnTo>
                    <a:pt x="115" y="4691"/>
                  </a:lnTo>
                  <a:lnTo>
                    <a:pt x="71" y="4665"/>
                  </a:lnTo>
                  <a:lnTo>
                    <a:pt x="100" y="4673"/>
                  </a:lnTo>
                  <a:lnTo>
                    <a:pt x="86" y="4673"/>
                  </a:lnTo>
                  <a:cubicBezTo>
                    <a:pt x="62" y="4673"/>
                    <a:pt x="40" y="4657"/>
                    <a:pt x="33" y="4634"/>
                  </a:cubicBezTo>
                  <a:lnTo>
                    <a:pt x="18" y="4591"/>
                  </a:lnTo>
                  <a:lnTo>
                    <a:pt x="71" y="4629"/>
                  </a:lnTo>
                  <a:lnTo>
                    <a:pt x="56" y="4629"/>
                  </a:lnTo>
                  <a:lnTo>
                    <a:pt x="112" y="4573"/>
                  </a:lnTo>
                  <a:lnTo>
                    <a:pt x="112" y="5080"/>
                  </a:lnTo>
                  <a:close/>
                </a:path>
              </a:pathLst>
            </a:custGeom>
            <a:solidFill>
              <a:srgbClr val="A6A6A6"/>
            </a:solidFill>
            <a:ln w="0">
              <a:solidFill>
                <a:srgbClr val="A6A6A6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38" name="Rectangle 75"/>
            <p:cNvSpPr>
              <a:spLocks noChangeArrowheads="1"/>
            </p:cNvSpPr>
            <p:nvPr/>
          </p:nvSpPr>
          <p:spPr bwMode="auto">
            <a:xfrm>
              <a:off x="805" y="872"/>
              <a:ext cx="6" cy="1503"/>
            </a:xfrm>
            <a:prstGeom prst="rect">
              <a:avLst/>
            </a:prstGeom>
            <a:solidFill>
              <a:srgbClr val="868686"/>
            </a:solidFill>
            <a:ln w="9525">
              <a:solidFill>
                <a:srgbClr val="868686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39" name="Freeform 76"/>
            <p:cNvSpPr>
              <a:spLocks noEditPoints="1"/>
            </p:cNvSpPr>
            <p:nvPr/>
          </p:nvSpPr>
          <p:spPr bwMode="auto">
            <a:xfrm>
              <a:off x="784" y="869"/>
              <a:ext cx="24" cy="1509"/>
            </a:xfrm>
            <a:custGeom>
              <a:avLst/>
              <a:gdLst>
                <a:gd name="T0" fmla="*/ 0 w 24"/>
                <a:gd name="T1" fmla="*/ 1503 h 1509"/>
                <a:gd name="T2" fmla="*/ 24 w 24"/>
                <a:gd name="T3" fmla="*/ 1503 h 1509"/>
                <a:gd name="T4" fmla="*/ 24 w 24"/>
                <a:gd name="T5" fmla="*/ 1509 h 1509"/>
                <a:gd name="T6" fmla="*/ 0 w 24"/>
                <a:gd name="T7" fmla="*/ 1509 h 1509"/>
                <a:gd name="T8" fmla="*/ 0 w 24"/>
                <a:gd name="T9" fmla="*/ 1503 h 1509"/>
                <a:gd name="T10" fmla="*/ 0 w 24"/>
                <a:gd name="T11" fmla="*/ 1332 h 1509"/>
                <a:gd name="T12" fmla="*/ 24 w 24"/>
                <a:gd name="T13" fmla="*/ 1332 h 1509"/>
                <a:gd name="T14" fmla="*/ 24 w 24"/>
                <a:gd name="T15" fmla="*/ 1338 h 1509"/>
                <a:gd name="T16" fmla="*/ 0 w 24"/>
                <a:gd name="T17" fmla="*/ 1338 h 1509"/>
                <a:gd name="T18" fmla="*/ 0 w 24"/>
                <a:gd name="T19" fmla="*/ 1332 h 1509"/>
                <a:gd name="T20" fmla="*/ 0 w 24"/>
                <a:gd name="T21" fmla="*/ 1167 h 1509"/>
                <a:gd name="T22" fmla="*/ 24 w 24"/>
                <a:gd name="T23" fmla="*/ 1167 h 1509"/>
                <a:gd name="T24" fmla="*/ 24 w 24"/>
                <a:gd name="T25" fmla="*/ 1173 h 1509"/>
                <a:gd name="T26" fmla="*/ 0 w 24"/>
                <a:gd name="T27" fmla="*/ 1173 h 1509"/>
                <a:gd name="T28" fmla="*/ 0 w 24"/>
                <a:gd name="T29" fmla="*/ 1167 h 1509"/>
                <a:gd name="T30" fmla="*/ 0 w 24"/>
                <a:gd name="T31" fmla="*/ 1002 h 1509"/>
                <a:gd name="T32" fmla="*/ 24 w 24"/>
                <a:gd name="T33" fmla="*/ 1002 h 1509"/>
                <a:gd name="T34" fmla="*/ 24 w 24"/>
                <a:gd name="T35" fmla="*/ 1008 h 1509"/>
                <a:gd name="T36" fmla="*/ 0 w 24"/>
                <a:gd name="T37" fmla="*/ 1008 h 1509"/>
                <a:gd name="T38" fmla="*/ 0 w 24"/>
                <a:gd name="T39" fmla="*/ 1002 h 1509"/>
                <a:gd name="T40" fmla="*/ 0 w 24"/>
                <a:gd name="T41" fmla="*/ 831 h 1509"/>
                <a:gd name="T42" fmla="*/ 24 w 24"/>
                <a:gd name="T43" fmla="*/ 831 h 1509"/>
                <a:gd name="T44" fmla="*/ 24 w 24"/>
                <a:gd name="T45" fmla="*/ 837 h 1509"/>
                <a:gd name="T46" fmla="*/ 0 w 24"/>
                <a:gd name="T47" fmla="*/ 837 h 1509"/>
                <a:gd name="T48" fmla="*/ 0 w 24"/>
                <a:gd name="T49" fmla="*/ 831 h 1509"/>
                <a:gd name="T50" fmla="*/ 0 w 24"/>
                <a:gd name="T51" fmla="*/ 666 h 1509"/>
                <a:gd name="T52" fmla="*/ 24 w 24"/>
                <a:gd name="T53" fmla="*/ 666 h 1509"/>
                <a:gd name="T54" fmla="*/ 24 w 24"/>
                <a:gd name="T55" fmla="*/ 672 h 1509"/>
                <a:gd name="T56" fmla="*/ 0 w 24"/>
                <a:gd name="T57" fmla="*/ 672 h 1509"/>
                <a:gd name="T58" fmla="*/ 0 w 24"/>
                <a:gd name="T59" fmla="*/ 666 h 1509"/>
                <a:gd name="T60" fmla="*/ 0 w 24"/>
                <a:gd name="T61" fmla="*/ 501 h 1509"/>
                <a:gd name="T62" fmla="*/ 24 w 24"/>
                <a:gd name="T63" fmla="*/ 501 h 1509"/>
                <a:gd name="T64" fmla="*/ 24 w 24"/>
                <a:gd name="T65" fmla="*/ 507 h 1509"/>
                <a:gd name="T66" fmla="*/ 0 w 24"/>
                <a:gd name="T67" fmla="*/ 507 h 1509"/>
                <a:gd name="T68" fmla="*/ 0 w 24"/>
                <a:gd name="T69" fmla="*/ 501 h 1509"/>
                <a:gd name="T70" fmla="*/ 0 w 24"/>
                <a:gd name="T71" fmla="*/ 330 h 1509"/>
                <a:gd name="T72" fmla="*/ 24 w 24"/>
                <a:gd name="T73" fmla="*/ 330 h 1509"/>
                <a:gd name="T74" fmla="*/ 24 w 24"/>
                <a:gd name="T75" fmla="*/ 336 h 1509"/>
                <a:gd name="T76" fmla="*/ 0 w 24"/>
                <a:gd name="T77" fmla="*/ 336 h 1509"/>
                <a:gd name="T78" fmla="*/ 0 w 24"/>
                <a:gd name="T79" fmla="*/ 330 h 1509"/>
                <a:gd name="T80" fmla="*/ 0 w 24"/>
                <a:gd name="T81" fmla="*/ 165 h 1509"/>
                <a:gd name="T82" fmla="*/ 24 w 24"/>
                <a:gd name="T83" fmla="*/ 165 h 1509"/>
                <a:gd name="T84" fmla="*/ 24 w 24"/>
                <a:gd name="T85" fmla="*/ 171 h 1509"/>
                <a:gd name="T86" fmla="*/ 0 w 24"/>
                <a:gd name="T87" fmla="*/ 171 h 1509"/>
                <a:gd name="T88" fmla="*/ 0 w 24"/>
                <a:gd name="T89" fmla="*/ 165 h 1509"/>
                <a:gd name="T90" fmla="*/ 0 w 24"/>
                <a:gd name="T91" fmla="*/ 0 h 1509"/>
                <a:gd name="T92" fmla="*/ 24 w 24"/>
                <a:gd name="T93" fmla="*/ 0 h 1509"/>
                <a:gd name="T94" fmla="*/ 24 w 24"/>
                <a:gd name="T95" fmla="*/ 6 h 1509"/>
                <a:gd name="T96" fmla="*/ 0 w 24"/>
                <a:gd name="T97" fmla="*/ 6 h 1509"/>
                <a:gd name="T98" fmla="*/ 0 w 24"/>
                <a:gd name="T99" fmla="*/ 0 h 15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4"/>
                <a:gd name="T151" fmla="*/ 0 h 1509"/>
                <a:gd name="T152" fmla="*/ 24 w 24"/>
                <a:gd name="T153" fmla="*/ 1509 h 150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4" h="1509">
                  <a:moveTo>
                    <a:pt x="0" y="1503"/>
                  </a:moveTo>
                  <a:lnTo>
                    <a:pt x="24" y="1503"/>
                  </a:lnTo>
                  <a:lnTo>
                    <a:pt x="24" y="1509"/>
                  </a:lnTo>
                  <a:lnTo>
                    <a:pt x="0" y="1509"/>
                  </a:lnTo>
                  <a:lnTo>
                    <a:pt x="0" y="1503"/>
                  </a:lnTo>
                  <a:close/>
                  <a:moveTo>
                    <a:pt x="0" y="1332"/>
                  </a:moveTo>
                  <a:lnTo>
                    <a:pt x="24" y="1332"/>
                  </a:lnTo>
                  <a:lnTo>
                    <a:pt x="24" y="1338"/>
                  </a:lnTo>
                  <a:lnTo>
                    <a:pt x="0" y="1338"/>
                  </a:lnTo>
                  <a:lnTo>
                    <a:pt x="0" y="1332"/>
                  </a:lnTo>
                  <a:close/>
                  <a:moveTo>
                    <a:pt x="0" y="1167"/>
                  </a:moveTo>
                  <a:lnTo>
                    <a:pt x="24" y="1167"/>
                  </a:lnTo>
                  <a:lnTo>
                    <a:pt x="24" y="1173"/>
                  </a:lnTo>
                  <a:lnTo>
                    <a:pt x="0" y="1173"/>
                  </a:lnTo>
                  <a:lnTo>
                    <a:pt x="0" y="1167"/>
                  </a:lnTo>
                  <a:close/>
                  <a:moveTo>
                    <a:pt x="0" y="1002"/>
                  </a:moveTo>
                  <a:lnTo>
                    <a:pt x="24" y="1002"/>
                  </a:lnTo>
                  <a:lnTo>
                    <a:pt x="24" y="1008"/>
                  </a:lnTo>
                  <a:lnTo>
                    <a:pt x="0" y="1008"/>
                  </a:lnTo>
                  <a:lnTo>
                    <a:pt x="0" y="1002"/>
                  </a:lnTo>
                  <a:close/>
                  <a:moveTo>
                    <a:pt x="0" y="831"/>
                  </a:moveTo>
                  <a:lnTo>
                    <a:pt x="24" y="831"/>
                  </a:lnTo>
                  <a:lnTo>
                    <a:pt x="24" y="837"/>
                  </a:lnTo>
                  <a:lnTo>
                    <a:pt x="0" y="837"/>
                  </a:lnTo>
                  <a:lnTo>
                    <a:pt x="0" y="831"/>
                  </a:lnTo>
                  <a:close/>
                  <a:moveTo>
                    <a:pt x="0" y="666"/>
                  </a:moveTo>
                  <a:lnTo>
                    <a:pt x="24" y="666"/>
                  </a:lnTo>
                  <a:lnTo>
                    <a:pt x="24" y="672"/>
                  </a:lnTo>
                  <a:lnTo>
                    <a:pt x="0" y="672"/>
                  </a:lnTo>
                  <a:lnTo>
                    <a:pt x="0" y="666"/>
                  </a:lnTo>
                  <a:close/>
                  <a:moveTo>
                    <a:pt x="0" y="501"/>
                  </a:moveTo>
                  <a:lnTo>
                    <a:pt x="24" y="501"/>
                  </a:lnTo>
                  <a:lnTo>
                    <a:pt x="24" y="507"/>
                  </a:lnTo>
                  <a:lnTo>
                    <a:pt x="0" y="507"/>
                  </a:lnTo>
                  <a:lnTo>
                    <a:pt x="0" y="501"/>
                  </a:lnTo>
                  <a:close/>
                  <a:moveTo>
                    <a:pt x="0" y="330"/>
                  </a:moveTo>
                  <a:lnTo>
                    <a:pt x="24" y="330"/>
                  </a:lnTo>
                  <a:lnTo>
                    <a:pt x="24" y="336"/>
                  </a:lnTo>
                  <a:lnTo>
                    <a:pt x="0" y="336"/>
                  </a:lnTo>
                  <a:lnTo>
                    <a:pt x="0" y="330"/>
                  </a:lnTo>
                  <a:close/>
                  <a:moveTo>
                    <a:pt x="0" y="165"/>
                  </a:moveTo>
                  <a:lnTo>
                    <a:pt x="24" y="165"/>
                  </a:lnTo>
                  <a:lnTo>
                    <a:pt x="24" y="171"/>
                  </a:lnTo>
                  <a:lnTo>
                    <a:pt x="0" y="171"/>
                  </a:lnTo>
                  <a:lnTo>
                    <a:pt x="0" y="165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9525">
              <a:solidFill>
                <a:srgbClr val="868686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40" name="Rectangle 77"/>
            <p:cNvSpPr>
              <a:spLocks noChangeArrowheads="1"/>
            </p:cNvSpPr>
            <p:nvPr/>
          </p:nvSpPr>
          <p:spPr bwMode="auto">
            <a:xfrm>
              <a:off x="808" y="2372"/>
              <a:ext cx="2766" cy="6"/>
            </a:xfrm>
            <a:prstGeom prst="rect">
              <a:avLst/>
            </a:prstGeom>
            <a:solidFill>
              <a:srgbClr val="868686"/>
            </a:solidFill>
            <a:ln w="9525">
              <a:solidFill>
                <a:srgbClr val="868686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41" name="Freeform 78"/>
            <p:cNvSpPr>
              <a:spLocks noEditPoints="1"/>
            </p:cNvSpPr>
            <p:nvPr/>
          </p:nvSpPr>
          <p:spPr bwMode="auto">
            <a:xfrm>
              <a:off x="805" y="2375"/>
              <a:ext cx="2630" cy="24"/>
            </a:xfrm>
            <a:custGeom>
              <a:avLst/>
              <a:gdLst>
                <a:gd name="T0" fmla="*/ 6 w 2630"/>
                <a:gd name="T1" fmla="*/ 0 h 24"/>
                <a:gd name="T2" fmla="*/ 6 w 2630"/>
                <a:gd name="T3" fmla="*/ 24 h 24"/>
                <a:gd name="T4" fmla="*/ 0 w 2630"/>
                <a:gd name="T5" fmla="*/ 24 h 24"/>
                <a:gd name="T6" fmla="*/ 0 w 2630"/>
                <a:gd name="T7" fmla="*/ 0 h 24"/>
                <a:gd name="T8" fmla="*/ 6 w 2630"/>
                <a:gd name="T9" fmla="*/ 0 h 24"/>
                <a:gd name="T10" fmla="*/ 326 w 2630"/>
                <a:gd name="T11" fmla="*/ 0 h 24"/>
                <a:gd name="T12" fmla="*/ 326 w 2630"/>
                <a:gd name="T13" fmla="*/ 24 h 24"/>
                <a:gd name="T14" fmla="*/ 320 w 2630"/>
                <a:gd name="T15" fmla="*/ 24 h 24"/>
                <a:gd name="T16" fmla="*/ 320 w 2630"/>
                <a:gd name="T17" fmla="*/ 0 h 24"/>
                <a:gd name="T18" fmla="*/ 326 w 2630"/>
                <a:gd name="T19" fmla="*/ 0 h 24"/>
                <a:gd name="T20" fmla="*/ 657 w 2630"/>
                <a:gd name="T21" fmla="*/ 0 h 24"/>
                <a:gd name="T22" fmla="*/ 657 w 2630"/>
                <a:gd name="T23" fmla="*/ 24 h 24"/>
                <a:gd name="T24" fmla="*/ 651 w 2630"/>
                <a:gd name="T25" fmla="*/ 24 h 24"/>
                <a:gd name="T26" fmla="*/ 651 w 2630"/>
                <a:gd name="T27" fmla="*/ 0 h 24"/>
                <a:gd name="T28" fmla="*/ 657 w 2630"/>
                <a:gd name="T29" fmla="*/ 0 h 24"/>
                <a:gd name="T30" fmla="*/ 983 w 2630"/>
                <a:gd name="T31" fmla="*/ 0 h 24"/>
                <a:gd name="T32" fmla="*/ 983 w 2630"/>
                <a:gd name="T33" fmla="*/ 24 h 24"/>
                <a:gd name="T34" fmla="*/ 977 w 2630"/>
                <a:gd name="T35" fmla="*/ 24 h 24"/>
                <a:gd name="T36" fmla="*/ 977 w 2630"/>
                <a:gd name="T37" fmla="*/ 0 h 24"/>
                <a:gd name="T38" fmla="*/ 983 w 2630"/>
                <a:gd name="T39" fmla="*/ 0 h 24"/>
                <a:gd name="T40" fmla="*/ 1321 w 2630"/>
                <a:gd name="T41" fmla="*/ 0 h 24"/>
                <a:gd name="T42" fmla="*/ 1321 w 2630"/>
                <a:gd name="T43" fmla="*/ 24 h 24"/>
                <a:gd name="T44" fmla="*/ 1315 w 2630"/>
                <a:gd name="T45" fmla="*/ 24 h 24"/>
                <a:gd name="T46" fmla="*/ 1315 w 2630"/>
                <a:gd name="T47" fmla="*/ 0 h 24"/>
                <a:gd name="T48" fmla="*/ 1321 w 2630"/>
                <a:gd name="T49" fmla="*/ 0 h 24"/>
                <a:gd name="T50" fmla="*/ 1646 w 2630"/>
                <a:gd name="T51" fmla="*/ 0 h 24"/>
                <a:gd name="T52" fmla="*/ 1646 w 2630"/>
                <a:gd name="T53" fmla="*/ 24 h 24"/>
                <a:gd name="T54" fmla="*/ 1641 w 2630"/>
                <a:gd name="T55" fmla="*/ 24 h 24"/>
                <a:gd name="T56" fmla="*/ 1641 w 2630"/>
                <a:gd name="T57" fmla="*/ 0 h 24"/>
                <a:gd name="T58" fmla="*/ 1646 w 2630"/>
                <a:gd name="T59" fmla="*/ 0 h 24"/>
                <a:gd name="T60" fmla="*/ 1978 w 2630"/>
                <a:gd name="T61" fmla="*/ 0 h 24"/>
                <a:gd name="T62" fmla="*/ 1978 w 2630"/>
                <a:gd name="T63" fmla="*/ 24 h 24"/>
                <a:gd name="T64" fmla="*/ 1972 w 2630"/>
                <a:gd name="T65" fmla="*/ 24 h 24"/>
                <a:gd name="T66" fmla="*/ 1972 w 2630"/>
                <a:gd name="T67" fmla="*/ 0 h 24"/>
                <a:gd name="T68" fmla="*/ 1978 w 2630"/>
                <a:gd name="T69" fmla="*/ 0 h 24"/>
                <a:gd name="T70" fmla="*/ 2304 w 2630"/>
                <a:gd name="T71" fmla="*/ 0 h 24"/>
                <a:gd name="T72" fmla="*/ 2304 w 2630"/>
                <a:gd name="T73" fmla="*/ 24 h 24"/>
                <a:gd name="T74" fmla="*/ 2298 w 2630"/>
                <a:gd name="T75" fmla="*/ 24 h 24"/>
                <a:gd name="T76" fmla="*/ 2298 w 2630"/>
                <a:gd name="T77" fmla="*/ 0 h 24"/>
                <a:gd name="T78" fmla="*/ 2304 w 2630"/>
                <a:gd name="T79" fmla="*/ 0 h 24"/>
                <a:gd name="T80" fmla="*/ 2630 w 2630"/>
                <a:gd name="T81" fmla="*/ 0 h 24"/>
                <a:gd name="T82" fmla="*/ 2630 w 2630"/>
                <a:gd name="T83" fmla="*/ 24 h 24"/>
                <a:gd name="T84" fmla="*/ 2624 w 2630"/>
                <a:gd name="T85" fmla="*/ 24 h 24"/>
                <a:gd name="T86" fmla="*/ 2624 w 2630"/>
                <a:gd name="T87" fmla="*/ 0 h 24"/>
                <a:gd name="T88" fmla="*/ 2630 w 2630"/>
                <a:gd name="T89" fmla="*/ 0 h 2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630"/>
                <a:gd name="T136" fmla="*/ 0 h 24"/>
                <a:gd name="T137" fmla="*/ 2630 w 2630"/>
                <a:gd name="T138" fmla="*/ 24 h 2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630" h="24">
                  <a:moveTo>
                    <a:pt x="6" y="0"/>
                  </a:moveTo>
                  <a:lnTo>
                    <a:pt x="6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6" y="0"/>
                  </a:lnTo>
                  <a:close/>
                  <a:moveTo>
                    <a:pt x="326" y="0"/>
                  </a:moveTo>
                  <a:lnTo>
                    <a:pt x="326" y="24"/>
                  </a:lnTo>
                  <a:lnTo>
                    <a:pt x="320" y="24"/>
                  </a:lnTo>
                  <a:lnTo>
                    <a:pt x="320" y="0"/>
                  </a:lnTo>
                  <a:lnTo>
                    <a:pt x="326" y="0"/>
                  </a:lnTo>
                  <a:close/>
                  <a:moveTo>
                    <a:pt x="657" y="0"/>
                  </a:moveTo>
                  <a:lnTo>
                    <a:pt x="657" y="24"/>
                  </a:lnTo>
                  <a:lnTo>
                    <a:pt x="651" y="24"/>
                  </a:lnTo>
                  <a:lnTo>
                    <a:pt x="651" y="0"/>
                  </a:lnTo>
                  <a:lnTo>
                    <a:pt x="657" y="0"/>
                  </a:lnTo>
                  <a:close/>
                  <a:moveTo>
                    <a:pt x="983" y="0"/>
                  </a:moveTo>
                  <a:lnTo>
                    <a:pt x="983" y="24"/>
                  </a:lnTo>
                  <a:lnTo>
                    <a:pt x="977" y="24"/>
                  </a:lnTo>
                  <a:lnTo>
                    <a:pt x="977" y="0"/>
                  </a:lnTo>
                  <a:lnTo>
                    <a:pt x="983" y="0"/>
                  </a:lnTo>
                  <a:close/>
                  <a:moveTo>
                    <a:pt x="1321" y="0"/>
                  </a:moveTo>
                  <a:lnTo>
                    <a:pt x="1321" y="24"/>
                  </a:lnTo>
                  <a:lnTo>
                    <a:pt x="1315" y="24"/>
                  </a:lnTo>
                  <a:lnTo>
                    <a:pt x="1315" y="0"/>
                  </a:lnTo>
                  <a:lnTo>
                    <a:pt x="1321" y="0"/>
                  </a:lnTo>
                  <a:close/>
                  <a:moveTo>
                    <a:pt x="1646" y="0"/>
                  </a:moveTo>
                  <a:lnTo>
                    <a:pt x="1646" y="24"/>
                  </a:lnTo>
                  <a:lnTo>
                    <a:pt x="1641" y="24"/>
                  </a:lnTo>
                  <a:lnTo>
                    <a:pt x="1641" y="0"/>
                  </a:lnTo>
                  <a:lnTo>
                    <a:pt x="1646" y="0"/>
                  </a:lnTo>
                  <a:close/>
                  <a:moveTo>
                    <a:pt x="1978" y="0"/>
                  </a:moveTo>
                  <a:lnTo>
                    <a:pt x="1978" y="24"/>
                  </a:lnTo>
                  <a:lnTo>
                    <a:pt x="1972" y="24"/>
                  </a:lnTo>
                  <a:lnTo>
                    <a:pt x="1972" y="0"/>
                  </a:lnTo>
                  <a:lnTo>
                    <a:pt x="1978" y="0"/>
                  </a:lnTo>
                  <a:close/>
                  <a:moveTo>
                    <a:pt x="2304" y="0"/>
                  </a:moveTo>
                  <a:lnTo>
                    <a:pt x="2304" y="24"/>
                  </a:lnTo>
                  <a:lnTo>
                    <a:pt x="2298" y="24"/>
                  </a:lnTo>
                  <a:lnTo>
                    <a:pt x="2298" y="0"/>
                  </a:lnTo>
                  <a:lnTo>
                    <a:pt x="2304" y="0"/>
                  </a:lnTo>
                  <a:close/>
                  <a:moveTo>
                    <a:pt x="2630" y="0"/>
                  </a:moveTo>
                  <a:lnTo>
                    <a:pt x="2630" y="24"/>
                  </a:lnTo>
                  <a:lnTo>
                    <a:pt x="2624" y="24"/>
                  </a:lnTo>
                  <a:lnTo>
                    <a:pt x="2624" y="0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868686"/>
            </a:solidFill>
            <a:ln w="9525">
              <a:solidFill>
                <a:srgbClr val="868686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42" name="Freeform 79"/>
            <p:cNvSpPr>
              <a:spLocks/>
            </p:cNvSpPr>
            <p:nvPr/>
          </p:nvSpPr>
          <p:spPr bwMode="auto">
            <a:xfrm>
              <a:off x="799" y="1229"/>
              <a:ext cx="1664" cy="1015"/>
            </a:xfrm>
            <a:custGeom>
              <a:avLst/>
              <a:gdLst>
                <a:gd name="T0" fmla="*/ 144 w 4496"/>
                <a:gd name="T1" fmla="*/ 2529 h 2657"/>
                <a:gd name="T2" fmla="*/ 343 w 4496"/>
                <a:gd name="T3" fmla="*/ 2523 h 2657"/>
                <a:gd name="T4" fmla="*/ 544 w 4496"/>
                <a:gd name="T5" fmla="*/ 2529 h 2657"/>
                <a:gd name="T6" fmla="*/ 775 w 4496"/>
                <a:gd name="T7" fmla="*/ 2539 h 2657"/>
                <a:gd name="T8" fmla="*/ 976 w 4496"/>
                <a:gd name="T9" fmla="*/ 2545 h 2657"/>
                <a:gd name="T10" fmla="*/ 1130 w 4496"/>
                <a:gd name="T11" fmla="*/ 2571 h 2657"/>
                <a:gd name="T12" fmla="*/ 1296 w 4496"/>
                <a:gd name="T13" fmla="*/ 2593 h 2657"/>
                <a:gd name="T14" fmla="*/ 1456 w 4496"/>
                <a:gd name="T15" fmla="*/ 2577 h 2657"/>
                <a:gd name="T16" fmla="*/ 1682 w 4496"/>
                <a:gd name="T17" fmla="*/ 2034 h 2657"/>
                <a:gd name="T18" fmla="*/ 1808 w 4496"/>
                <a:gd name="T19" fmla="*/ 2209 h 2657"/>
                <a:gd name="T20" fmla="*/ 1946 w 4496"/>
                <a:gd name="T21" fmla="*/ 2091 h 2657"/>
                <a:gd name="T22" fmla="*/ 2125 w 4496"/>
                <a:gd name="T23" fmla="*/ 2003 h 2657"/>
                <a:gd name="T24" fmla="*/ 2231 w 4496"/>
                <a:gd name="T25" fmla="*/ 2091 h 2657"/>
                <a:gd name="T26" fmla="*/ 2368 w 4496"/>
                <a:gd name="T27" fmla="*/ 2049 h 2657"/>
                <a:gd name="T28" fmla="*/ 2496 w 4496"/>
                <a:gd name="T29" fmla="*/ 2017 h 2657"/>
                <a:gd name="T30" fmla="*/ 2624 w 4496"/>
                <a:gd name="T31" fmla="*/ 2049 h 2657"/>
                <a:gd name="T32" fmla="*/ 2816 w 4496"/>
                <a:gd name="T33" fmla="*/ 2065 h 2657"/>
                <a:gd name="T34" fmla="*/ 2944 w 4496"/>
                <a:gd name="T35" fmla="*/ 1937 h 2657"/>
                <a:gd name="T36" fmla="*/ 3030 w 4496"/>
                <a:gd name="T37" fmla="*/ 1923 h 2657"/>
                <a:gd name="T38" fmla="*/ 3174 w 4496"/>
                <a:gd name="T39" fmla="*/ 1651 h 2657"/>
                <a:gd name="T40" fmla="*/ 3296 w 4496"/>
                <a:gd name="T41" fmla="*/ 1649 h 2657"/>
                <a:gd name="T42" fmla="*/ 3453 w 4496"/>
                <a:gd name="T43" fmla="*/ 1603 h 2657"/>
                <a:gd name="T44" fmla="*/ 3536 w 4496"/>
                <a:gd name="T45" fmla="*/ 1649 h 2657"/>
                <a:gd name="T46" fmla="*/ 3659 w 4496"/>
                <a:gd name="T47" fmla="*/ 787 h 2657"/>
                <a:gd name="T48" fmla="*/ 3729 w 4496"/>
                <a:gd name="T49" fmla="*/ 719 h 2657"/>
                <a:gd name="T50" fmla="*/ 3877 w 4496"/>
                <a:gd name="T51" fmla="*/ 81 h 2657"/>
                <a:gd name="T52" fmla="*/ 4011 w 4496"/>
                <a:gd name="T53" fmla="*/ 467 h 2657"/>
                <a:gd name="T54" fmla="*/ 4084 w 4496"/>
                <a:gd name="T55" fmla="*/ 163 h 2657"/>
                <a:gd name="T56" fmla="*/ 4240 w 4496"/>
                <a:gd name="T57" fmla="*/ 33 h 2657"/>
                <a:gd name="T58" fmla="*/ 4331 w 4496"/>
                <a:gd name="T59" fmla="*/ 50 h 2657"/>
                <a:gd name="T60" fmla="*/ 4464 w 4496"/>
                <a:gd name="T61" fmla="*/ 145 h 2657"/>
                <a:gd name="T62" fmla="*/ 4330 w 4496"/>
                <a:gd name="T63" fmla="*/ 120 h 2657"/>
                <a:gd name="T64" fmla="*/ 4269 w 4496"/>
                <a:gd name="T65" fmla="*/ 80 h 2657"/>
                <a:gd name="T66" fmla="*/ 4141 w 4496"/>
                <a:gd name="T67" fmla="*/ 192 h 2657"/>
                <a:gd name="T68" fmla="*/ 4017 w 4496"/>
                <a:gd name="T69" fmla="*/ 525 h 2657"/>
                <a:gd name="T70" fmla="*/ 3932 w 4496"/>
                <a:gd name="T71" fmla="*/ 114 h 2657"/>
                <a:gd name="T72" fmla="*/ 3792 w 4496"/>
                <a:gd name="T73" fmla="*/ 724 h 2657"/>
                <a:gd name="T74" fmla="*/ 3686 w 4496"/>
                <a:gd name="T75" fmla="*/ 864 h 2657"/>
                <a:gd name="T76" fmla="*/ 3508 w 4496"/>
                <a:gd name="T77" fmla="*/ 1696 h 2657"/>
                <a:gd name="T78" fmla="*/ 3412 w 4496"/>
                <a:gd name="T79" fmla="*/ 1664 h 2657"/>
                <a:gd name="T80" fmla="*/ 3296 w 4496"/>
                <a:gd name="T81" fmla="*/ 1713 h 2657"/>
                <a:gd name="T82" fmla="*/ 3195 w 4496"/>
                <a:gd name="T83" fmla="*/ 1712 h 2657"/>
                <a:gd name="T84" fmla="*/ 3040 w 4496"/>
                <a:gd name="T85" fmla="*/ 1985 h 2657"/>
                <a:gd name="T86" fmla="*/ 2928 w 4496"/>
                <a:gd name="T87" fmla="*/ 2001 h 2657"/>
                <a:gd name="T88" fmla="*/ 2800 w 4496"/>
                <a:gd name="T89" fmla="*/ 2129 h 2657"/>
                <a:gd name="T90" fmla="*/ 2608 w 4496"/>
                <a:gd name="T91" fmla="*/ 2113 h 2657"/>
                <a:gd name="T92" fmla="*/ 2519 w 4496"/>
                <a:gd name="T93" fmla="*/ 2072 h 2657"/>
                <a:gd name="T94" fmla="*/ 2320 w 4496"/>
                <a:gd name="T95" fmla="*/ 2113 h 2657"/>
                <a:gd name="T96" fmla="*/ 2186 w 4496"/>
                <a:gd name="T97" fmla="*/ 2136 h 2657"/>
                <a:gd name="T98" fmla="*/ 2068 w 4496"/>
                <a:gd name="T99" fmla="*/ 2032 h 2657"/>
                <a:gd name="T100" fmla="*/ 1991 w 4496"/>
                <a:gd name="T101" fmla="*/ 2136 h 2657"/>
                <a:gd name="T102" fmla="*/ 1808 w 4496"/>
                <a:gd name="T103" fmla="*/ 2273 h 2657"/>
                <a:gd name="T104" fmla="*/ 1712 w 4496"/>
                <a:gd name="T105" fmla="*/ 2072 h 2657"/>
                <a:gd name="T106" fmla="*/ 1408 w 4496"/>
                <a:gd name="T107" fmla="*/ 2641 h 2657"/>
                <a:gd name="T108" fmla="*/ 1280 w 4496"/>
                <a:gd name="T109" fmla="*/ 2657 h 2657"/>
                <a:gd name="T110" fmla="*/ 1130 w 4496"/>
                <a:gd name="T111" fmla="*/ 2616 h 2657"/>
                <a:gd name="T112" fmla="*/ 960 w 4496"/>
                <a:gd name="T113" fmla="*/ 2609 h 2657"/>
                <a:gd name="T114" fmla="*/ 714 w 4496"/>
                <a:gd name="T115" fmla="*/ 2568 h 2657"/>
                <a:gd name="T116" fmla="*/ 528 w 4496"/>
                <a:gd name="T117" fmla="*/ 2593 h 2657"/>
                <a:gd name="T118" fmla="*/ 320 w 4496"/>
                <a:gd name="T119" fmla="*/ 2577 h 2657"/>
                <a:gd name="T120" fmla="*/ 128 w 4496"/>
                <a:gd name="T121" fmla="*/ 2593 h 2657"/>
                <a:gd name="T122" fmla="*/ 32 w 4496"/>
                <a:gd name="T123" fmla="*/ 2465 h 265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96"/>
                <a:gd name="T187" fmla="*/ 0 h 2657"/>
                <a:gd name="T188" fmla="*/ 4496 w 4496"/>
                <a:gd name="T189" fmla="*/ 2657 h 265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96" h="2657">
                  <a:moveTo>
                    <a:pt x="32" y="2465"/>
                  </a:moveTo>
                  <a:lnTo>
                    <a:pt x="48" y="2465"/>
                  </a:lnTo>
                  <a:lnTo>
                    <a:pt x="64" y="2465"/>
                  </a:lnTo>
                  <a:cubicBezTo>
                    <a:pt x="78" y="2465"/>
                    <a:pt x="90" y="2474"/>
                    <a:pt x="95" y="2487"/>
                  </a:cubicBezTo>
                  <a:lnTo>
                    <a:pt x="111" y="2535"/>
                  </a:lnTo>
                  <a:lnTo>
                    <a:pt x="80" y="2513"/>
                  </a:lnTo>
                  <a:lnTo>
                    <a:pt x="128" y="2513"/>
                  </a:lnTo>
                  <a:cubicBezTo>
                    <a:pt x="146" y="2513"/>
                    <a:pt x="160" y="2528"/>
                    <a:pt x="160" y="2545"/>
                  </a:cubicBezTo>
                  <a:lnTo>
                    <a:pt x="160" y="2561"/>
                  </a:lnTo>
                  <a:lnTo>
                    <a:pt x="128" y="2529"/>
                  </a:lnTo>
                  <a:lnTo>
                    <a:pt x="144" y="2529"/>
                  </a:lnTo>
                  <a:lnTo>
                    <a:pt x="160" y="2529"/>
                  </a:lnTo>
                  <a:lnTo>
                    <a:pt x="176" y="2529"/>
                  </a:lnTo>
                  <a:lnTo>
                    <a:pt x="224" y="2529"/>
                  </a:lnTo>
                  <a:lnTo>
                    <a:pt x="240" y="2529"/>
                  </a:lnTo>
                  <a:lnTo>
                    <a:pt x="256" y="2529"/>
                  </a:lnTo>
                  <a:lnTo>
                    <a:pt x="272" y="2529"/>
                  </a:lnTo>
                  <a:lnTo>
                    <a:pt x="250" y="2539"/>
                  </a:lnTo>
                  <a:lnTo>
                    <a:pt x="266" y="2523"/>
                  </a:lnTo>
                  <a:cubicBezTo>
                    <a:pt x="272" y="2517"/>
                    <a:pt x="280" y="2513"/>
                    <a:pt x="288" y="2513"/>
                  </a:cubicBezTo>
                  <a:lnTo>
                    <a:pt x="320" y="2513"/>
                  </a:lnTo>
                  <a:cubicBezTo>
                    <a:pt x="329" y="2513"/>
                    <a:pt x="337" y="2517"/>
                    <a:pt x="343" y="2523"/>
                  </a:cubicBezTo>
                  <a:lnTo>
                    <a:pt x="359" y="2539"/>
                  </a:lnTo>
                  <a:lnTo>
                    <a:pt x="336" y="2529"/>
                  </a:lnTo>
                  <a:lnTo>
                    <a:pt x="352" y="2529"/>
                  </a:lnTo>
                  <a:lnTo>
                    <a:pt x="368" y="2529"/>
                  </a:lnTo>
                  <a:lnTo>
                    <a:pt x="384" y="2529"/>
                  </a:lnTo>
                  <a:lnTo>
                    <a:pt x="432" y="2529"/>
                  </a:lnTo>
                  <a:lnTo>
                    <a:pt x="448" y="2529"/>
                  </a:lnTo>
                  <a:lnTo>
                    <a:pt x="464" y="2529"/>
                  </a:lnTo>
                  <a:lnTo>
                    <a:pt x="480" y="2529"/>
                  </a:lnTo>
                  <a:lnTo>
                    <a:pt x="528" y="2529"/>
                  </a:lnTo>
                  <a:lnTo>
                    <a:pt x="544" y="2529"/>
                  </a:lnTo>
                  <a:lnTo>
                    <a:pt x="560" y="2529"/>
                  </a:lnTo>
                  <a:lnTo>
                    <a:pt x="576" y="2529"/>
                  </a:lnTo>
                  <a:lnTo>
                    <a:pt x="592" y="2529"/>
                  </a:lnTo>
                  <a:lnTo>
                    <a:pt x="624" y="2529"/>
                  </a:lnTo>
                  <a:lnTo>
                    <a:pt x="640" y="2529"/>
                  </a:lnTo>
                  <a:lnTo>
                    <a:pt x="672" y="2529"/>
                  </a:lnTo>
                  <a:lnTo>
                    <a:pt x="688" y="2529"/>
                  </a:lnTo>
                  <a:lnTo>
                    <a:pt x="678" y="2531"/>
                  </a:lnTo>
                  <a:lnTo>
                    <a:pt x="726" y="2515"/>
                  </a:lnTo>
                  <a:cubicBezTo>
                    <a:pt x="738" y="2511"/>
                    <a:pt x="751" y="2514"/>
                    <a:pt x="759" y="2523"/>
                  </a:cubicBezTo>
                  <a:lnTo>
                    <a:pt x="775" y="2539"/>
                  </a:lnTo>
                  <a:lnTo>
                    <a:pt x="752" y="2529"/>
                  </a:lnTo>
                  <a:lnTo>
                    <a:pt x="768" y="2529"/>
                  </a:lnTo>
                  <a:lnTo>
                    <a:pt x="784" y="2529"/>
                  </a:lnTo>
                  <a:cubicBezTo>
                    <a:pt x="787" y="2529"/>
                    <a:pt x="789" y="2530"/>
                    <a:pt x="791" y="2530"/>
                  </a:cubicBezTo>
                  <a:lnTo>
                    <a:pt x="871" y="2546"/>
                  </a:lnTo>
                  <a:lnTo>
                    <a:pt x="864" y="2545"/>
                  </a:lnTo>
                  <a:lnTo>
                    <a:pt x="880" y="2545"/>
                  </a:lnTo>
                  <a:lnTo>
                    <a:pt x="896" y="2545"/>
                  </a:lnTo>
                  <a:lnTo>
                    <a:pt x="944" y="2545"/>
                  </a:lnTo>
                  <a:lnTo>
                    <a:pt x="960" y="2545"/>
                  </a:lnTo>
                  <a:lnTo>
                    <a:pt x="976" y="2545"/>
                  </a:lnTo>
                  <a:lnTo>
                    <a:pt x="992" y="2545"/>
                  </a:lnTo>
                  <a:lnTo>
                    <a:pt x="1040" y="2545"/>
                  </a:lnTo>
                  <a:lnTo>
                    <a:pt x="1072" y="2545"/>
                  </a:lnTo>
                  <a:lnTo>
                    <a:pt x="1088" y="2545"/>
                  </a:lnTo>
                  <a:cubicBezTo>
                    <a:pt x="1097" y="2545"/>
                    <a:pt x="1105" y="2549"/>
                    <a:pt x="1111" y="2555"/>
                  </a:cubicBezTo>
                  <a:lnTo>
                    <a:pt x="1127" y="2571"/>
                  </a:lnTo>
                  <a:lnTo>
                    <a:pt x="1090" y="2565"/>
                  </a:lnTo>
                  <a:lnTo>
                    <a:pt x="1122" y="2549"/>
                  </a:lnTo>
                  <a:cubicBezTo>
                    <a:pt x="1134" y="2543"/>
                    <a:pt x="1149" y="2545"/>
                    <a:pt x="1159" y="2555"/>
                  </a:cubicBezTo>
                  <a:lnTo>
                    <a:pt x="1175" y="2571"/>
                  </a:lnTo>
                  <a:lnTo>
                    <a:pt x="1130" y="2571"/>
                  </a:lnTo>
                  <a:lnTo>
                    <a:pt x="1146" y="2555"/>
                  </a:lnTo>
                  <a:cubicBezTo>
                    <a:pt x="1158" y="2542"/>
                    <a:pt x="1179" y="2542"/>
                    <a:pt x="1191" y="2555"/>
                  </a:cubicBezTo>
                  <a:lnTo>
                    <a:pt x="1207" y="2571"/>
                  </a:lnTo>
                  <a:lnTo>
                    <a:pt x="1223" y="2587"/>
                  </a:lnTo>
                  <a:lnTo>
                    <a:pt x="1200" y="2577"/>
                  </a:lnTo>
                  <a:lnTo>
                    <a:pt x="1248" y="2577"/>
                  </a:lnTo>
                  <a:lnTo>
                    <a:pt x="1264" y="2577"/>
                  </a:lnTo>
                  <a:cubicBezTo>
                    <a:pt x="1273" y="2577"/>
                    <a:pt x="1281" y="2581"/>
                    <a:pt x="1287" y="2587"/>
                  </a:cubicBezTo>
                  <a:lnTo>
                    <a:pt x="1303" y="2603"/>
                  </a:lnTo>
                  <a:lnTo>
                    <a:pt x="1280" y="2593"/>
                  </a:lnTo>
                  <a:lnTo>
                    <a:pt x="1296" y="2593"/>
                  </a:lnTo>
                  <a:lnTo>
                    <a:pt x="1286" y="2595"/>
                  </a:lnTo>
                  <a:lnTo>
                    <a:pt x="1334" y="2579"/>
                  </a:lnTo>
                  <a:cubicBezTo>
                    <a:pt x="1346" y="2575"/>
                    <a:pt x="1359" y="2578"/>
                    <a:pt x="1367" y="2587"/>
                  </a:cubicBezTo>
                  <a:lnTo>
                    <a:pt x="1383" y="2603"/>
                  </a:lnTo>
                  <a:lnTo>
                    <a:pt x="1360" y="2593"/>
                  </a:lnTo>
                  <a:lnTo>
                    <a:pt x="1376" y="2593"/>
                  </a:lnTo>
                  <a:lnTo>
                    <a:pt x="1354" y="2603"/>
                  </a:lnTo>
                  <a:lnTo>
                    <a:pt x="1370" y="2587"/>
                  </a:lnTo>
                  <a:cubicBezTo>
                    <a:pt x="1376" y="2581"/>
                    <a:pt x="1384" y="2577"/>
                    <a:pt x="1392" y="2577"/>
                  </a:cubicBezTo>
                  <a:lnTo>
                    <a:pt x="1408" y="2577"/>
                  </a:lnTo>
                  <a:lnTo>
                    <a:pt x="1456" y="2577"/>
                  </a:lnTo>
                  <a:lnTo>
                    <a:pt x="1472" y="2577"/>
                  </a:lnTo>
                  <a:lnTo>
                    <a:pt x="1488" y="2577"/>
                  </a:lnTo>
                  <a:lnTo>
                    <a:pt x="1482" y="2578"/>
                  </a:lnTo>
                  <a:lnTo>
                    <a:pt x="1562" y="2562"/>
                  </a:lnTo>
                  <a:lnTo>
                    <a:pt x="1546" y="2571"/>
                  </a:lnTo>
                  <a:lnTo>
                    <a:pt x="1562" y="2555"/>
                  </a:lnTo>
                  <a:lnTo>
                    <a:pt x="1578" y="2539"/>
                  </a:lnTo>
                  <a:lnTo>
                    <a:pt x="1569" y="2557"/>
                  </a:lnTo>
                  <a:lnTo>
                    <a:pt x="1633" y="2141"/>
                  </a:lnTo>
                  <a:lnTo>
                    <a:pt x="1649" y="2059"/>
                  </a:lnTo>
                  <a:cubicBezTo>
                    <a:pt x="1652" y="2044"/>
                    <a:pt x="1666" y="2033"/>
                    <a:pt x="1682" y="2034"/>
                  </a:cubicBezTo>
                  <a:cubicBezTo>
                    <a:pt x="1698" y="2034"/>
                    <a:pt x="1711" y="2047"/>
                    <a:pt x="1712" y="2062"/>
                  </a:cubicBezTo>
                  <a:lnTo>
                    <a:pt x="1728" y="2222"/>
                  </a:lnTo>
                  <a:lnTo>
                    <a:pt x="1727" y="2215"/>
                  </a:lnTo>
                  <a:lnTo>
                    <a:pt x="1743" y="2263"/>
                  </a:lnTo>
                  <a:lnTo>
                    <a:pt x="1705" y="2242"/>
                  </a:lnTo>
                  <a:lnTo>
                    <a:pt x="1769" y="2226"/>
                  </a:lnTo>
                  <a:cubicBezTo>
                    <a:pt x="1771" y="2226"/>
                    <a:pt x="1774" y="2225"/>
                    <a:pt x="1776" y="2225"/>
                  </a:cubicBezTo>
                  <a:lnTo>
                    <a:pt x="1792" y="2225"/>
                  </a:lnTo>
                  <a:lnTo>
                    <a:pt x="1770" y="2235"/>
                  </a:lnTo>
                  <a:lnTo>
                    <a:pt x="1786" y="2219"/>
                  </a:lnTo>
                  <a:cubicBezTo>
                    <a:pt x="1792" y="2213"/>
                    <a:pt x="1800" y="2209"/>
                    <a:pt x="1808" y="2209"/>
                  </a:cubicBezTo>
                  <a:lnTo>
                    <a:pt x="1856" y="2209"/>
                  </a:lnTo>
                  <a:lnTo>
                    <a:pt x="1872" y="2209"/>
                  </a:lnTo>
                  <a:lnTo>
                    <a:pt x="1844" y="2227"/>
                  </a:lnTo>
                  <a:lnTo>
                    <a:pt x="1860" y="2195"/>
                  </a:lnTo>
                  <a:lnTo>
                    <a:pt x="1876" y="2163"/>
                  </a:lnTo>
                  <a:lnTo>
                    <a:pt x="1874" y="2167"/>
                  </a:lnTo>
                  <a:lnTo>
                    <a:pt x="1890" y="2119"/>
                  </a:lnTo>
                  <a:cubicBezTo>
                    <a:pt x="1894" y="2106"/>
                    <a:pt x="1907" y="2097"/>
                    <a:pt x="1920" y="2097"/>
                  </a:cubicBezTo>
                  <a:lnTo>
                    <a:pt x="1952" y="2097"/>
                  </a:lnTo>
                  <a:lnTo>
                    <a:pt x="1930" y="2107"/>
                  </a:lnTo>
                  <a:lnTo>
                    <a:pt x="1946" y="2091"/>
                  </a:lnTo>
                  <a:cubicBezTo>
                    <a:pt x="1952" y="2085"/>
                    <a:pt x="1960" y="2081"/>
                    <a:pt x="1968" y="2081"/>
                  </a:cubicBezTo>
                  <a:lnTo>
                    <a:pt x="1984" y="2081"/>
                  </a:lnTo>
                  <a:lnTo>
                    <a:pt x="2000" y="2081"/>
                  </a:lnTo>
                  <a:lnTo>
                    <a:pt x="1969" y="2109"/>
                  </a:lnTo>
                  <a:lnTo>
                    <a:pt x="1985" y="1997"/>
                  </a:lnTo>
                  <a:cubicBezTo>
                    <a:pt x="1987" y="1985"/>
                    <a:pt x="1995" y="1975"/>
                    <a:pt x="2006" y="1971"/>
                  </a:cubicBezTo>
                  <a:lnTo>
                    <a:pt x="2054" y="1955"/>
                  </a:lnTo>
                  <a:cubicBezTo>
                    <a:pt x="2058" y="1954"/>
                    <a:pt x="2061" y="1953"/>
                    <a:pt x="2064" y="1953"/>
                  </a:cubicBezTo>
                  <a:lnTo>
                    <a:pt x="2080" y="1953"/>
                  </a:lnTo>
                  <a:cubicBezTo>
                    <a:pt x="2093" y="1953"/>
                    <a:pt x="2104" y="1960"/>
                    <a:pt x="2109" y="1971"/>
                  </a:cubicBezTo>
                  <a:lnTo>
                    <a:pt x="2125" y="2003"/>
                  </a:lnTo>
                  <a:lnTo>
                    <a:pt x="2096" y="1985"/>
                  </a:lnTo>
                  <a:lnTo>
                    <a:pt x="2112" y="1985"/>
                  </a:lnTo>
                  <a:cubicBezTo>
                    <a:pt x="2130" y="1985"/>
                    <a:pt x="2144" y="2000"/>
                    <a:pt x="2144" y="2017"/>
                  </a:cubicBezTo>
                  <a:lnTo>
                    <a:pt x="2144" y="2049"/>
                  </a:lnTo>
                  <a:lnTo>
                    <a:pt x="2130" y="2023"/>
                  </a:lnTo>
                  <a:lnTo>
                    <a:pt x="2178" y="2055"/>
                  </a:lnTo>
                  <a:lnTo>
                    <a:pt x="2160" y="2049"/>
                  </a:lnTo>
                  <a:lnTo>
                    <a:pt x="2176" y="2049"/>
                  </a:lnTo>
                  <a:cubicBezTo>
                    <a:pt x="2185" y="2049"/>
                    <a:pt x="2193" y="2053"/>
                    <a:pt x="2199" y="2059"/>
                  </a:cubicBezTo>
                  <a:lnTo>
                    <a:pt x="2215" y="2075"/>
                  </a:lnTo>
                  <a:lnTo>
                    <a:pt x="2231" y="2091"/>
                  </a:lnTo>
                  <a:lnTo>
                    <a:pt x="2208" y="2081"/>
                  </a:lnTo>
                  <a:lnTo>
                    <a:pt x="2224" y="2081"/>
                  </a:lnTo>
                  <a:lnTo>
                    <a:pt x="2214" y="2083"/>
                  </a:lnTo>
                  <a:lnTo>
                    <a:pt x="2262" y="2067"/>
                  </a:lnTo>
                  <a:cubicBezTo>
                    <a:pt x="2274" y="2063"/>
                    <a:pt x="2287" y="2066"/>
                    <a:pt x="2295" y="2075"/>
                  </a:cubicBezTo>
                  <a:lnTo>
                    <a:pt x="2311" y="2091"/>
                  </a:lnTo>
                  <a:lnTo>
                    <a:pt x="2260" y="2099"/>
                  </a:lnTo>
                  <a:lnTo>
                    <a:pt x="2276" y="2067"/>
                  </a:lnTo>
                  <a:cubicBezTo>
                    <a:pt x="2281" y="2056"/>
                    <a:pt x="2292" y="2049"/>
                    <a:pt x="2304" y="2049"/>
                  </a:cubicBezTo>
                  <a:lnTo>
                    <a:pt x="2320" y="2049"/>
                  </a:lnTo>
                  <a:lnTo>
                    <a:pt x="2368" y="2049"/>
                  </a:lnTo>
                  <a:lnTo>
                    <a:pt x="2384" y="2049"/>
                  </a:lnTo>
                  <a:lnTo>
                    <a:pt x="2400" y="2049"/>
                  </a:lnTo>
                  <a:lnTo>
                    <a:pt x="2378" y="2059"/>
                  </a:lnTo>
                  <a:lnTo>
                    <a:pt x="2394" y="2043"/>
                  </a:lnTo>
                  <a:cubicBezTo>
                    <a:pt x="2400" y="2037"/>
                    <a:pt x="2408" y="2033"/>
                    <a:pt x="2416" y="2033"/>
                  </a:cubicBezTo>
                  <a:lnTo>
                    <a:pt x="2432" y="2033"/>
                  </a:lnTo>
                  <a:lnTo>
                    <a:pt x="2464" y="2033"/>
                  </a:lnTo>
                  <a:lnTo>
                    <a:pt x="2480" y="2033"/>
                  </a:lnTo>
                  <a:lnTo>
                    <a:pt x="2458" y="2043"/>
                  </a:lnTo>
                  <a:lnTo>
                    <a:pt x="2474" y="2027"/>
                  </a:lnTo>
                  <a:cubicBezTo>
                    <a:pt x="2480" y="2021"/>
                    <a:pt x="2488" y="2017"/>
                    <a:pt x="2496" y="2017"/>
                  </a:cubicBezTo>
                  <a:lnTo>
                    <a:pt x="2512" y="2017"/>
                  </a:lnTo>
                  <a:cubicBezTo>
                    <a:pt x="2521" y="2017"/>
                    <a:pt x="2529" y="2021"/>
                    <a:pt x="2535" y="2027"/>
                  </a:cubicBezTo>
                  <a:lnTo>
                    <a:pt x="2551" y="2043"/>
                  </a:lnTo>
                  <a:lnTo>
                    <a:pt x="2528" y="2033"/>
                  </a:lnTo>
                  <a:lnTo>
                    <a:pt x="2576" y="2033"/>
                  </a:lnTo>
                  <a:lnTo>
                    <a:pt x="2592" y="2033"/>
                  </a:lnTo>
                  <a:lnTo>
                    <a:pt x="2608" y="2033"/>
                  </a:lnTo>
                  <a:cubicBezTo>
                    <a:pt x="2626" y="2033"/>
                    <a:pt x="2640" y="2048"/>
                    <a:pt x="2640" y="2065"/>
                  </a:cubicBezTo>
                  <a:lnTo>
                    <a:pt x="2640" y="2081"/>
                  </a:lnTo>
                  <a:lnTo>
                    <a:pt x="2608" y="2049"/>
                  </a:lnTo>
                  <a:lnTo>
                    <a:pt x="2624" y="2049"/>
                  </a:lnTo>
                  <a:lnTo>
                    <a:pt x="2672" y="2049"/>
                  </a:lnTo>
                  <a:cubicBezTo>
                    <a:pt x="2681" y="2049"/>
                    <a:pt x="2689" y="2053"/>
                    <a:pt x="2695" y="2059"/>
                  </a:cubicBezTo>
                  <a:lnTo>
                    <a:pt x="2711" y="2075"/>
                  </a:lnTo>
                  <a:lnTo>
                    <a:pt x="2688" y="2065"/>
                  </a:lnTo>
                  <a:lnTo>
                    <a:pt x="2704" y="2065"/>
                  </a:lnTo>
                  <a:lnTo>
                    <a:pt x="2720" y="2065"/>
                  </a:lnTo>
                  <a:lnTo>
                    <a:pt x="2736" y="2065"/>
                  </a:lnTo>
                  <a:lnTo>
                    <a:pt x="2768" y="2065"/>
                  </a:lnTo>
                  <a:lnTo>
                    <a:pt x="2784" y="2065"/>
                  </a:lnTo>
                  <a:lnTo>
                    <a:pt x="2800" y="2065"/>
                  </a:lnTo>
                  <a:lnTo>
                    <a:pt x="2816" y="2065"/>
                  </a:lnTo>
                  <a:lnTo>
                    <a:pt x="2794" y="2075"/>
                  </a:lnTo>
                  <a:lnTo>
                    <a:pt x="2810" y="2059"/>
                  </a:lnTo>
                  <a:cubicBezTo>
                    <a:pt x="2813" y="2055"/>
                    <a:pt x="2818" y="2053"/>
                    <a:pt x="2822" y="2051"/>
                  </a:cubicBezTo>
                  <a:lnTo>
                    <a:pt x="2870" y="2035"/>
                  </a:lnTo>
                  <a:cubicBezTo>
                    <a:pt x="2874" y="2034"/>
                    <a:pt x="2877" y="2033"/>
                    <a:pt x="2880" y="2033"/>
                  </a:cubicBezTo>
                  <a:lnTo>
                    <a:pt x="2896" y="2033"/>
                  </a:lnTo>
                  <a:lnTo>
                    <a:pt x="2912" y="2033"/>
                  </a:lnTo>
                  <a:lnTo>
                    <a:pt x="2881" y="2060"/>
                  </a:lnTo>
                  <a:lnTo>
                    <a:pt x="2897" y="1964"/>
                  </a:lnTo>
                  <a:cubicBezTo>
                    <a:pt x="2899" y="1949"/>
                    <a:pt x="2913" y="1937"/>
                    <a:pt x="2928" y="1937"/>
                  </a:cubicBezTo>
                  <a:lnTo>
                    <a:pt x="2944" y="1937"/>
                  </a:lnTo>
                  <a:lnTo>
                    <a:pt x="2930" y="1941"/>
                  </a:lnTo>
                  <a:lnTo>
                    <a:pt x="2962" y="1925"/>
                  </a:lnTo>
                  <a:cubicBezTo>
                    <a:pt x="2967" y="1923"/>
                    <a:pt x="2972" y="1921"/>
                    <a:pt x="2976" y="1921"/>
                  </a:cubicBezTo>
                  <a:lnTo>
                    <a:pt x="2992" y="1921"/>
                  </a:lnTo>
                  <a:cubicBezTo>
                    <a:pt x="3001" y="1921"/>
                    <a:pt x="3009" y="1925"/>
                    <a:pt x="3015" y="1931"/>
                  </a:cubicBezTo>
                  <a:lnTo>
                    <a:pt x="3031" y="1947"/>
                  </a:lnTo>
                  <a:lnTo>
                    <a:pt x="2986" y="1947"/>
                  </a:lnTo>
                  <a:lnTo>
                    <a:pt x="3002" y="1931"/>
                  </a:lnTo>
                  <a:cubicBezTo>
                    <a:pt x="3008" y="1925"/>
                    <a:pt x="3016" y="1921"/>
                    <a:pt x="3024" y="1921"/>
                  </a:cubicBezTo>
                  <a:lnTo>
                    <a:pt x="3040" y="1921"/>
                  </a:lnTo>
                  <a:lnTo>
                    <a:pt x="3030" y="1923"/>
                  </a:lnTo>
                  <a:lnTo>
                    <a:pt x="3078" y="1907"/>
                  </a:lnTo>
                  <a:lnTo>
                    <a:pt x="3057" y="1936"/>
                  </a:lnTo>
                  <a:lnTo>
                    <a:pt x="3073" y="1648"/>
                  </a:lnTo>
                  <a:cubicBezTo>
                    <a:pt x="3073" y="1630"/>
                    <a:pt x="3088" y="1617"/>
                    <a:pt x="3105" y="1617"/>
                  </a:cubicBezTo>
                  <a:cubicBezTo>
                    <a:pt x="3123" y="1618"/>
                    <a:pt x="3136" y="1632"/>
                    <a:pt x="3136" y="1649"/>
                  </a:cubicBezTo>
                  <a:lnTo>
                    <a:pt x="3136" y="1697"/>
                  </a:lnTo>
                  <a:lnTo>
                    <a:pt x="3104" y="1665"/>
                  </a:lnTo>
                  <a:lnTo>
                    <a:pt x="3120" y="1665"/>
                  </a:lnTo>
                  <a:lnTo>
                    <a:pt x="3136" y="1665"/>
                  </a:lnTo>
                  <a:lnTo>
                    <a:pt x="3126" y="1667"/>
                  </a:lnTo>
                  <a:lnTo>
                    <a:pt x="3174" y="1651"/>
                  </a:lnTo>
                  <a:cubicBezTo>
                    <a:pt x="3186" y="1647"/>
                    <a:pt x="3199" y="1650"/>
                    <a:pt x="3207" y="1659"/>
                  </a:cubicBezTo>
                  <a:lnTo>
                    <a:pt x="3223" y="1675"/>
                  </a:lnTo>
                  <a:lnTo>
                    <a:pt x="3239" y="1691"/>
                  </a:lnTo>
                  <a:lnTo>
                    <a:pt x="3216" y="1681"/>
                  </a:lnTo>
                  <a:lnTo>
                    <a:pt x="3232" y="1681"/>
                  </a:lnTo>
                  <a:lnTo>
                    <a:pt x="3210" y="1691"/>
                  </a:lnTo>
                  <a:lnTo>
                    <a:pt x="3226" y="1675"/>
                  </a:lnTo>
                  <a:lnTo>
                    <a:pt x="3258" y="1643"/>
                  </a:lnTo>
                  <a:cubicBezTo>
                    <a:pt x="3270" y="1630"/>
                    <a:pt x="3291" y="1630"/>
                    <a:pt x="3303" y="1643"/>
                  </a:cubicBezTo>
                  <a:lnTo>
                    <a:pt x="3319" y="1659"/>
                  </a:lnTo>
                  <a:lnTo>
                    <a:pt x="3296" y="1649"/>
                  </a:lnTo>
                  <a:lnTo>
                    <a:pt x="3312" y="1649"/>
                  </a:lnTo>
                  <a:lnTo>
                    <a:pt x="3328" y="1649"/>
                  </a:lnTo>
                  <a:lnTo>
                    <a:pt x="3297" y="1674"/>
                  </a:lnTo>
                  <a:lnTo>
                    <a:pt x="3313" y="1610"/>
                  </a:lnTo>
                  <a:cubicBezTo>
                    <a:pt x="3317" y="1595"/>
                    <a:pt x="3330" y="1585"/>
                    <a:pt x="3344" y="1585"/>
                  </a:cubicBezTo>
                  <a:lnTo>
                    <a:pt x="3392" y="1585"/>
                  </a:lnTo>
                  <a:lnTo>
                    <a:pt x="3364" y="1603"/>
                  </a:lnTo>
                  <a:lnTo>
                    <a:pt x="3380" y="1571"/>
                  </a:lnTo>
                  <a:cubicBezTo>
                    <a:pt x="3385" y="1560"/>
                    <a:pt x="3396" y="1553"/>
                    <a:pt x="3408" y="1553"/>
                  </a:cubicBezTo>
                  <a:cubicBezTo>
                    <a:pt x="3421" y="1553"/>
                    <a:pt x="3432" y="1560"/>
                    <a:pt x="3437" y="1571"/>
                  </a:cubicBezTo>
                  <a:lnTo>
                    <a:pt x="3453" y="1603"/>
                  </a:lnTo>
                  <a:lnTo>
                    <a:pt x="3469" y="1635"/>
                  </a:lnTo>
                  <a:cubicBezTo>
                    <a:pt x="3471" y="1640"/>
                    <a:pt x="3472" y="1645"/>
                    <a:pt x="3472" y="1649"/>
                  </a:cubicBezTo>
                  <a:lnTo>
                    <a:pt x="3472" y="1681"/>
                  </a:lnTo>
                  <a:lnTo>
                    <a:pt x="3440" y="1649"/>
                  </a:lnTo>
                  <a:lnTo>
                    <a:pt x="3488" y="1649"/>
                  </a:lnTo>
                  <a:lnTo>
                    <a:pt x="3466" y="1659"/>
                  </a:lnTo>
                  <a:lnTo>
                    <a:pt x="3482" y="1643"/>
                  </a:lnTo>
                  <a:cubicBezTo>
                    <a:pt x="3494" y="1630"/>
                    <a:pt x="3515" y="1630"/>
                    <a:pt x="3527" y="1643"/>
                  </a:cubicBezTo>
                  <a:lnTo>
                    <a:pt x="3543" y="1659"/>
                  </a:lnTo>
                  <a:lnTo>
                    <a:pt x="3520" y="1649"/>
                  </a:lnTo>
                  <a:lnTo>
                    <a:pt x="3536" y="1649"/>
                  </a:lnTo>
                  <a:cubicBezTo>
                    <a:pt x="3549" y="1649"/>
                    <a:pt x="3560" y="1656"/>
                    <a:pt x="3565" y="1667"/>
                  </a:cubicBezTo>
                  <a:lnTo>
                    <a:pt x="3581" y="1699"/>
                  </a:lnTo>
                  <a:lnTo>
                    <a:pt x="3530" y="1691"/>
                  </a:lnTo>
                  <a:lnTo>
                    <a:pt x="3578" y="1643"/>
                  </a:lnTo>
                  <a:lnTo>
                    <a:pt x="3568" y="1665"/>
                  </a:lnTo>
                  <a:lnTo>
                    <a:pt x="3568" y="1569"/>
                  </a:lnTo>
                  <a:lnTo>
                    <a:pt x="3585" y="1327"/>
                  </a:lnTo>
                  <a:lnTo>
                    <a:pt x="3601" y="992"/>
                  </a:lnTo>
                  <a:lnTo>
                    <a:pt x="3617" y="815"/>
                  </a:lnTo>
                  <a:cubicBezTo>
                    <a:pt x="3617" y="805"/>
                    <a:pt x="3623" y="796"/>
                    <a:pt x="3631" y="791"/>
                  </a:cubicBezTo>
                  <a:cubicBezTo>
                    <a:pt x="3639" y="785"/>
                    <a:pt x="3649" y="784"/>
                    <a:pt x="3659" y="787"/>
                  </a:cubicBezTo>
                  <a:lnTo>
                    <a:pt x="3707" y="803"/>
                  </a:lnTo>
                  <a:lnTo>
                    <a:pt x="3665" y="829"/>
                  </a:lnTo>
                  <a:lnTo>
                    <a:pt x="3681" y="701"/>
                  </a:lnTo>
                  <a:cubicBezTo>
                    <a:pt x="3683" y="686"/>
                    <a:pt x="3696" y="674"/>
                    <a:pt x="3711" y="673"/>
                  </a:cubicBezTo>
                  <a:cubicBezTo>
                    <a:pt x="3727" y="673"/>
                    <a:pt x="3741" y="684"/>
                    <a:pt x="3744" y="699"/>
                  </a:cubicBezTo>
                  <a:lnTo>
                    <a:pt x="3760" y="779"/>
                  </a:lnTo>
                  <a:lnTo>
                    <a:pt x="3698" y="775"/>
                  </a:lnTo>
                  <a:lnTo>
                    <a:pt x="3714" y="727"/>
                  </a:lnTo>
                  <a:cubicBezTo>
                    <a:pt x="3716" y="723"/>
                    <a:pt x="3718" y="718"/>
                    <a:pt x="3722" y="715"/>
                  </a:cubicBezTo>
                  <a:lnTo>
                    <a:pt x="3738" y="699"/>
                  </a:lnTo>
                  <a:lnTo>
                    <a:pt x="3729" y="719"/>
                  </a:lnTo>
                  <a:lnTo>
                    <a:pt x="3761" y="255"/>
                  </a:lnTo>
                  <a:lnTo>
                    <a:pt x="3777" y="79"/>
                  </a:lnTo>
                  <a:cubicBezTo>
                    <a:pt x="3778" y="62"/>
                    <a:pt x="3792" y="50"/>
                    <a:pt x="3808" y="49"/>
                  </a:cubicBezTo>
                  <a:cubicBezTo>
                    <a:pt x="3825" y="49"/>
                    <a:pt x="3838" y="62"/>
                    <a:pt x="3840" y="78"/>
                  </a:cubicBezTo>
                  <a:lnTo>
                    <a:pt x="3856" y="222"/>
                  </a:lnTo>
                  <a:lnTo>
                    <a:pt x="3796" y="211"/>
                  </a:lnTo>
                  <a:lnTo>
                    <a:pt x="3812" y="179"/>
                  </a:lnTo>
                  <a:cubicBezTo>
                    <a:pt x="3813" y="176"/>
                    <a:pt x="3815" y="173"/>
                    <a:pt x="3818" y="171"/>
                  </a:cubicBezTo>
                  <a:lnTo>
                    <a:pt x="3834" y="155"/>
                  </a:lnTo>
                  <a:lnTo>
                    <a:pt x="3829" y="161"/>
                  </a:lnTo>
                  <a:lnTo>
                    <a:pt x="3877" y="81"/>
                  </a:lnTo>
                  <a:cubicBezTo>
                    <a:pt x="3884" y="69"/>
                    <a:pt x="3898" y="63"/>
                    <a:pt x="3911" y="66"/>
                  </a:cubicBezTo>
                  <a:cubicBezTo>
                    <a:pt x="3925" y="69"/>
                    <a:pt x="3935" y="81"/>
                    <a:pt x="3936" y="94"/>
                  </a:cubicBezTo>
                  <a:lnTo>
                    <a:pt x="3952" y="254"/>
                  </a:lnTo>
                  <a:lnTo>
                    <a:pt x="3952" y="250"/>
                  </a:lnTo>
                  <a:lnTo>
                    <a:pt x="3968" y="314"/>
                  </a:lnTo>
                  <a:cubicBezTo>
                    <a:pt x="3968" y="316"/>
                    <a:pt x="3968" y="319"/>
                    <a:pt x="3968" y="321"/>
                  </a:cubicBezTo>
                  <a:lnTo>
                    <a:pt x="3968" y="385"/>
                  </a:lnTo>
                  <a:lnTo>
                    <a:pt x="3968" y="380"/>
                  </a:lnTo>
                  <a:lnTo>
                    <a:pt x="3984" y="476"/>
                  </a:lnTo>
                  <a:lnTo>
                    <a:pt x="3963" y="451"/>
                  </a:lnTo>
                  <a:lnTo>
                    <a:pt x="4011" y="467"/>
                  </a:lnTo>
                  <a:lnTo>
                    <a:pt x="3969" y="491"/>
                  </a:lnTo>
                  <a:lnTo>
                    <a:pt x="3985" y="411"/>
                  </a:lnTo>
                  <a:cubicBezTo>
                    <a:pt x="3986" y="408"/>
                    <a:pt x="3987" y="406"/>
                    <a:pt x="3988" y="403"/>
                  </a:cubicBezTo>
                  <a:lnTo>
                    <a:pt x="4004" y="371"/>
                  </a:lnTo>
                  <a:cubicBezTo>
                    <a:pt x="4005" y="368"/>
                    <a:pt x="4007" y="365"/>
                    <a:pt x="4010" y="363"/>
                  </a:cubicBezTo>
                  <a:lnTo>
                    <a:pt x="4026" y="347"/>
                  </a:lnTo>
                  <a:lnTo>
                    <a:pt x="4017" y="363"/>
                  </a:lnTo>
                  <a:lnTo>
                    <a:pt x="4033" y="283"/>
                  </a:lnTo>
                  <a:cubicBezTo>
                    <a:pt x="4033" y="281"/>
                    <a:pt x="4034" y="279"/>
                    <a:pt x="4035" y="278"/>
                  </a:cubicBezTo>
                  <a:lnTo>
                    <a:pt x="4067" y="198"/>
                  </a:lnTo>
                  <a:lnTo>
                    <a:pt x="4084" y="163"/>
                  </a:lnTo>
                  <a:cubicBezTo>
                    <a:pt x="4089" y="152"/>
                    <a:pt x="4100" y="145"/>
                    <a:pt x="4112" y="145"/>
                  </a:cubicBezTo>
                  <a:lnTo>
                    <a:pt x="4128" y="145"/>
                  </a:lnTo>
                  <a:lnTo>
                    <a:pt x="4097" y="172"/>
                  </a:lnTo>
                  <a:lnTo>
                    <a:pt x="4113" y="76"/>
                  </a:lnTo>
                  <a:cubicBezTo>
                    <a:pt x="4114" y="68"/>
                    <a:pt x="4119" y="61"/>
                    <a:pt x="4125" y="56"/>
                  </a:cubicBezTo>
                  <a:lnTo>
                    <a:pt x="4189" y="8"/>
                  </a:lnTo>
                  <a:cubicBezTo>
                    <a:pt x="4197" y="2"/>
                    <a:pt x="4207" y="0"/>
                    <a:pt x="4216" y="2"/>
                  </a:cubicBezTo>
                  <a:cubicBezTo>
                    <a:pt x="4225" y="5"/>
                    <a:pt x="4233" y="11"/>
                    <a:pt x="4237" y="19"/>
                  </a:cubicBezTo>
                  <a:lnTo>
                    <a:pt x="4253" y="51"/>
                  </a:lnTo>
                  <a:lnTo>
                    <a:pt x="4224" y="33"/>
                  </a:lnTo>
                  <a:lnTo>
                    <a:pt x="4240" y="33"/>
                  </a:lnTo>
                  <a:lnTo>
                    <a:pt x="4212" y="51"/>
                  </a:lnTo>
                  <a:lnTo>
                    <a:pt x="4228" y="19"/>
                  </a:lnTo>
                  <a:cubicBezTo>
                    <a:pt x="4233" y="8"/>
                    <a:pt x="4244" y="1"/>
                    <a:pt x="4256" y="1"/>
                  </a:cubicBezTo>
                  <a:lnTo>
                    <a:pt x="4272" y="1"/>
                  </a:lnTo>
                  <a:cubicBezTo>
                    <a:pt x="4286" y="1"/>
                    <a:pt x="4297" y="9"/>
                    <a:pt x="4302" y="22"/>
                  </a:cubicBezTo>
                  <a:lnTo>
                    <a:pt x="4334" y="102"/>
                  </a:lnTo>
                  <a:lnTo>
                    <a:pt x="4304" y="81"/>
                  </a:lnTo>
                  <a:lnTo>
                    <a:pt x="4320" y="81"/>
                  </a:lnTo>
                  <a:lnTo>
                    <a:pt x="4292" y="99"/>
                  </a:lnTo>
                  <a:lnTo>
                    <a:pt x="4308" y="67"/>
                  </a:lnTo>
                  <a:cubicBezTo>
                    <a:pt x="4312" y="58"/>
                    <a:pt x="4321" y="52"/>
                    <a:pt x="4331" y="50"/>
                  </a:cubicBezTo>
                  <a:cubicBezTo>
                    <a:pt x="4341" y="48"/>
                    <a:pt x="4352" y="52"/>
                    <a:pt x="4359" y="59"/>
                  </a:cubicBezTo>
                  <a:lnTo>
                    <a:pt x="4375" y="75"/>
                  </a:lnTo>
                  <a:lnTo>
                    <a:pt x="4372" y="72"/>
                  </a:lnTo>
                  <a:lnTo>
                    <a:pt x="4436" y="120"/>
                  </a:lnTo>
                  <a:cubicBezTo>
                    <a:pt x="4437" y="121"/>
                    <a:pt x="4438" y="122"/>
                    <a:pt x="4439" y="123"/>
                  </a:cubicBezTo>
                  <a:lnTo>
                    <a:pt x="4455" y="139"/>
                  </a:lnTo>
                  <a:cubicBezTo>
                    <a:pt x="4461" y="145"/>
                    <a:pt x="4464" y="153"/>
                    <a:pt x="4464" y="161"/>
                  </a:cubicBezTo>
                  <a:lnTo>
                    <a:pt x="4464" y="177"/>
                  </a:lnTo>
                  <a:lnTo>
                    <a:pt x="4432" y="145"/>
                  </a:lnTo>
                  <a:lnTo>
                    <a:pt x="4448" y="145"/>
                  </a:lnTo>
                  <a:lnTo>
                    <a:pt x="4464" y="145"/>
                  </a:lnTo>
                  <a:cubicBezTo>
                    <a:pt x="4482" y="145"/>
                    <a:pt x="4496" y="160"/>
                    <a:pt x="4496" y="177"/>
                  </a:cubicBezTo>
                  <a:cubicBezTo>
                    <a:pt x="4496" y="195"/>
                    <a:pt x="4482" y="209"/>
                    <a:pt x="4464" y="209"/>
                  </a:cubicBezTo>
                  <a:lnTo>
                    <a:pt x="4448" y="209"/>
                  </a:lnTo>
                  <a:lnTo>
                    <a:pt x="4432" y="209"/>
                  </a:lnTo>
                  <a:cubicBezTo>
                    <a:pt x="4415" y="209"/>
                    <a:pt x="4400" y="195"/>
                    <a:pt x="4400" y="177"/>
                  </a:cubicBezTo>
                  <a:lnTo>
                    <a:pt x="4400" y="161"/>
                  </a:lnTo>
                  <a:lnTo>
                    <a:pt x="4410" y="184"/>
                  </a:lnTo>
                  <a:lnTo>
                    <a:pt x="4394" y="168"/>
                  </a:lnTo>
                  <a:lnTo>
                    <a:pt x="4397" y="171"/>
                  </a:lnTo>
                  <a:lnTo>
                    <a:pt x="4333" y="123"/>
                  </a:lnTo>
                  <a:cubicBezTo>
                    <a:pt x="4332" y="122"/>
                    <a:pt x="4331" y="121"/>
                    <a:pt x="4330" y="120"/>
                  </a:cubicBezTo>
                  <a:lnTo>
                    <a:pt x="4314" y="104"/>
                  </a:lnTo>
                  <a:lnTo>
                    <a:pt x="4365" y="96"/>
                  </a:lnTo>
                  <a:lnTo>
                    <a:pt x="4349" y="128"/>
                  </a:lnTo>
                  <a:cubicBezTo>
                    <a:pt x="4344" y="139"/>
                    <a:pt x="4333" y="145"/>
                    <a:pt x="4320" y="145"/>
                  </a:cubicBezTo>
                  <a:lnTo>
                    <a:pt x="4304" y="145"/>
                  </a:lnTo>
                  <a:cubicBezTo>
                    <a:pt x="4291" y="145"/>
                    <a:pt x="4280" y="138"/>
                    <a:pt x="4275" y="125"/>
                  </a:cubicBezTo>
                  <a:lnTo>
                    <a:pt x="4243" y="45"/>
                  </a:lnTo>
                  <a:lnTo>
                    <a:pt x="4272" y="65"/>
                  </a:lnTo>
                  <a:lnTo>
                    <a:pt x="4256" y="65"/>
                  </a:lnTo>
                  <a:lnTo>
                    <a:pt x="4285" y="48"/>
                  </a:lnTo>
                  <a:lnTo>
                    <a:pt x="4269" y="80"/>
                  </a:lnTo>
                  <a:cubicBezTo>
                    <a:pt x="4264" y="91"/>
                    <a:pt x="4253" y="97"/>
                    <a:pt x="4240" y="97"/>
                  </a:cubicBezTo>
                  <a:lnTo>
                    <a:pt x="4224" y="97"/>
                  </a:lnTo>
                  <a:cubicBezTo>
                    <a:pt x="4212" y="97"/>
                    <a:pt x="4201" y="91"/>
                    <a:pt x="4196" y="80"/>
                  </a:cubicBezTo>
                  <a:lnTo>
                    <a:pt x="4180" y="48"/>
                  </a:lnTo>
                  <a:lnTo>
                    <a:pt x="4228" y="59"/>
                  </a:lnTo>
                  <a:lnTo>
                    <a:pt x="4164" y="107"/>
                  </a:lnTo>
                  <a:lnTo>
                    <a:pt x="4176" y="87"/>
                  </a:lnTo>
                  <a:lnTo>
                    <a:pt x="4160" y="183"/>
                  </a:lnTo>
                  <a:cubicBezTo>
                    <a:pt x="4157" y="198"/>
                    <a:pt x="4144" y="209"/>
                    <a:pt x="4128" y="209"/>
                  </a:cubicBezTo>
                  <a:lnTo>
                    <a:pt x="4112" y="209"/>
                  </a:lnTo>
                  <a:lnTo>
                    <a:pt x="4141" y="192"/>
                  </a:lnTo>
                  <a:lnTo>
                    <a:pt x="4126" y="221"/>
                  </a:lnTo>
                  <a:lnTo>
                    <a:pt x="4094" y="301"/>
                  </a:lnTo>
                  <a:lnTo>
                    <a:pt x="4096" y="296"/>
                  </a:lnTo>
                  <a:lnTo>
                    <a:pt x="4080" y="376"/>
                  </a:lnTo>
                  <a:cubicBezTo>
                    <a:pt x="4079" y="382"/>
                    <a:pt x="4076" y="388"/>
                    <a:pt x="4071" y="392"/>
                  </a:cubicBezTo>
                  <a:lnTo>
                    <a:pt x="4055" y="408"/>
                  </a:lnTo>
                  <a:lnTo>
                    <a:pt x="4061" y="400"/>
                  </a:lnTo>
                  <a:lnTo>
                    <a:pt x="4045" y="432"/>
                  </a:lnTo>
                  <a:lnTo>
                    <a:pt x="4048" y="424"/>
                  </a:lnTo>
                  <a:lnTo>
                    <a:pt x="4032" y="504"/>
                  </a:lnTo>
                  <a:cubicBezTo>
                    <a:pt x="4030" y="513"/>
                    <a:pt x="4024" y="521"/>
                    <a:pt x="4017" y="525"/>
                  </a:cubicBezTo>
                  <a:cubicBezTo>
                    <a:pt x="4009" y="530"/>
                    <a:pt x="3999" y="531"/>
                    <a:pt x="3990" y="528"/>
                  </a:cubicBezTo>
                  <a:lnTo>
                    <a:pt x="3942" y="512"/>
                  </a:lnTo>
                  <a:cubicBezTo>
                    <a:pt x="3931" y="508"/>
                    <a:pt x="3923" y="498"/>
                    <a:pt x="3921" y="487"/>
                  </a:cubicBezTo>
                  <a:lnTo>
                    <a:pt x="3905" y="391"/>
                  </a:lnTo>
                  <a:cubicBezTo>
                    <a:pt x="3905" y="389"/>
                    <a:pt x="3904" y="387"/>
                    <a:pt x="3904" y="385"/>
                  </a:cubicBezTo>
                  <a:lnTo>
                    <a:pt x="3904" y="321"/>
                  </a:lnTo>
                  <a:lnTo>
                    <a:pt x="3905" y="329"/>
                  </a:lnTo>
                  <a:lnTo>
                    <a:pt x="3889" y="265"/>
                  </a:lnTo>
                  <a:cubicBezTo>
                    <a:pt x="3889" y="264"/>
                    <a:pt x="3889" y="262"/>
                    <a:pt x="3889" y="261"/>
                  </a:cubicBezTo>
                  <a:lnTo>
                    <a:pt x="3873" y="101"/>
                  </a:lnTo>
                  <a:lnTo>
                    <a:pt x="3932" y="114"/>
                  </a:lnTo>
                  <a:lnTo>
                    <a:pt x="3884" y="194"/>
                  </a:lnTo>
                  <a:cubicBezTo>
                    <a:pt x="3883" y="196"/>
                    <a:pt x="3881" y="198"/>
                    <a:pt x="3879" y="200"/>
                  </a:cubicBezTo>
                  <a:lnTo>
                    <a:pt x="3863" y="216"/>
                  </a:lnTo>
                  <a:lnTo>
                    <a:pt x="3869" y="208"/>
                  </a:lnTo>
                  <a:lnTo>
                    <a:pt x="3853" y="240"/>
                  </a:lnTo>
                  <a:cubicBezTo>
                    <a:pt x="3847" y="252"/>
                    <a:pt x="3833" y="259"/>
                    <a:pt x="3819" y="257"/>
                  </a:cubicBezTo>
                  <a:cubicBezTo>
                    <a:pt x="3805" y="254"/>
                    <a:pt x="3794" y="243"/>
                    <a:pt x="3793" y="229"/>
                  </a:cubicBezTo>
                  <a:lnTo>
                    <a:pt x="3777" y="85"/>
                  </a:lnTo>
                  <a:lnTo>
                    <a:pt x="3840" y="84"/>
                  </a:lnTo>
                  <a:lnTo>
                    <a:pt x="3824" y="260"/>
                  </a:lnTo>
                  <a:lnTo>
                    <a:pt x="3792" y="724"/>
                  </a:lnTo>
                  <a:cubicBezTo>
                    <a:pt x="3792" y="731"/>
                    <a:pt x="3789" y="739"/>
                    <a:pt x="3783" y="744"/>
                  </a:cubicBezTo>
                  <a:lnTo>
                    <a:pt x="3767" y="760"/>
                  </a:lnTo>
                  <a:lnTo>
                    <a:pt x="3775" y="748"/>
                  </a:lnTo>
                  <a:lnTo>
                    <a:pt x="3759" y="796"/>
                  </a:lnTo>
                  <a:cubicBezTo>
                    <a:pt x="3754" y="809"/>
                    <a:pt x="3741" y="818"/>
                    <a:pt x="3726" y="817"/>
                  </a:cubicBezTo>
                  <a:cubicBezTo>
                    <a:pt x="3712" y="817"/>
                    <a:pt x="3700" y="806"/>
                    <a:pt x="3697" y="792"/>
                  </a:cubicBezTo>
                  <a:lnTo>
                    <a:pt x="3681" y="712"/>
                  </a:lnTo>
                  <a:lnTo>
                    <a:pt x="3744" y="709"/>
                  </a:lnTo>
                  <a:lnTo>
                    <a:pt x="3728" y="837"/>
                  </a:lnTo>
                  <a:cubicBezTo>
                    <a:pt x="3727" y="847"/>
                    <a:pt x="3722" y="855"/>
                    <a:pt x="3714" y="861"/>
                  </a:cubicBezTo>
                  <a:cubicBezTo>
                    <a:pt x="3705" y="866"/>
                    <a:pt x="3695" y="867"/>
                    <a:pt x="3686" y="864"/>
                  </a:cubicBezTo>
                  <a:lnTo>
                    <a:pt x="3638" y="848"/>
                  </a:lnTo>
                  <a:lnTo>
                    <a:pt x="3680" y="820"/>
                  </a:lnTo>
                  <a:lnTo>
                    <a:pt x="3664" y="995"/>
                  </a:lnTo>
                  <a:lnTo>
                    <a:pt x="3648" y="1332"/>
                  </a:lnTo>
                  <a:lnTo>
                    <a:pt x="3632" y="1569"/>
                  </a:lnTo>
                  <a:lnTo>
                    <a:pt x="3632" y="1665"/>
                  </a:lnTo>
                  <a:cubicBezTo>
                    <a:pt x="3632" y="1674"/>
                    <a:pt x="3629" y="1682"/>
                    <a:pt x="3623" y="1688"/>
                  </a:cubicBezTo>
                  <a:lnTo>
                    <a:pt x="3575" y="1736"/>
                  </a:lnTo>
                  <a:cubicBezTo>
                    <a:pt x="3568" y="1743"/>
                    <a:pt x="3557" y="1747"/>
                    <a:pt x="3547" y="1745"/>
                  </a:cubicBezTo>
                  <a:cubicBezTo>
                    <a:pt x="3537" y="1743"/>
                    <a:pt x="3528" y="1737"/>
                    <a:pt x="3524" y="1728"/>
                  </a:cubicBezTo>
                  <a:lnTo>
                    <a:pt x="3508" y="1696"/>
                  </a:lnTo>
                  <a:lnTo>
                    <a:pt x="3536" y="1713"/>
                  </a:lnTo>
                  <a:lnTo>
                    <a:pt x="3520" y="1713"/>
                  </a:lnTo>
                  <a:cubicBezTo>
                    <a:pt x="3512" y="1713"/>
                    <a:pt x="3504" y="1710"/>
                    <a:pt x="3498" y="1704"/>
                  </a:cubicBezTo>
                  <a:lnTo>
                    <a:pt x="3482" y="1688"/>
                  </a:lnTo>
                  <a:lnTo>
                    <a:pt x="3527" y="1688"/>
                  </a:lnTo>
                  <a:lnTo>
                    <a:pt x="3511" y="1704"/>
                  </a:lnTo>
                  <a:cubicBezTo>
                    <a:pt x="3505" y="1710"/>
                    <a:pt x="3497" y="1713"/>
                    <a:pt x="3488" y="1713"/>
                  </a:cubicBezTo>
                  <a:lnTo>
                    <a:pt x="3440" y="1713"/>
                  </a:lnTo>
                  <a:cubicBezTo>
                    <a:pt x="3423" y="1713"/>
                    <a:pt x="3408" y="1699"/>
                    <a:pt x="3408" y="1681"/>
                  </a:cubicBezTo>
                  <a:lnTo>
                    <a:pt x="3408" y="1649"/>
                  </a:lnTo>
                  <a:lnTo>
                    <a:pt x="3412" y="1664"/>
                  </a:lnTo>
                  <a:lnTo>
                    <a:pt x="3396" y="1632"/>
                  </a:lnTo>
                  <a:lnTo>
                    <a:pt x="3380" y="1600"/>
                  </a:lnTo>
                  <a:lnTo>
                    <a:pt x="3437" y="1600"/>
                  </a:lnTo>
                  <a:lnTo>
                    <a:pt x="3421" y="1632"/>
                  </a:lnTo>
                  <a:cubicBezTo>
                    <a:pt x="3416" y="1643"/>
                    <a:pt x="3405" y="1649"/>
                    <a:pt x="3392" y="1649"/>
                  </a:cubicBezTo>
                  <a:lnTo>
                    <a:pt x="3344" y="1649"/>
                  </a:lnTo>
                  <a:lnTo>
                    <a:pt x="3376" y="1625"/>
                  </a:lnTo>
                  <a:lnTo>
                    <a:pt x="3360" y="1689"/>
                  </a:lnTo>
                  <a:cubicBezTo>
                    <a:pt x="3356" y="1703"/>
                    <a:pt x="3343" y="1713"/>
                    <a:pt x="3328" y="1713"/>
                  </a:cubicBezTo>
                  <a:lnTo>
                    <a:pt x="3312" y="1713"/>
                  </a:lnTo>
                  <a:lnTo>
                    <a:pt x="3296" y="1713"/>
                  </a:lnTo>
                  <a:cubicBezTo>
                    <a:pt x="3288" y="1713"/>
                    <a:pt x="3280" y="1710"/>
                    <a:pt x="3274" y="1704"/>
                  </a:cubicBezTo>
                  <a:lnTo>
                    <a:pt x="3258" y="1688"/>
                  </a:lnTo>
                  <a:lnTo>
                    <a:pt x="3303" y="1688"/>
                  </a:lnTo>
                  <a:lnTo>
                    <a:pt x="3271" y="1720"/>
                  </a:lnTo>
                  <a:lnTo>
                    <a:pt x="3255" y="1736"/>
                  </a:lnTo>
                  <a:cubicBezTo>
                    <a:pt x="3249" y="1742"/>
                    <a:pt x="3241" y="1745"/>
                    <a:pt x="3232" y="1745"/>
                  </a:cubicBezTo>
                  <a:lnTo>
                    <a:pt x="3216" y="1745"/>
                  </a:lnTo>
                  <a:cubicBezTo>
                    <a:pt x="3208" y="1745"/>
                    <a:pt x="3200" y="1742"/>
                    <a:pt x="3194" y="1736"/>
                  </a:cubicBezTo>
                  <a:lnTo>
                    <a:pt x="3178" y="1720"/>
                  </a:lnTo>
                  <a:lnTo>
                    <a:pt x="3162" y="1704"/>
                  </a:lnTo>
                  <a:lnTo>
                    <a:pt x="3195" y="1712"/>
                  </a:lnTo>
                  <a:lnTo>
                    <a:pt x="3147" y="1728"/>
                  </a:lnTo>
                  <a:cubicBezTo>
                    <a:pt x="3143" y="1729"/>
                    <a:pt x="3140" y="1729"/>
                    <a:pt x="3136" y="1729"/>
                  </a:cubicBezTo>
                  <a:lnTo>
                    <a:pt x="3120" y="1729"/>
                  </a:lnTo>
                  <a:lnTo>
                    <a:pt x="3104" y="1729"/>
                  </a:lnTo>
                  <a:cubicBezTo>
                    <a:pt x="3087" y="1729"/>
                    <a:pt x="3072" y="1715"/>
                    <a:pt x="3072" y="1697"/>
                  </a:cubicBezTo>
                  <a:lnTo>
                    <a:pt x="3072" y="1649"/>
                  </a:lnTo>
                  <a:lnTo>
                    <a:pt x="3136" y="1651"/>
                  </a:lnTo>
                  <a:lnTo>
                    <a:pt x="3120" y="1939"/>
                  </a:lnTo>
                  <a:cubicBezTo>
                    <a:pt x="3120" y="1952"/>
                    <a:pt x="3111" y="1964"/>
                    <a:pt x="3099" y="1968"/>
                  </a:cubicBezTo>
                  <a:lnTo>
                    <a:pt x="3051" y="1984"/>
                  </a:lnTo>
                  <a:cubicBezTo>
                    <a:pt x="3047" y="1985"/>
                    <a:pt x="3044" y="1985"/>
                    <a:pt x="3040" y="1985"/>
                  </a:cubicBezTo>
                  <a:lnTo>
                    <a:pt x="3024" y="1985"/>
                  </a:lnTo>
                  <a:lnTo>
                    <a:pt x="3047" y="1976"/>
                  </a:lnTo>
                  <a:lnTo>
                    <a:pt x="3031" y="1992"/>
                  </a:lnTo>
                  <a:cubicBezTo>
                    <a:pt x="3019" y="2005"/>
                    <a:pt x="2998" y="2005"/>
                    <a:pt x="2986" y="1992"/>
                  </a:cubicBezTo>
                  <a:lnTo>
                    <a:pt x="2970" y="1976"/>
                  </a:lnTo>
                  <a:lnTo>
                    <a:pt x="2992" y="1985"/>
                  </a:lnTo>
                  <a:lnTo>
                    <a:pt x="2976" y="1985"/>
                  </a:lnTo>
                  <a:lnTo>
                    <a:pt x="2991" y="1982"/>
                  </a:lnTo>
                  <a:lnTo>
                    <a:pt x="2959" y="1998"/>
                  </a:lnTo>
                  <a:cubicBezTo>
                    <a:pt x="2954" y="2000"/>
                    <a:pt x="2949" y="2001"/>
                    <a:pt x="2944" y="2001"/>
                  </a:cubicBezTo>
                  <a:lnTo>
                    <a:pt x="2928" y="2001"/>
                  </a:lnTo>
                  <a:lnTo>
                    <a:pt x="2960" y="1975"/>
                  </a:lnTo>
                  <a:lnTo>
                    <a:pt x="2944" y="2071"/>
                  </a:lnTo>
                  <a:cubicBezTo>
                    <a:pt x="2941" y="2086"/>
                    <a:pt x="2928" y="2097"/>
                    <a:pt x="2912" y="2097"/>
                  </a:cubicBezTo>
                  <a:lnTo>
                    <a:pt x="2896" y="2097"/>
                  </a:lnTo>
                  <a:lnTo>
                    <a:pt x="2880" y="2097"/>
                  </a:lnTo>
                  <a:lnTo>
                    <a:pt x="2891" y="2096"/>
                  </a:lnTo>
                  <a:lnTo>
                    <a:pt x="2843" y="2112"/>
                  </a:lnTo>
                  <a:lnTo>
                    <a:pt x="2855" y="2104"/>
                  </a:lnTo>
                  <a:lnTo>
                    <a:pt x="2839" y="2120"/>
                  </a:lnTo>
                  <a:cubicBezTo>
                    <a:pt x="2833" y="2126"/>
                    <a:pt x="2825" y="2129"/>
                    <a:pt x="2816" y="2129"/>
                  </a:cubicBezTo>
                  <a:lnTo>
                    <a:pt x="2800" y="2129"/>
                  </a:lnTo>
                  <a:lnTo>
                    <a:pt x="2784" y="2129"/>
                  </a:lnTo>
                  <a:lnTo>
                    <a:pt x="2768" y="2129"/>
                  </a:lnTo>
                  <a:lnTo>
                    <a:pt x="2736" y="2129"/>
                  </a:lnTo>
                  <a:lnTo>
                    <a:pt x="2720" y="2129"/>
                  </a:lnTo>
                  <a:lnTo>
                    <a:pt x="2704" y="2129"/>
                  </a:lnTo>
                  <a:lnTo>
                    <a:pt x="2688" y="2129"/>
                  </a:lnTo>
                  <a:cubicBezTo>
                    <a:pt x="2680" y="2129"/>
                    <a:pt x="2672" y="2126"/>
                    <a:pt x="2666" y="2120"/>
                  </a:cubicBezTo>
                  <a:lnTo>
                    <a:pt x="2650" y="2104"/>
                  </a:lnTo>
                  <a:lnTo>
                    <a:pt x="2672" y="2113"/>
                  </a:lnTo>
                  <a:lnTo>
                    <a:pt x="2624" y="2113"/>
                  </a:lnTo>
                  <a:lnTo>
                    <a:pt x="2608" y="2113"/>
                  </a:lnTo>
                  <a:cubicBezTo>
                    <a:pt x="2591" y="2113"/>
                    <a:pt x="2576" y="2099"/>
                    <a:pt x="2576" y="2081"/>
                  </a:cubicBezTo>
                  <a:lnTo>
                    <a:pt x="2576" y="2065"/>
                  </a:lnTo>
                  <a:lnTo>
                    <a:pt x="2608" y="2097"/>
                  </a:lnTo>
                  <a:lnTo>
                    <a:pt x="2592" y="2097"/>
                  </a:lnTo>
                  <a:lnTo>
                    <a:pt x="2576" y="2097"/>
                  </a:lnTo>
                  <a:lnTo>
                    <a:pt x="2528" y="2097"/>
                  </a:lnTo>
                  <a:cubicBezTo>
                    <a:pt x="2520" y="2097"/>
                    <a:pt x="2512" y="2094"/>
                    <a:pt x="2506" y="2088"/>
                  </a:cubicBezTo>
                  <a:lnTo>
                    <a:pt x="2490" y="2072"/>
                  </a:lnTo>
                  <a:lnTo>
                    <a:pt x="2512" y="2081"/>
                  </a:lnTo>
                  <a:lnTo>
                    <a:pt x="2496" y="2081"/>
                  </a:lnTo>
                  <a:lnTo>
                    <a:pt x="2519" y="2072"/>
                  </a:lnTo>
                  <a:lnTo>
                    <a:pt x="2503" y="2088"/>
                  </a:lnTo>
                  <a:cubicBezTo>
                    <a:pt x="2497" y="2094"/>
                    <a:pt x="2489" y="2097"/>
                    <a:pt x="2480" y="2097"/>
                  </a:cubicBezTo>
                  <a:lnTo>
                    <a:pt x="2464" y="2097"/>
                  </a:lnTo>
                  <a:lnTo>
                    <a:pt x="2432" y="2097"/>
                  </a:lnTo>
                  <a:lnTo>
                    <a:pt x="2416" y="2097"/>
                  </a:lnTo>
                  <a:lnTo>
                    <a:pt x="2439" y="2088"/>
                  </a:lnTo>
                  <a:lnTo>
                    <a:pt x="2423" y="2104"/>
                  </a:lnTo>
                  <a:cubicBezTo>
                    <a:pt x="2417" y="2110"/>
                    <a:pt x="2409" y="2113"/>
                    <a:pt x="2400" y="2113"/>
                  </a:cubicBezTo>
                  <a:lnTo>
                    <a:pt x="2384" y="2113"/>
                  </a:lnTo>
                  <a:lnTo>
                    <a:pt x="2368" y="2113"/>
                  </a:lnTo>
                  <a:lnTo>
                    <a:pt x="2320" y="2113"/>
                  </a:lnTo>
                  <a:lnTo>
                    <a:pt x="2304" y="2113"/>
                  </a:lnTo>
                  <a:lnTo>
                    <a:pt x="2333" y="2096"/>
                  </a:lnTo>
                  <a:lnTo>
                    <a:pt x="2317" y="2128"/>
                  </a:lnTo>
                  <a:cubicBezTo>
                    <a:pt x="2312" y="2137"/>
                    <a:pt x="2304" y="2143"/>
                    <a:pt x="2294" y="2145"/>
                  </a:cubicBezTo>
                  <a:cubicBezTo>
                    <a:pt x="2283" y="2147"/>
                    <a:pt x="2273" y="2143"/>
                    <a:pt x="2266" y="2136"/>
                  </a:cubicBezTo>
                  <a:lnTo>
                    <a:pt x="2250" y="2120"/>
                  </a:lnTo>
                  <a:lnTo>
                    <a:pt x="2283" y="2128"/>
                  </a:lnTo>
                  <a:lnTo>
                    <a:pt x="2235" y="2144"/>
                  </a:lnTo>
                  <a:cubicBezTo>
                    <a:pt x="2231" y="2145"/>
                    <a:pt x="2228" y="2145"/>
                    <a:pt x="2224" y="2145"/>
                  </a:cubicBezTo>
                  <a:lnTo>
                    <a:pt x="2208" y="2145"/>
                  </a:lnTo>
                  <a:cubicBezTo>
                    <a:pt x="2200" y="2145"/>
                    <a:pt x="2192" y="2142"/>
                    <a:pt x="2186" y="2136"/>
                  </a:cubicBezTo>
                  <a:lnTo>
                    <a:pt x="2170" y="2120"/>
                  </a:lnTo>
                  <a:lnTo>
                    <a:pt x="2154" y="2104"/>
                  </a:lnTo>
                  <a:lnTo>
                    <a:pt x="2176" y="2113"/>
                  </a:lnTo>
                  <a:lnTo>
                    <a:pt x="2160" y="2113"/>
                  </a:lnTo>
                  <a:cubicBezTo>
                    <a:pt x="2154" y="2113"/>
                    <a:pt x="2148" y="2112"/>
                    <a:pt x="2143" y="2108"/>
                  </a:cubicBezTo>
                  <a:lnTo>
                    <a:pt x="2095" y="2076"/>
                  </a:lnTo>
                  <a:cubicBezTo>
                    <a:pt x="2086" y="2070"/>
                    <a:pt x="2080" y="2060"/>
                    <a:pt x="2080" y="2049"/>
                  </a:cubicBezTo>
                  <a:lnTo>
                    <a:pt x="2080" y="2017"/>
                  </a:lnTo>
                  <a:lnTo>
                    <a:pt x="2112" y="2049"/>
                  </a:lnTo>
                  <a:lnTo>
                    <a:pt x="2096" y="2049"/>
                  </a:lnTo>
                  <a:cubicBezTo>
                    <a:pt x="2084" y="2049"/>
                    <a:pt x="2073" y="2043"/>
                    <a:pt x="2068" y="2032"/>
                  </a:cubicBezTo>
                  <a:lnTo>
                    <a:pt x="2052" y="2000"/>
                  </a:lnTo>
                  <a:lnTo>
                    <a:pt x="2080" y="2017"/>
                  </a:lnTo>
                  <a:lnTo>
                    <a:pt x="2064" y="2017"/>
                  </a:lnTo>
                  <a:lnTo>
                    <a:pt x="2075" y="2016"/>
                  </a:lnTo>
                  <a:lnTo>
                    <a:pt x="2027" y="2032"/>
                  </a:lnTo>
                  <a:lnTo>
                    <a:pt x="2048" y="2006"/>
                  </a:lnTo>
                  <a:lnTo>
                    <a:pt x="2032" y="2118"/>
                  </a:lnTo>
                  <a:cubicBezTo>
                    <a:pt x="2030" y="2134"/>
                    <a:pt x="2016" y="2145"/>
                    <a:pt x="2000" y="2145"/>
                  </a:cubicBezTo>
                  <a:lnTo>
                    <a:pt x="1984" y="2145"/>
                  </a:lnTo>
                  <a:lnTo>
                    <a:pt x="1968" y="2145"/>
                  </a:lnTo>
                  <a:lnTo>
                    <a:pt x="1991" y="2136"/>
                  </a:lnTo>
                  <a:lnTo>
                    <a:pt x="1975" y="2152"/>
                  </a:lnTo>
                  <a:cubicBezTo>
                    <a:pt x="1969" y="2158"/>
                    <a:pt x="1961" y="2161"/>
                    <a:pt x="1952" y="2161"/>
                  </a:cubicBezTo>
                  <a:lnTo>
                    <a:pt x="1920" y="2161"/>
                  </a:lnTo>
                  <a:lnTo>
                    <a:pt x="1951" y="2140"/>
                  </a:lnTo>
                  <a:lnTo>
                    <a:pt x="1935" y="2188"/>
                  </a:lnTo>
                  <a:cubicBezTo>
                    <a:pt x="1934" y="2189"/>
                    <a:pt x="1934" y="2190"/>
                    <a:pt x="1933" y="2192"/>
                  </a:cubicBezTo>
                  <a:lnTo>
                    <a:pt x="1917" y="2224"/>
                  </a:lnTo>
                  <a:lnTo>
                    <a:pt x="1901" y="2256"/>
                  </a:lnTo>
                  <a:cubicBezTo>
                    <a:pt x="1896" y="2267"/>
                    <a:pt x="1885" y="2273"/>
                    <a:pt x="1872" y="2273"/>
                  </a:cubicBezTo>
                  <a:lnTo>
                    <a:pt x="1856" y="2273"/>
                  </a:lnTo>
                  <a:lnTo>
                    <a:pt x="1808" y="2273"/>
                  </a:lnTo>
                  <a:lnTo>
                    <a:pt x="1831" y="2264"/>
                  </a:lnTo>
                  <a:lnTo>
                    <a:pt x="1815" y="2280"/>
                  </a:lnTo>
                  <a:cubicBezTo>
                    <a:pt x="1809" y="2286"/>
                    <a:pt x="1801" y="2289"/>
                    <a:pt x="1792" y="2289"/>
                  </a:cubicBezTo>
                  <a:lnTo>
                    <a:pt x="1776" y="2289"/>
                  </a:lnTo>
                  <a:lnTo>
                    <a:pt x="1784" y="2289"/>
                  </a:lnTo>
                  <a:lnTo>
                    <a:pt x="1720" y="2305"/>
                  </a:lnTo>
                  <a:cubicBezTo>
                    <a:pt x="1704" y="2309"/>
                    <a:pt x="1687" y="2299"/>
                    <a:pt x="1682" y="2284"/>
                  </a:cubicBezTo>
                  <a:lnTo>
                    <a:pt x="1666" y="2236"/>
                  </a:lnTo>
                  <a:cubicBezTo>
                    <a:pt x="1665" y="2233"/>
                    <a:pt x="1665" y="2231"/>
                    <a:pt x="1665" y="2229"/>
                  </a:cubicBezTo>
                  <a:lnTo>
                    <a:pt x="1649" y="2069"/>
                  </a:lnTo>
                  <a:lnTo>
                    <a:pt x="1712" y="2072"/>
                  </a:lnTo>
                  <a:lnTo>
                    <a:pt x="1696" y="2150"/>
                  </a:lnTo>
                  <a:lnTo>
                    <a:pt x="1632" y="2566"/>
                  </a:lnTo>
                  <a:cubicBezTo>
                    <a:pt x="1631" y="2573"/>
                    <a:pt x="1628" y="2579"/>
                    <a:pt x="1623" y="2584"/>
                  </a:cubicBezTo>
                  <a:lnTo>
                    <a:pt x="1607" y="2600"/>
                  </a:lnTo>
                  <a:lnTo>
                    <a:pt x="1591" y="2616"/>
                  </a:lnTo>
                  <a:cubicBezTo>
                    <a:pt x="1587" y="2621"/>
                    <a:pt x="1581" y="2624"/>
                    <a:pt x="1575" y="2625"/>
                  </a:cubicBezTo>
                  <a:lnTo>
                    <a:pt x="1495" y="2641"/>
                  </a:lnTo>
                  <a:cubicBezTo>
                    <a:pt x="1493" y="2641"/>
                    <a:pt x="1491" y="2641"/>
                    <a:pt x="1488" y="2641"/>
                  </a:cubicBezTo>
                  <a:lnTo>
                    <a:pt x="1472" y="2641"/>
                  </a:lnTo>
                  <a:lnTo>
                    <a:pt x="1456" y="2641"/>
                  </a:lnTo>
                  <a:lnTo>
                    <a:pt x="1408" y="2641"/>
                  </a:lnTo>
                  <a:lnTo>
                    <a:pt x="1392" y="2641"/>
                  </a:lnTo>
                  <a:lnTo>
                    <a:pt x="1415" y="2632"/>
                  </a:lnTo>
                  <a:lnTo>
                    <a:pt x="1399" y="2648"/>
                  </a:lnTo>
                  <a:cubicBezTo>
                    <a:pt x="1393" y="2654"/>
                    <a:pt x="1385" y="2657"/>
                    <a:pt x="1376" y="2657"/>
                  </a:cubicBezTo>
                  <a:lnTo>
                    <a:pt x="1360" y="2657"/>
                  </a:lnTo>
                  <a:cubicBezTo>
                    <a:pt x="1352" y="2657"/>
                    <a:pt x="1344" y="2654"/>
                    <a:pt x="1338" y="2648"/>
                  </a:cubicBezTo>
                  <a:lnTo>
                    <a:pt x="1322" y="2632"/>
                  </a:lnTo>
                  <a:lnTo>
                    <a:pt x="1355" y="2640"/>
                  </a:lnTo>
                  <a:lnTo>
                    <a:pt x="1307" y="2656"/>
                  </a:lnTo>
                  <a:cubicBezTo>
                    <a:pt x="1303" y="2657"/>
                    <a:pt x="1300" y="2657"/>
                    <a:pt x="1296" y="2657"/>
                  </a:cubicBezTo>
                  <a:lnTo>
                    <a:pt x="1280" y="2657"/>
                  </a:lnTo>
                  <a:cubicBezTo>
                    <a:pt x="1272" y="2657"/>
                    <a:pt x="1264" y="2654"/>
                    <a:pt x="1258" y="2648"/>
                  </a:cubicBezTo>
                  <a:lnTo>
                    <a:pt x="1242" y="2632"/>
                  </a:lnTo>
                  <a:lnTo>
                    <a:pt x="1264" y="2641"/>
                  </a:lnTo>
                  <a:lnTo>
                    <a:pt x="1248" y="2641"/>
                  </a:lnTo>
                  <a:lnTo>
                    <a:pt x="1200" y="2641"/>
                  </a:lnTo>
                  <a:cubicBezTo>
                    <a:pt x="1192" y="2641"/>
                    <a:pt x="1184" y="2638"/>
                    <a:pt x="1178" y="2632"/>
                  </a:cubicBezTo>
                  <a:lnTo>
                    <a:pt x="1162" y="2616"/>
                  </a:lnTo>
                  <a:lnTo>
                    <a:pt x="1146" y="2600"/>
                  </a:lnTo>
                  <a:lnTo>
                    <a:pt x="1191" y="2600"/>
                  </a:lnTo>
                  <a:lnTo>
                    <a:pt x="1175" y="2616"/>
                  </a:lnTo>
                  <a:cubicBezTo>
                    <a:pt x="1163" y="2629"/>
                    <a:pt x="1142" y="2629"/>
                    <a:pt x="1130" y="2616"/>
                  </a:cubicBezTo>
                  <a:lnTo>
                    <a:pt x="1114" y="2600"/>
                  </a:lnTo>
                  <a:lnTo>
                    <a:pt x="1151" y="2606"/>
                  </a:lnTo>
                  <a:lnTo>
                    <a:pt x="1119" y="2622"/>
                  </a:lnTo>
                  <a:cubicBezTo>
                    <a:pt x="1106" y="2628"/>
                    <a:pt x="1092" y="2626"/>
                    <a:pt x="1082" y="2616"/>
                  </a:cubicBezTo>
                  <a:lnTo>
                    <a:pt x="1066" y="2600"/>
                  </a:lnTo>
                  <a:lnTo>
                    <a:pt x="1088" y="2609"/>
                  </a:lnTo>
                  <a:lnTo>
                    <a:pt x="1072" y="2609"/>
                  </a:lnTo>
                  <a:lnTo>
                    <a:pt x="1040" y="2609"/>
                  </a:lnTo>
                  <a:lnTo>
                    <a:pt x="992" y="2609"/>
                  </a:lnTo>
                  <a:lnTo>
                    <a:pt x="976" y="2609"/>
                  </a:lnTo>
                  <a:lnTo>
                    <a:pt x="960" y="2609"/>
                  </a:lnTo>
                  <a:lnTo>
                    <a:pt x="944" y="2609"/>
                  </a:lnTo>
                  <a:lnTo>
                    <a:pt x="896" y="2609"/>
                  </a:lnTo>
                  <a:lnTo>
                    <a:pt x="880" y="2609"/>
                  </a:lnTo>
                  <a:lnTo>
                    <a:pt x="864" y="2609"/>
                  </a:lnTo>
                  <a:cubicBezTo>
                    <a:pt x="862" y="2609"/>
                    <a:pt x="860" y="2609"/>
                    <a:pt x="858" y="2609"/>
                  </a:cubicBezTo>
                  <a:lnTo>
                    <a:pt x="778" y="2593"/>
                  </a:lnTo>
                  <a:lnTo>
                    <a:pt x="784" y="2593"/>
                  </a:lnTo>
                  <a:lnTo>
                    <a:pt x="768" y="2593"/>
                  </a:lnTo>
                  <a:lnTo>
                    <a:pt x="752" y="2593"/>
                  </a:lnTo>
                  <a:cubicBezTo>
                    <a:pt x="744" y="2593"/>
                    <a:pt x="736" y="2590"/>
                    <a:pt x="730" y="2584"/>
                  </a:cubicBezTo>
                  <a:lnTo>
                    <a:pt x="714" y="2568"/>
                  </a:lnTo>
                  <a:lnTo>
                    <a:pt x="747" y="2576"/>
                  </a:lnTo>
                  <a:lnTo>
                    <a:pt x="699" y="2592"/>
                  </a:lnTo>
                  <a:cubicBezTo>
                    <a:pt x="695" y="2593"/>
                    <a:pt x="692" y="2593"/>
                    <a:pt x="688" y="2593"/>
                  </a:cubicBezTo>
                  <a:lnTo>
                    <a:pt x="672" y="2593"/>
                  </a:lnTo>
                  <a:lnTo>
                    <a:pt x="640" y="2593"/>
                  </a:lnTo>
                  <a:lnTo>
                    <a:pt x="624" y="2593"/>
                  </a:lnTo>
                  <a:lnTo>
                    <a:pt x="592" y="2593"/>
                  </a:lnTo>
                  <a:lnTo>
                    <a:pt x="576" y="2593"/>
                  </a:lnTo>
                  <a:lnTo>
                    <a:pt x="560" y="2593"/>
                  </a:lnTo>
                  <a:lnTo>
                    <a:pt x="544" y="2593"/>
                  </a:lnTo>
                  <a:lnTo>
                    <a:pt x="528" y="2593"/>
                  </a:lnTo>
                  <a:lnTo>
                    <a:pt x="480" y="2593"/>
                  </a:lnTo>
                  <a:lnTo>
                    <a:pt x="464" y="2593"/>
                  </a:lnTo>
                  <a:lnTo>
                    <a:pt x="448" y="2593"/>
                  </a:lnTo>
                  <a:lnTo>
                    <a:pt x="432" y="2593"/>
                  </a:lnTo>
                  <a:lnTo>
                    <a:pt x="384" y="2593"/>
                  </a:lnTo>
                  <a:lnTo>
                    <a:pt x="368" y="2593"/>
                  </a:lnTo>
                  <a:lnTo>
                    <a:pt x="352" y="2593"/>
                  </a:lnTo>
                  <a:lnTo>
                    <a:pt x="336" y="2593"/>
                  </a:lnTo>
                  <a:cubicBezTo>
                    <a:pt x="328" y="2593"/>
                    <a:pt x="320" y="2590"/>
                    <a:pt x="314" y="2584"/>
                  </a:cubicBezTo>
                  <a:lnTo>
                    <a:pt x="298" y="2568"/>
                  </a:lnTo>
                  <a:lnTo>
                    <a:pt x="320" y="2577"/>
                  </a:lnTo>
                  <a:lnTo>
                    <a:pt x="288" y="2577"/>
                  </a:lnTo>
                  <a:lnTo>
                    <a:pt x="311" y="2568"/>
                  </a:lnTo>
                  <a:lnTo>
                    <a:pt x="295" y="2584"/>
                  </a:lnTo>
                  <a:cubicBezTo>
                    <a:pt x="289" y="2590"/>
                    <a:pt x="281" y="2593"/>
                    <a:pt x="272" y="2593"/>
                  </a:cubicBezTo>
                  <a:lnTo>
                    <a:pt x="256" y="2593"/>
                  </a:lnTo>
                  <a:lnTo>
                    <a:pt x="240" y="2593"/>
                  </a:lnTo>
                  <a:lnTo>
                    <a:pt x="224" y="2593"/>
                  </a:lnTo>
                  <a:lnTo>
                    <a:pt x="176" y="2593"/>
                  </a:lnTo>
                  <a:lnTo>
                    <a:pt x="160" y="2593"/>
                  </a:lnTo>
                  <a:lnTo>
                    <a:pt x="144" y="2593"/>
                  </a:lnTo>
                  <a:lnTo>
                    <a:pt x="128" y="2593"/>
                  </a:lnTo>
                  <a:cubicBezTo>
                    <a:pt x="111" y="2593"/>
                    <a:pt x="96" y="2579"/>
                    <a:pt x="96" y="2561"/>
                  </a:cubicBezTo>
                  <a:lnTo>
                    <a:pt x="96" y="2545"/>
                  </a:lnTo>
                  <a:lnTo>
                    <a:pt x="128" y="2577"/>
                  </a:lnTo>
                  <a:lnTo>
                    <a:pt x="80" y="2577"/>
                  </a:lnTo>
                  <a:cubicBezTo>
                    <a:pt x="67" y="2577"/>
                    <a:pt x="54" y="2569"/>
                    <a:pt x="50" y="2556"/>
                  </a:cubicBezTo>
                  <a:lnTo>
                    <a:pt x="34" y="2508"/>
                  </a:lnTo>
                  <a:lnTo>
                    <a:pt x="64" y="2529"/>
                  </a:lnTo>
                  <a:lnTo>
                    <a:pt x="48" y="2529"/>
                  </a:lnTo>
                  <a:lnTo>
                    <a:pt x="32" y="2529"/>
                  </a:lnTo>
                  <a:cubicBezTo>
                    <a:pt x="15" y="2529"/>
                    <a:pt x="0" y="2515"/>
                    <a:pt x="0" y="2497"/>
                  </a:cubicBezTo>
                  <a:cubicBezTo>
                    <a:pt x="0" y="2480"/>
                    <a:pt x="15" y="2465"/>
                    <a:pt x="32" y="2465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43" name="Freeform 80"/>
            <p:cNvSpPr>
              <a:spLocks/>
            </p:cNvSpPr>
            <p:nvPr/>
          </p:nvSpPr>
          <p:spPr bwMode="auto">
            <a:xfrm>
              <a:off x="2439" y="1014"/>
              <a:ext cx="1145" cy="479"/>
            </a:xfrm>
            <a:custGeom>
              <a:avLst/>
              <a:gdLst>
                <a:gd name="T0" fmla="*/ 131 w 3094"/>
                <a:gd name="T1" fmla="*/ 642 h 1252"/>
                <a:gd name="T2" fmla="*/ 183 w 3094"/>
                <a:gd name="T3" fmla="*/ 660 h 1252"/>
                <a:gd name="T4" fmla="*/ 307 w 3094"/>
                <a:gd name="T5" fmla="*/ 610 h 1252"/>
                <a:gd name="T6" fmla="*/ 375 w 3094"/>
                <a:gd name="T7" fmla="*/ 676 h 1252"/>
                <a:gd name="T8" fmla="*/ 503 w 3094"/>
                <a:gd name="T9" fmla="*/ 371 h 1252"/>
                <a:gd name="T10" fmla="*/ 519 w 3094"/>
                <a:gd name="T11" fmla="*/ 292 h 1252"/>
                <a:gd name="T12" fmla="*/ 615 w 3094"/>
                <a:gd name="T13" fmla="*/ 196 h 1252"/>
                <a:gd name="T14" fmla="*/ 750 w 3094"/>
                <a:gd name="T15" fmla="*/ 4 h 1252"/>
                <a:gd name="T16" fmla="*/ 976 w 3094"/>
                <a:gd name="T17" fmla="*/ 788 h 1252"/>
                <a:gd name="T18" fmla="*/ 1005 w 3094"/>
                <a:gd name="T19" fmla="*/ 860 h 1252"/>
                <a:gd name="T20" fmla="*/ 1117 w 3094"/>
                <a:gd name="T21" fmla="*/ 812 h 1252"/>
                <a:gd name="T22" fmla="*/ 1228 w 3094"/>
                <a:gd name="T23" fmla="*/ 724 h 1252"/>
                <a:gd name="T24" fmla="*/ 1331 w 3094"/>
                <a:gd name="T25" fmla="*/ 1074 h 1252"/>
                <a:gd name="T26" fmla="*/ 1389 w 3094"/>
                <a:gd name="T27" fmla="*/ 1116 h 1252"/>
                <a:gd name="T28" fmla="*/ 1493 w 3094"/>
                <a:gd name="T29" fmla="*/ 1110 h 1252"/>
                <a:gd name="T30" fmla="*/ 1619 w 3094"/>
                <a:gd name="T31" fmla="*/ 1106 h 1252"/>
                <a:gd name="T32" fmla="*/ 1705 w 3094"/>
                <a:gd name="T33" fmla="*/ 1172 h 1252"/>
                <a:gd name="T34" fmla="*/ 1805 w 3094"/>
                <a:gd name="T35" fmla="*/ 1148 h 1252"/>
                <a:gd name="T36" fmla="*/ 1939 w 3094"/>
                <a:gd name="T37" fmla="*/ 1090 h 1252"/>
                <a:gd name="T38" fmla="*/ 2004 w 3094"/>
                <a:gd name="T39" fmla="*/ 1085 h 1252"/>
                <a:gd name="T40" fmla="*/ 2116 w 3094"/>
                <a:gd name="T41" fmla="*/ 876 h 1252"/>
                <a:gd name="T42" fmla="*/ 2257 w 3094"/>
                <a:gd name="T43" fmla="*/ 1031 h 1252"/>
                <a:gd name="T44" fmla="*/ 2260 w 3094"/>
                <a:gd name="T45" fmla="*/ 1035 h 1252"/>
                <a:gd name="T46" fmla="*/ 2373 w 3094"/>
                <a:gd name="T47" fmla="*/ 834 h 1252"/>
                <a:gd name="T48" fmla="*/ 2490 w 3094"/>
                <a:gd name="T49" fmla="*/ 908 h 1252"/>
                <a:gd name="T50" fmla="*/ 2549 w 3094"/>
                <a:gd name="T51" fmla="*/ 776 h 1252"/>
                <a:gd name="T52" fmla="*/ 2757 w 3094"/>
                <a:gd name="T53" fmla="*/ 728 h 1252"/>
                <a:gd name="T54" fmla="*/ 2772 w 3094"/>
                <a:gd name="T55" fmla="*/ 555 h 1252"/>
                <a:gd name="T56" fmla="*/ 2875 w 3094"/>
                <a:gd name="T57" fmla="*/ 419 h 1252"/>
                <a:gd name="T58" fmla="*/ 2933 w 3094"/>
                <a:gd name="T59" fmla="*/ 376 h 1252"/>
                <a:gd name="T60" fmla="*/ 3075 w 3094"/>
                <a:gd name="T61" fmla="*/ 347 h 1252"/>
                <a:gd name="T62" fmla="*/ 3011 w 3094"/>
                <a:gd name="T63" fmla="*/ 178 h 1252"/>
                <a:gd name="T64" fmla="*/ 2883 w 3094"/>
                <a:gd name="T65" fmla="*/ 530 h 1252"/>
                <a:gd name="T66" fmla="*/ 2821 w 3094"/>
                <a:gd name="T67" fmla="*/ 607 h 1252"/>
                <a:gd name="T68" fmla="*/ 2784 w 3094"/>
                <a:gd name="T69" fmla="*/ 737 h 1252"/>
                <a:gd name="T70" fmla="*/ 2607 w 3094"/>
                <a:gd name="T71" fmla="*/ 800 h 1252"/>
                <a:gd name="T72" fmla="*/ 2515 w 3094"/>
                <a:gd name="T73" fmla="*/ 914 h 1252"/>
                <a:gd name="T74" fmla="*/ 2398 w 3094"/>
                <a:gd name="T75" fmla="*/ 961 h 1252"/>
                <a:gd name="T76" fmla="*/ 2338 w 3094"/>
                <a:gd name="T77" fmla="*/ 1087 h 1252"/>
                <a:gd name="T78" fmla="*/ 2228 w 3094"/>
                <a:gd name="T79" fmla="*/ 1129 h 1252"/>
                <a:gd name="T80" fmla="*/ 2171 w 3094"/>
                <a:gd name="T81" fmla="*/ 946 h 1252"/>
                <a:gd name="T82" fmla="*/ 2090 w 3094"/>
                <a:gd name="T83" fmla="*/ 1001 h 1252"/>
                <a:gd name="T84" fmla="*/ 2010 w 3094"/>
                <a:gd name="T85" fmla="*/ 1113 h 1252"/>
                <a:gd name="T86" fmla="*/ 1859 w 3094"/>
                <a:gd name="T87" fmla="*/ 1186 h 1252"/>
                <a:gd name="T88" fmla="*/ 1731 w 3094"/>
                <a:gd name="T89" fmla="*/ 1250 h 1252"/>
                <a:gd name="T90" fmla="*/ 1645 w 3094"/>
                <a:gd name="T91" fmla="*/ 1177 h 1252"/>
                <a:gd name="T92" fmla="*/ 1539 w 3094"/>
                <a:gd name="T93" fmla="*/ 1154 h 1252"/>
                <a:gd name="T94" fmla="*/ 1459 w 3094"/>
                <a:gd name="T95" fmla="*/ 1170 h 1252"/>
                <a:gd name="T96" fmla="*/ 1317 w 3094"/>
                <a:gd name="T97" fmla="*/ 1181 h 1252"/>
                <a:gd name="T98" fmla="*/ 1236 w 3094"/>
                <a:gd name="T99" fmla="*/ 1033 h 1252"/>
                <a:gd name="T100" fmla="*/ 1187 w 3094"/>
                <a:gd name="T101" fmla="*/ 770 h 1252"/>
                <a:gd name="T102" fmla="*/ 1107 w 3094"/>
                <a:gd name="T103" fmla="*/ 914 h 1252"/>
                <a:gd name="T104" fmla="*/ 963 w 3094"/>
                <a:gd name="T105" fmla="*/ 914 h 1252"/>
                <a:gd name="T106" fmla="*/ 756 w 3094"/>
                <a:gd name="T107" fmla="*/ 613 h 1252"/>
                <a:gd name="T108" fmla="*/ 691 w 3094"/>
                <a:gd name="T109" fmla="*/ 137 h 1252"/>
                <a:gd name="T110" fmla="*/ 595 w 3094"/>
                <a:gd name="T111" fmla="*/ 338 h 1252"/>
                <a:gd name="T112" fmla="*/ 492 w 3094"/>
                <a:gd name="T113" fmla="*/ 450 h 1252"/>
                <a:gd name="T114" fmla="*/ 397 w 3094"/>
                <a:gd name="T115" fmla="*/ 713 h 1252"/>
                <a:gd name="T116" fmla="*/ 307 w 3094"/>
                <a:gd name="T117" fmla="*/ 642 h 1252"/>
                <a:gd name="T118" fmla="*/ 250 w 3094"/>
                <a:gd name="T119" fmla="*/ 697 h 1252"/>
                <a:gd name="T120" fmla="*/ 179 w 3094"/>
                <a:gd name="T121" fmla="*/ 722 h 1252"/>
                <a:gd name="T122" fmla="*/ 128 w 3094"/>
                <a:gd name="T123" fmla="*/ 705 h 12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094"/>
                <a:gd name="T187" fmla="*/ 0 h 1252"/>
                <a:gd name="T188" fmla="*/ 3094 w 3094"/>
                <a:gd name="T189" fmla="*/ 1252 h 125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094" h="1252">
                  <a:moveTo>
                    <a:pt x="25" y="708"/>
                  </a:moveTo>
                  <a:lnTo>
                    <a:pt x="73" y="692"/>
                  </a:lnTo>
                  <a:lnTo>
                    <a:pt x="55" y="708"/>
                  </a:lnTo>
                  <a:lnTo>
                    <a:pt x="71" y="676"/>
                  </a:lnTo>
                  <a:cubicBezTo>
                    <a:pt x="72" y="673"/>
                    <a:pt x="74" y="670"/>
                    <a:pt x="77" y="668"/>
                  </a:cubicBezTo>
                  <a:lnTo>
                    <a:pt x="93" y="652"/>
                  </a:lnTo>
                  <a:cubicBezTo>
                    <a:pt x="99" y="646"/>
                    <a:pt x="107" y="642"/>
                    <a:pt x="115" y="642"/>
                  </a:cubicBezTo>
                  <a:lnTo>
                    <a:pt x="131" y="642"/>
                  </a:lnTo>
                  <a:cubicBezTo>
                    <a:pt x="140" y="642"/>
                    <a:pt x="148" y="646"/>
                    <a:pt x="154" y="652"/>
                  </a:cubicBezTo>
                  <a:lnTo>
                    <a:pt x="170" y="668"/>
                  </a:lnTo>
                  <a:lnTo>
                    <a:pt x="147" y="658"/>
                  </a:lnTo>
                  <a:lnTo>
                    <a:pt x="179" y="658"/>
                  </a:lnTo>
                  <a:cubicBezTo>
                    <a:pt x="188" y="658"/>
                    <a:pt x="196" y="662"/>
                    <a:pt x="202" y="668"/>
                  </a:cubicBezTo>
                  <a:lnTo>
                    <a:pt x="218" y="684"/>
                  </a:lnTo>
                  <a:lnTo>
                    <a:pt x="167" y="692"/>
                  </a:lnTo>
                  <a:lnTo>
                    <a:pt x="183" y="660"/>
                  </a:lnTo>
                  <a:cubicBezTo>
                    <a:pt x="188" y="649"/>
                    <a:pt x="199" y="642"/>
                    <a:pt x="211" y="642"/>
                  </a:cubicBezTo>
                  <a:lnTo>
                    <a:pt x="227" y="642"/>
                  </a:lnTo>
                  <a:lnTo>
                    <a:pt x="205" y="652"/>
                  </a:lnTo>
                  <a:lnTo>
                    <a:pt x="221" y="636"/>
                  </a:lnTo>
                  <a:cubicBezTo>
                    <a:pt x="224" y="632"/>
                    <a:pt x="229" y="630"/>
                    <a:pt x="233" y="628"/>
                  </a:cubicBezTo>
                  <a:lnTo>
                    <a:pt x="281" y="612"/>
                  </a:lnTo>
                  <a:cubicBezTo>
                    <a:pt x="285" y="611"/>
                    <a:pt x="288" y="610"/>
                    <a:pt x="291" y="610"/>
                  </a:cubicBezTo>
                  <a:lnTo>
                    <a:pt x="307" y="610"/>
                  </a:lnTo>
                  <a:lnTo>
                    <a:pt x="323" y="610"/>
                  </a:lnTo>
                  <a:lnTo>
                    <a:pt x="339" y="610"/>
                  </a:lnTo>
                  <a:cubicBezTo>
                    <a:pt x="357" y="610"/>
                    <a:pt x="371" y="625"/>
                    <a:pt x="371" y="642"/>
                  </a:cubicBezTo>
                  <a:lnTo>
                    <a:pt x="371" y="706"/>
                  </a:lnTo>
                  <a:lnTo>
                    <a:pt x="350" y="676"/>
                  </a:lnTo>
                  <a:lnTo>
                    <a:pt x="398" y="692"/>
                  </a:lnTo>
                  <a:lnTo>
                    <a:pt x="359" y="708"/>
                  </a:lnTo>
                  <a:lnTo>
                    <a:pt x="375" y="676"/>
                  </a:lnTo>
                  <a:cubicBezTo>
                    <a:pt x="380" y="665"/>
                    <a:pt x="391" y="658"/>
                    <a:pt x="403" y="658"/>
                  </a:cubicBezTo>
                  <a:lnTo>
                    <a:pt x="419" y="658"/>
                  </a:lnTo>
                  <a:cubicBezTo>
                    <a:pt x="428" y="658"/>
                    <a:pt x="436" y="662"/>
                    <a:pt x="442" y="668"/>
                  </a:cubicBezTo>
                  <a:lnTo>
                    <a:pt x="458" y="684"/>
                  </a:lnTo>
                  <a:lnTo>
                    <a:pt x="404" y="699"/>
                  </a:lnTo>
                  <a:lnTo>
                    <a:pt x="420" y="635"/>
                  </a:lnTo>
                  <a:lnTo>
                    <a:pt x="468" y="396"/>
                  </a:lnTo>
                  <a:cubicBezTo>
                    <a:pt x="471" y="380"/>
                    <a:pt x="486" y="369"/>
                    <a:pt x="503" y="371"/>
                  </a:cubicBezTo>
                  <a:cubicBezTo>
                    <a:pt x="519" y="372"/>
                    <a:pt x="531" y="386"/>
                    <a:pt x="531" y="402"/>
                  </a:cubicBezTo>
                  <a:lnTo>
                    <a:pt x="531" y="418"/>
                  </a:lnTo>
                  <a:lnTo>
                    <a:pt x="471" y="404"/>
                  </a:lnTo>
                  <a:lnTo>
                    <a:pt x="487" y="372"/>
                  </a:lnTo>
                  <a:lnTo>
                    <a:pt x="485" y="376"/>
                  </a:lnTo>
                  <a:lnTo>
                    <a:pt x="501" y="328"/>
                  </a:lnTo>
                  <a:cubicBezTo>
                    <a:pt x="502" y="327"/>
                    <a:pt x="502" y="326"/>
                    <a:pt x="503" y="324"/>
                  </a:cubicBezTo>
                  <a:lnTo>
                    <a:pt x="519" y="292"/>
                  </a:lnTo>
                  <a:cubicBezTo>
                    <a:pt x="524" y="281"/>
                    <a:pt x="535" y="274"/>
                    <a:pt x="547" y="274"/>
                  </a:cubicBezTo>
                  <a:lnTo>
                    <a:pt x="595" y="274"/>
                  </a:lnTo>
                  <a:lnTo>
                    <a:pt x="573" y="284"/>
                  </a:lnTo>
                  <a:lnTo>
                    <a:pt x="589" y="268"/>
                  </a:lnTo>
                  <a:lnTo>
                    <a:pt x="581" y="280"/>
                  </a:lnTo>
                  <a:lnTo>
                    <a:pt x="597" y="232"/>
                  </a:lnTo>
                  <a:cubicBezTo>
                    <a:pt x="598" y="231"/>
                    <a:pt x="598" y="230"/>
                    <a:pt x="599" y="228"/>
                  </a:cubicBezTo>
                  <a:lnTo>
                    <a:pt x="615" y="196"/>
                  </a:lnTo>
                  <a:lnTo>
                    <a:pt x="612" y="204"/>
                  </a:lnTo>
                  <a:lnTo>
                    <a:pt x="628" y="124"/>
                  </a:lnTo>
                  <a:cubicBezTo>
                    <a:pt x="629" y="120"/>
                    <a:pt x="631" y="115"/>
                    <a:pt x="634" y="111"/>
                  </a:cubicBezTo>
                  <a:lnTo>
                    <a:pt x="682" y="47"/>
                  </a:lnTo>
                  <a:cubicBezTo>
                    <a:pt x="683" y="46"/>
                    <a:pt x="684" y="45"/>
                    <a:pt x="685" y="44"/>
                  </a:cubicBezTo>
                  <a:lnTo>
                    <a:pt x="701" y="28"/>
                  </a:lnTo>
                  <a:lnTo>
                    <a:pt x="717" y="12"/>
                  </a:lnTo>
                  <a:cubicBezTo>
                    <a:pt x="725" y="3"/>
                    <a:pt x="738" y="0"/>
                    <a:pt x="750" y="4"/>
                  </a:cubicBezTo>
                  <a:cubicBezTo>
                    <a:pt x="761" y="8"/>
                    <a:pt x="770" y="18"/>
                    <a:pt x="771" y="30"/>
                  </a:cubicBezTo>
                  <a:lnTo>
                    <a:pt x="787" y="158"/>
                  </a:lnTo>
                  <a:lnTo>
                    <a:pt x="819" y="608"/>
                  </a:lnTo>
                  <a:lnTo>
                    <a:pt x="811" y="589"/>
                  </a:lnTo>
                  <a:lnTo>
                    <a:pt x="939" y="733"/>
                  </a:lnTo>
                  <a:lnTo>
                    <a:pt x="954" y="748"/>
                  </a:lnTo>
                  <a:cubicBezTo>
                    <a:pt x="957" y="750"/>
                    <a:pt x="959" y="753"/>
                    <a:pt x="960" y="756"/>
                  </a:cubicBezTo>
                  <a:lnTo>
                    <a:pt x="976" y="788"/>
                  </a:lnTo>
                  <a:cubicBezTo>
                    <a:pt x="977" y="791"/>
                    <a:pt x="978" y="793"/>
                    <a:pt x="979" y="796"/>
                  </a:cubicBezTo>
                  <a:lnTo>
                    <a:pt x="995" y="876"/>
                  </a:lnTo>
                  <a:lnTo>
                    <a:pt x="963" y="850"/>
                  </a:lnTo>
                  <a:lnTo>
                    <a:pt x="995" y="850"/>
                  </a:lnTo>
                  <a:cubicBezTo>
                    <a:pt x="1004" y="850"/>
                    <a:pt x="1012" y="854"/>
                    <a:pt x="1018" y="860"/>
                  </a:cubicBezTo>
                  <a:lnTo>
                    <a:pt x="1034" y="876"/>
                  </a:lnTo>
                  <a:lnTo>
                    <a:pt x="989" y="876"/>
                  </a:lnTo>
                  <a:lnTo>
                    <a:pt x="1005" y="860"/>
                  </a:lnTo>
                  <a:cubicBezTo>
                    <a:pt x="1011" y="854"/>
                    <a:pt x="1019" y="850"/>
                    <a:pt x="1027" y="850"/>
                  </a:cubicBezTo>
                  <a:lnTo>
                    <a:pt x="1043" y="850"/>
                  </a:lnTo>
                  <a:lnTo>
                    <a:pt x="1107" y="850"/>
                  </a:lnTo>
                  <a:lnTo>
                    <a:pt x="1085" y="860"/>
                  </a:lnTo>
                  <a:lnTo>
                    <a:pt x="1101" y="844"/>
                  </a:lnTo>
                  <a:lnTo>
                    <a:pt x="1095" y="852"/>
                  </a:lnTo>
                  <a:lnTo>
                    <a:pt x="1111" y="820"/>
                  </a:lnTo>
                  <a:cubicBezTo>
                    <a:pt x="1112" y="817"/>
                    <a:pt x="1114" y="814"/>
                    <a:pt x="1117" y="812"/>
                  </a:cubicBezTo>
                  <a:lnTo>
                    <a:pt x="1133" y="796"/>
                  </a:lnTo>
                  <a:lnTo>
                    <a:pt x="1123" y="818"/>
                  </a:lnTo>
                  <a:lnTo>
                    <a:pt x="1123" y="770"/>
                  </a:lnTo>
                  <a:cubicBezTo>
                    <a:pt x="1123" y="753"/>
                    <a:pt x="1138" y="738"/>
                    <a:pt x="1155" y="738"/>
                  </a:cubicBezTo>
                  <a:lnTo>
                    <a:pt x="1203" y="738"/>
                  </a:lnTo>
                  <a:lnTo>
                    <a:pt x="1181" y="748"/>
                  </a:lnTo>
                  <a:lnTo>
                    <a:pt x="1197" y="732"/>
                  </a:lnTo>
                  <a:cubicBezTo>
                    <a:pt x="1205" y="724"/>
                    <a:pt x="1217" y="721"/>
                    <a:pt x="1228" y="724"/>
                  </a:cubicBezTo>
                  <a:cubicBezTo>
                    <a:pt x="1239" y="727"/>
                    <a:pt x="1248" y="736"/>
                    <a:pt x="1251" y="747"/>
                  </a:cubicBezTo>
                  <a:lnTo>
                    <a:pt x="1267" y="811"/>
                  </a:lnTo>
                  <a:lnTo>
                    <a:pt x="1283" y="942"/>
                  </a:lnTo>
                  <a:lnTo>
                    <a:pt x="1299" y="1020"/>
                  </a:lnTo>
                  <a:lnTo>
                    <a:pt x="1295" y="1010"/>
                  </a:lnTo>
                  <a:lnTo>
                    <a:pt x="1343" y="1090"/>
                  </a:lnTo>
                  <a:lnTo>
                    <a:pt x="1315" y="1074"/>
                  </a:lnTo>
                  <a:lnTo>
                    <a:pt x="1331" y="1074"/>
                  </a:lnTo>
                  <a:cubicBezTo>
                    <a:pt x="1349" y="1074"/>
                    <a:pt x="1363" y="1089"/>
                    <a:pt x="1363" y="1106"/>
                  </a:cubicBezTo>
                  <a:lnTo>
                    <a:pt x="1363" y="1122"/>
                  </a:lnTo>
                  <a:lnTo>
                    <a:pt x="1362" y="1112"/>
                  </a:lnTo>
                  <a:lnTo>
                    <a:pt x="1378" y="1160"/>
                  </a:lnTo>
                  <a:lnTo>
                    <a:pt x="1370" y="1148"/>
                  </a:lnTo>
                  <a:lnTo>
                    <a:pt x="1386" y="1164"/>
                  </a:lnTo>
                  <a:lnTo>
                    <a:pt x="1341" y="1164"/>
                  </a:lnTo>
                  <a:lnTo>
                    <a:pt x="1389" y="1116"/>
                  </a:lnTo>
                  <a:cubicBezTo>
                    <a:pt x="1395" y="1110"/>
                    <a:pt x="1403" y="1106"/>
                    <a:pt x="1411" y="1106"/>
                  </a:cubicBezTo>
                  <a:lnTo>
                    <a:pt x="1427" y="1106"/>
                  </a:lnTo>
                  <a:lnTo>
                    <a:pt x="1443" y="1106"/>
                  </a:lnTo>
                  <a:lnTo>
                    <a:pt x="1459" y="1106"/>
                  </a:lnTo>
                  <a:cubicBezTo>
                    <a:pt x="1468" y="1106"/>
                    <a:pt x="1476" y="1110"/>
                    <a:pt x="1482" y="1116"/>
                  </a:cubicBezTo>
                  <a:lnTo>
                    <a:pt x="1498" y="1132"/>
                  </a:lnTo>
                  <a:lnTo>
                    <a:pt x="1461" y="1126"/>
                  </a:lnTo>
                  <a:lnTo>
                    <a:pt x="1493" y="1110"/>
                  </a:lnTo>
                  <a:lnTo>
                    <a:pt x="1485" y="1116"/>
                  </a:lnTo>
                  <a:lnTo>
                    <a:pt x="1501" y="1100"/>
                  </a:lnTo>
                  <a:cubicBezTo>
                    <a:pt x="1507" y="1094"/>
                    <a:pt x="1515" y="1090"/>
                    <a:pt x="1523" y="1090"/>
                  </a:cubicBezTo>
                  <a:lnTo>
                    <a:pt x="1539" y="1090"/>
                  </a:lnTo>
                  <a:cubicBezTo>
                    <a:pt x="1544" y="1090"/>
                    <a:pt x="1549" y="1092"/>
                    <a:pt x="1554" y="1094"/>
                  </a:cubicBezTo>
                  <a:lnTo>
                    <a:pt x="1586" y="1110"/>
                  </a:lnTo>
                  <a:lnTo>
                    <a:pt x="1571" y="1106"/>
                  </a:lnTo>
                  <a:lnTo>
                    <a:pt x="1619" y="1106"/>
                  </a:lnTo>
                  <a:lnTo>
                    <a:pt x="1635" y="1106"/>
                  </a:lnTo>
                  <a:lnTo>
                    <a:pt x="1651" y="1106"/>
                  </a:lnTo>
                  <a:cubicBezTo>
                    <a:pt x="1660" y="1106"/>
                    <a:pt x="1668" y="1110"/>
                    <a:pt x="1674" y="1116"/>
                  </a:cubicBezTo>
                  <a:lnTo>
                    <a:pt x="1690" y="1132"/>
                  </a:lnTo>
                  <a:cubicBezTo>
                    <a:pt x="1696" y="1138"/>
                    <a:pt x="1699" y="1146"/>
                    <a:pt x="1699" y="1154"/>
                  </a:cubicBezTo>
                  <a:lnTo>
                    <a:pt x="1699" y="1218"/>
                  </a:lnTo>
                  <a:lnTo>
                    <a:pt x="1657" y="1188"/>
                  </a:lnTo>
                  <a:lnTo>
                    <a:pt x="1705" y="1172"/>
                  </a:lnTo>
                  <a:cubicBezTo>
                    <a:pt x="1717" y="1168"/>
                    <a:pt x="1730" y="1171"/>
                    <a:pt x="1738" y="1180"/>
                  </a:cubicBezTo>
                  <a:lnTo>
                    <a:pt x="1754" y="1196"/>
                  </a:lnTo>
                  <a:lnTo>
                    <a:pt x="1731" y="1186"/>
                  </a:lnTo>
                  <a:lnTo>
                    <a:pt x="1747" y="1186"/>
                  </a:lnTo>
                  <a:lnTo>
                    <a:pt x="1827" y="1186"/>
                  </a:lnTo>
                  <a:lnTo>
                    <a:pt x="1795" y="1218"/>
                  </a:lnTo>
                  <a:lnTo>
                    <a:pt x="1795" y="1170"/>
                  </a:lnTo>
                  <a:cubicBezTo>
                    <a:pt x="1795" y="1162"/>
                    <a:pt x="1799" y="1154"/>
                    <a:pt x="1805" y="1148"/>
                  </a:cubicBezTo>
                  <a:lnTo>
                    <a:pt x="1821" y="1132"/>
                  </a:lnTo>
                  <a:cubicBezTo>
                    <a:pt x="1827" y="1126"/>
                    <a:pt x="1835" y="1122"/>
                    <a:pt x="1843" y="1122"/>
                  </a:cubicBezTo>
                  <a:lnTo>
                    <a:pt x="1859" y="1122"/>
                  </a:lnTo>
                  <a:lnTo>
                    <a:pt x="1875" y="1122"/>
                  </a:lnTo>
                  <a:lnTo>
                    <a:pt x="1923" y="1122"/>
                  </a:lnTo>
                  <a:lnTo>
                    <a:pt x="1895" y="1140"/>
                  </a:lnTo>
                  <a:lnTo>
                    <a:pt x="1911" y="1108"/>
                  </a:lnTo>
                  <a:cubicBezTo>
                    <a:pt x="1916" y="1097"/>
                    <a:pt x="1927" y="1090"/>
                    <a:pt x="1939" y="1090"/>
                  </a:cubicBezTo>
                  <a:lnTo>
                    <a:pt x="1955" y="1090"/>
                  </a:lnTo>
                  <a:lnTo>
                    <a:pt x="1933" y="1100"/>
                  </a:lnTo>
                  <a:lnTo>
                    <a:pt x="1965" y="1068"/>
                  </a:lnTo>
                  <a:cubicBezTo>
                    <a:pt x="1975" y="1058"/>
                    <a:pt x="1989" y="1056"/>
                    <a:pt x="2002" y="1062"/>
                  </a:cubicBezTo>
                  <a:lnTo>
                    <a:pt x="2034" y="1078"/>
                  </a:lnTo>
                  <a:lnTo>
                    <a:pt x="1997" y="1084"/>
                  </a:lnTo>
                  <a:lnTo>
                    <a:pt x="2013" y="1068"/>
                  </a:lnTo>
                  <a:lnTo>
                    <a:pt x="2004" y="1085"/>
                  </a:lnTo>
                  <a:lnTo>
                    <a:pt x="2020" y="989"/>
                  </a:lnTo>
                  <a:cubicBezTo>
                    <a:pt x="2021" y="983"/>
                    <a:pt x="2024" y="977"/>
                    <a:pt x="2029" y="972"/>
                  </a:cubicBezTo>
                  <a:lnTo>
                    <a:pt x="2045" y="956"/>
                  </a:lnTo>
                  <a:lnTo>
                    <a:pt x="2061" y="940"/>
                  </a:lnTo>
                  <a:cubicBezTo>
                    <a:pt x="2067" y="934"/>
                    <a:pt x="2075" y="930"/>
                    <a:pt x="2083" y="930"/>
                  </a:cubicBezTo>
                  <a:lnTo>
                    <a:pt x="2131" y="930"/>
                  </a:lnTo>
                  <a:lnTo>
                    <a:pt x="2100" y="956"/>
                  </a:lnTo>
                  <a:lnTo>
                    <a:pt x="2116" y="876"/>
                  </a:lnTo>
                  <a:cubicBezTo>
                    <a:pt x="2119" y="863"/>
                    <a:pt x="2130" y="853"/>
                    <a:pt x="2143" y="851"/>
                  </a:cubicBezTo>
                  <a:cubicBezTo>
                    <a:pt x="2157" y="849"/>
                    <a:pt x="2170" y="856"/>
                    <a:pt x="2176" y="868"/>
                  </a:cubicBezTo>
                  <a:lnTo>
                    <a:pt x="2192" y="900"/>
                  </a:lnTo>
                  <a:lnTo>
                    <a:pt x="2131" y="914"/>
                  </a:lnTo>
                  <a:lnTo>
                    <a:pt x="2131" y="882"/>
                  </a:lnTo>
                  <a:cubicBezTo>
                    <a:pt x="2131" y="867"/>
                    <a:pt x="2142" y="854"/>
                    <a:pt x="2157" y="851"/>
                  </a:cubicBezTo>
                  <a:cubicBezTo>
                    <a:pt x="2172" y="848"/>
                    <a:pt x="2187" y="856"/>
                    <a:pt x="2193" y="871"/>
                  </a:cubicBezTo>
                  <a:lnTo>
                    <a:pt x="2257" y="1031"/>
                  </a:lnTo>
                  <a:lnTo>
                    <a:pt x="2227" y="1010"/>
                  </a:lnTo>
                  <a:lnTo>
                    <a:pt x="2243" y="1010"/>
                  </a:lnTo>
                  <a:cubicBezTo>
                    <a:pt x="2259" y="1010"/>
                    <a:pt x="2272" y="1021"/>
                    <a:pt x="2275" y="1036"/>
                  </a:cubicBezTo>
                  <a:lnTo>
                    <a:pt x="2291" y="1116"/>
                  </a:lnTo>
                  <a:lnTo>
                    <a:pt x="2237" y="1100"/>
                  </a:lnTo>
                  <a:lnTo>
                    <a:pt x="2253" y="1084"/>
                  </a:lnTo>
                  <a:lnTo>
                    <a:pt x="2244" y="1099"/>
                  </a:lnTo>
                  <a:lnTo>
                    <a:pt x="2260" y="1035"/>
                  </a:lnTo>
                  <a:cubicBezTo>
                    <a:pt x="2263" y="1025"/>
                    <a:pt x="2269" y="1017"/>
                    <a:pt x="2278" y="1013"/>
                  </a:cubicBezTo>
                  <a:cubicBezTo>
                    <a:pt x="2287" y="1009"/>
                    <a:pt x="2297" y="1010"/>
                    <a:pt x="2306" y="1014"/>
                  </a:cubicBezTo>
                  <a:lnTo>
                    <a:pt x="2338" y="1030"/>
                  </a:lnTo>
                  <a:lnTo>
                    <a:pt x="2292" y="1052"/>
                  </a:lnTo>
                  <a:lnTo>
                    <a:pt x="2308" y="972"/>
                  </a:lnTo>
                  <a:lnTo>
                    <a:pt x="2324" y="907"/>
                  </a:lnTo>
                  <a:lnTo>
                    <a:pt x="2341" y="856"/>
                  </a:lnTo>
                  <a:cubicBezTo>
                    <a:pt x="2346" y="843"/>
                    <a:pt x="2358" y="834"/>
                    <a:pt x="2373" y="834"/>
                  </a:cubicBezTo>
                  <a:cubicBezTo>
                    <a:pt x="2387" y="835"/>
                    <a:pt x="2399" y="845"/>
                    <a:pt x="2403" y="859"/>
                  </a:cubicBezTo>
                  <a:lnTo>
                    <a:pt x="2419" y="923"/>
                  </a:lnTo>
                  <a:lnTo>
                    <a:pt x="2377" y="900"/>
                  </a:lnTo>
                  <a:lnTo>
                    <a:pt x="2425" y="884"/>
                  </a:lnTo>
                  <a:cubicBezTo>
                    <a:pt x="2429" y="883"/>
                    <a:pt x="2432" y="882"/>
                    <a:pt x="2435" y="882"/>
                  </a:cubicBezTo>
                  <a:lnTo>
                    <a:pt x="2451" y="882"/>
                  </a:lnTo>
                  <a:cubicBezTo>
                    <a:pt x="2460" y="882"/>
                    <a:pt x="2468" y="886"/>
                    <a:pt x="2474" y="892"/>
                  </a:cubicBezTo>
                  <a:lnTo>
                    <a:pt x="2490" y="908"/>
                  </a:lnTo>
                  <a:lnTo>
                    <a:pt x="2445" y="908"/>
                  </a:lnTo>
                  <a:lnTo>
                    <a:pt x="2461" y="892"/>
                  </a:lnTo>
                  <a:lnTo>
                    <a:pt x="2451" y="914"/>
                  </a:lnTo>
                  <a:lnTo>
                    <a:pt x="2451" y="850"/>
                  </a:lnTo>
                  <a:cubicBezTo>
                    <a:pt x="2451" y="835"/>
                    <a:pt x="2462" y="822"/>
                    <a:pt x="2477" y="819"/>
                  </a:cubicBezTo>
                  <a:lnTo>
                    <a:pt x="2557" y="803"/>
                  </a:lnTo>
                  <a:lnTo>
                    <a:pt x="2533" y="824"/>
                  </a:lnTo>
                  <a:lnTo>
                    <a:pt x="2549" y="776"/>
                  </a:lnTo>
                  <a:cubicBezTo>
                    <a:pt x="2551" y="772"/>
                    <a:pt x="2553" y="767"/>
                    <a:pt x="2557" y="764"/>
                  </a:cubicBezTo>
                  <a:lnTo>
                    <a:pt x="2573" y="748"/>
                  </a:lnTo>
                  <a:cubicBezTo>
                    <a:pt x="2576" y="745"/>
                    <a:pt x="2580" y="742"/>
                    <a:pt x="2584" y="741"/>
                  </a:cubicBezTo>
                  <a:lnTo>
                    <a:pt x="2664" y="709"/>
                  </a:lnTo>
                  <a:lnTo>
                    <a:pt x="2653" y="716"/>
                  </a:lnTo>
                  <a:lnTo>
                    <a:pt x="2669" y="700"/>
                  </a:lnTo>
                  <a:cubicBezTo>
                    <a:pt x="2680" y="689"/>
                    <a:pt x="2697" y="687"/>
                    <a:pt x="2709" y="696"/>
                  </a:cubicBezTo>
                  <a:lnTo>
                    <a:pt x="2757" y="728"/>
                  </a:lnTo>
                  <a:lnTo>
                    <a:pt x="2711" y="740"/>
                  </a:lnTo>
                  <a:lnTo>
                    <a:pt x="2727" y="708"/>
                  </a:lnTo>
                  <a:lnTo>
                    <a:pt x="2724" y="716"/>
                  </a:lnTo>
                  <a:lnTo>
                    <a:pt x="2740" y="636"/>
                  </a:lnTo>
                  <a:cubicBezTo>
                    <a:pt x="2741" y="630"/>
                    <a:pt x="2744" y="624"/>
                    <a:pt x="2749" y="620"/>
                  </a:cubicBezTo>
                  <a:lnTo>
                    <a:pt x="2765" y="604"/>
                  </a:lnTo>
                  <a:lnTo>
                    <a:pt x="2756" y="619"/>
                  </a:lnTo>
                  <a:lnTo>
                    <a:pt x="2772" y="555"/>
                  </a:lnTo>
                  <a:cubicBezTo>
                    <a:pt x="2775" y="545"/>
                    <a:pt x="2781" y="537"/>
                    <a:pt x="2790" y="533"/>
                  </a:cubicBezTo>
                  <a:cubicBezTo>
                    <a:pt x="2799" y="529"/>
                    <a:pt x="2809" y="530"/>
                    <a:pt x="2818" y="534"/>
                  </a:cubicBezTo>
                  <a:lnTo>
                    <a:pt x="2850" y="550"/>
                  </a:lnTo>
                  <a:lnTo>
                    <a:pt x="2804" y="574"/>
                  </a:lnTo>
                  <a:lnTo>
                    <a:pt x="2820" y="462"/>
                  </a:lnTo>
                  <a:cubicBezTo>
                    <a:pt x="2821" y="455"/>
                    <a:pt x="2824" y="449"/>
                    <a:pt x="2829" y="444"/>
                  </a:cubicBezTo>
                  <a:lnTo>
                    <a:pt x="2845" y="428"/>
                  </a:lnTo>
                  <a:cubicBezTo>
                    <a:pt x="2853" y="420"/>
                    <a:pt x="2864" y="417"/>
                    <a:pt x="2875" y="419"/>
                  </a:cubicBezTo>
                  <a:cubicBezTo>
                    <a:pt x="2886" y="422"/>
                    <a:pt x="2894" y="430"/>
                    <a:pt x="2898" y="440"/>
                  </a:cubicBezTo>
                  <a:lnTo>
                    <a:pt x="2914" y="488"/>
                  </a:lnTo>
                  <a:lnTo>
                    <a:pt x="2883" y="466"/>
                  </a:lnTo>
                  <a:lnTo>
                    <a:pt x="2899" y="466"/>
                  </a:lnTo>
                  <a:lnTo>
                    <a:pt x="2874" y="479"/>
                  </a:lnTo>
                  <a:lnTo>
                    <a:pt x="2922" y="415"/>
                  </a:lnTo>
                  <a:lnTo>
                    <a:pt x="2917" y="424"/>
                  </a:lnTo>
                  <a:lnTo>
                    <a:pt x="2933" y="376"/>
                  </a:lnTo>
                  <a:lnTo>
                    <a:pt x="2948" y="300"/>
                  </a:lnTo>
                  <a:lnTo>
                    <a:pt x="2947" y="306"/>
                  </a:lnTo>
                  <a:lnTo>
                    <a:pt x="2947" y="178"/>
                  </a:lnTo>
                  <a:cubicBezTo>
                    <a:pt x="2947" y="170"/>
                    <a:pt x="2951" y="162"/>
                    <a:pt x="2957" y="156"/>
                  </a:cubicBezTo>
                  <a:lnTo>
                    <a:pt x="2973" y="140"/>
                  </a:lnTo>
                  <a:cubicBezTo>
                    <a:pt x="2981" y="132"/>
                    <a:pt x="2993" y="129"/>
                    <a:pt x="3004" y="132"/>
                  </a:cubicBezTo>
                  <a:cubicBezTo>
                    <a:pt x="3015" y="135"/>
                    <a:pt x="3024" y="144"/>
                    <a:pt x="3027" y="155"/>
                  </a:cubicBezTo>
                  <a:lnTo>
                    <a:pt x="3075" y="347"/>
                  </a:lnTo>
                  <a:lnTo>
                    <a:pt x="3091" y="462"/>
                  </a:lnTo>
                  <a:cubicBezTo>
                    <a:pt x="3094" y="479"/>
                    <a:pt x="3081" y="496"/>
                    <a:pt x="3064" y="498"/>
                  </a:cubicBezTo>
                  <a:cubicBezTo>
                    <a:pt x="3046" y="501"/>
                    <a:pt x="3030" y="488"/>
                    <a:pt x="3028" y="471"/>
                  </a:cubicBezTo>
                  <a:lnTo>
                    <a:pt x="3012" y="362"/>
                  </a:lnTo>
                  <a:lnTo>
                    <a:pt x="2964" y="170"/>
                  </a:lnTo>
                  <a:lnTo>
                    <a:pt x="3018" y="185"/>
                  </a:lnTo>
                  <a:lnTo>
                    <a:pt x="3002" y="201"/>
                  </a:lnTo>
                  <a:lnTo>
                    <a:pt x="3011" y="178"/>
                  </a:lnTo>
                  <a:lnTo>
                    <a:pt x="3011" y="306"/>
                  </a:lnTo>
                  <a:cubicBezTo>
                    <a:pt x="3011" y="309"/>
                    <a:pt x="3011" y="311"/>
                    <a:pt x="3011" y="313"/>
                  </a:cubicBezTo>
                  <a:lnTo>
                    <a:pt x="2994" y="397"/>
                  </a:lnTo>
                  <a:lnTo>
                    <a:pt x="2978" y="445"/>
                  </a:lnTo>
                  <a:cubicBezTo>
                    <a:pt x="2977" y="448"/>
                    <a:pt x="2975" y="451"/>
                    <a:pt x="2973" y="454"/>
                  </a:cubicBezTo>
                  <a:lnTo>
                    <a:pt x="2925" y="518"/>
                  </a:lnTo>
                  <a:cubicBezTo>
                    <a:pt x="2919" y="526"/>
                    <a:pt x="2910" y="530"/>
                    <a:pt x="2899" y="530"/>
                  </a:cubicBezTo>
                  <a:lnTo>
                    <a:pt x="2883" y="530"/>
                  </a:lnTo>
                  <a:cubicBezTo>
                    <a:pt x="2870" y="530"/>
                    <a:pt x="2857" y="522"/>
                    <a:pt x="2853" y="509"/>
                  </a:cubicBezTo>
                  <a:lnTo>
                    <a:pt x="2837" y="461"/>
                  </a:lnTo>
                  <a:lnTo>
                    <a:pt x="2890" y="473"/>
                  </a:lnTo>
                  <a:lnTo>
                    <a:pt x="2874" y="489"/>
                  </a:lnTo>
                  <a:lnTo>
                    <a:pt x="2883" y="471"/>
                  </a:lnTo>
                  <a:lnTo>
                    <a:pt x="2867" y="583"/>
                  </a:lnTo>
                  <a:cubicBezTo>
                    <a:pt x="2866" y="593"/>
                    <a:pt x="2859" y="602"/>
                    <a:pt x="2850" y="607"/>
                  </a:cubicBezTo>
                  <a:cubicBezTo>
                    <a:pt x="2841" y="612"/>
                    <a:pt x="2830" y="612"/>
                    <a:pt x="2821" y="607"/>
                  </a:cubicBezTo>
                  <a:lnTo>
                    <a:pt x="2789" y="591"/>
                  </a:lnTo>
                  <a:lnTo>
                    <a:pt x="2835" y="570"/>
                  </a:lnTo>
                  <a:lnTo>
                    <a:pt x="2819" y="634"/>
                  </a:lnTo>
                  <a:cubicBezTo>
                    <a:pt x="2817" y="640"/>
                    <a:pt x="2814" y="645"/>
                    <a:pt x="2810" y="649"/>
                  </a:cubicBezTo>
                  <a:lnTo>
                    <a:pt x="2794" y="665"/>
                  </a:lnTo>
                  <a:lnTo>
                    <a:pt x="2803" y="649"/>
                  </a:lnTo>
                  <a:lnTo>
                    <a:pt x="2787" y="729"/>
                  </a:lnTo>
                  <a:cubicBezTo>
                    <a:pt x="2786" y="732"/>
                    <a:pt x="2785" y="734"/>
                    <a:pt x="2784" y="737"/>
                  </a:cubicBezTo>
                  <a:lnTo>
                    <a:pt x="2768" y="769"/>
                  </a:lnTo>
                  <a:cubicBezTo>
                    <a:pt x="2764" y="777"/>
                    <a:pt x="2757" y="783"/>
                    <a:pt x="2748" y="785"/>
                  </a:cubicBezTo>
                  <a:cubicBezTo>
                    <a:pt x="2739" y="788"/>
                    <a:pt x="2729" y="786"/>
                    <a:pt x="2722" y="781"/>
                  </a:cubicBezTo>
                  <a:lnTo>
                    <a:pt x="2674" y="749"/>
                  </a:lnTo>
                  <a:lnTo>
                    <a:pt x="2714" y="745"/>
                  </a:lnTo>
                  <a:lnTo>
                    <a:pt x="2698" y="761"/>
                  </a:lnTo>
                  <a:cubicBezTo>
                    <a:pt x="2695" y="764"/>
                    <a:pt x="2691" y="767"/>
                    <a:pt x="2687" y="768"/>
                  </a:cubicBezTo>
                  <a:lnTo>
                    <a:pt x="2607" y="800"/>
                  </a:lnTo>
                  <a:lnTo>
                    <a:pt x="2618" y="793"/>
                  </a:lnTo>
                  <a:lnTo>
                    <a:pt x="2602" y="809"/>
                  </a:lnTo>
                  <a:lnTo>
                    <a:pt x="2610" y="797"/>
                  </a:lnTo>
                  <a:lnTo>
                    <a:pt x="2594" y="845"/>
                  </a:lnTo>
                  <a:cubicBezTo>
                    <a:pt x="2590" y="855"/>
                    <a:pt x="2581" y="864"/>
                    <a:pt x="2570" y="866"/>
                  </a:cubicBezTo>
                  <a:lnTo>
                    <a:pt x="2490" y="882"/>
                  </a:lnTo>
                  <a:lnTo>
                    <a:pt x="2515" y="850"/>
                  </a:lnTo>
                  <a:lnTo>
                    <a:pt x="2515" y="914"/>
                  </a:lnTo>
                  <a:cubicBezTo>
                    <a:pt x="2515" y="923"/>
                    <a:pt x="2512" y="931"/>
                    <a:pt x="2506" y="937"/>
                  </a:cubicBezTo>
                  <a:lnTo>
                    <a:pt x="2490" y="953"/>
                  </a:lnTo>
                  <a:cubicBezTo>
                    <a:pt x="2478" y="966"/>
                    <a:pt x="2457" y="966"/>
                    <a:pt x="2445" y="953"/>
                  </a:cubicBezTo>
                  <a:lnTo>
                    <a:pt x="2429" y="937"/>
                  </a:lnTo>
                  <a:lnTo>
                    <a:pt x="2451" y="946"/>
                  </a:lnTo>
                  <a:lnTo>
                    <a:pt x="2435" y="946"/>
                  </a:lnTo>
                  <a:lnTo>
                    <a:pt x="2446" y="945"/>
                  </a:lnTo>
                  <a:lnTo>
                    <a:pt x="2398" y="961"/>
                  </a:lnTo>
                  <a:cubicBezTo>
                    <a:pt x="2389" y="964"/>
                    <a:pt x="2380" y="963"/>
                    <a:pt x="2372" y="959"/>
                  </a:cubicBezTo>
                  <a:cubicBezTo>
                    <a:pt x="2364" y="954"/>
                    <a:pt x="2359" y="947"/>
                    <a:pt x="2356" y="938"/>
                  </a:cubicBezTo>
                  <a:lnTo>
                    <a:pt x="2340" y="874"/>
                  </a:lnTo>
                  <a:lnTo>
                    <a:pt x="2402" y="877"/>
                  </a:lnTo>
                  <a:lnTo>
                    <a:pt x="2387" y="922"/>
                  </a:lnTo>
                  <a:lnTo>
                    <a:pt x="2371" y="985"/>
                  </a:lnTo>
                  <a:lnTo>
                    <a:pt x="2355" y="1065"/>
                  </a:lnTo>
                  <a:cubicBezTo>
                    <a:pt x="2353" y="1075"/>
                    <a:pt x="2346" y="1083"/>
                    <a:pt x="2338" y="1087"/>
                  </a:cubicBezTo>
                  <a:cubicBezTo>
                    <a:pt x="2329" y="1092"/>
                    <a:pt x="2318" y="1092"/>
                    <a:pt x="2309" y="1087"/>
                  </a:cubicBezTo>
                  <a:lnTo>
                    <a:pt x="2277" y="1071"/>
                  </a:lnTo>
                  <a:lnTo>
                    <a:pt x="2323" y="1050"/>
                  </a:lnTo>
                  <a:lnTo>
                    <a:pt x="2307" y="1114"/>
                  </a:lnTo>
                  <a:cubicBezTo>
                    <a:pt x="2305" y="1120"/>
                    <a:pt x="2302" y="1125"/>
                    <a:pt x="2298" y="1129"/>
                  </a:cubicBezTo>
                  <a:lnTo>
                    <a:pt x="2282" y="1145"/>
                  </a:lnTo>
                  <a:cubicBezTo>
                    <a:pt x="2274" y="1153"/>
                    <a:pt x="2261" y="1157"/>
                    <a:pt x="2250" y="1153"/>
                  </a:cubicBezTo>
                  <a:cubicBezTo>
                    <a:pt x="2239" y="1150"/>
                    <a:pt x="2230" y="1140"/>
                    <a:pt x="2228" y="1129"/>
                  </a:cubicBezTo>
                  <a:lnTo>
                    <a:pt x="2212" y="1049"/>
                  </a:lnTo>
                  <a:lnTo>
                    <a:pt x="2243" y="1074"/>
                  </a:lnTo>
                  <a:lnTo>
                    <a:pt x="2227" y="1074"/>
                  </a:lnTo>
                  <a:cubicBezTo>
                    <a:pt x="2214" y="1074"/>
                    <a:pt x="2203" y="1067"/>
                    <a:pt x="2198" y="1054"/>
                  </a:cubicBezTo>
                  <a:lnTo>
                    <a:pt x="2134" y="894"/>
                  </a:lnTo>
                  <a:lnTo>
                    <a:pt x="2195" y="882"/>
                  </a:lnTo>
                  <a:lnTo>
                    <a:pt x="2195" y="914"/>
                  </a:lnTo>
                  <a:cubicBezTo>
                    <a:pt x="2195" y="929"/>
                    <a:pt x="2185" y="942"/>
                    <a:pt x="2171" y="946"/>
                  </a:cubicBezTo>
                  <a:cubicBezTo>
                    <a:pt x="2156" y="949"/>
                    <a:pt x="2141" y="942"/>
                    <a:pt x="2135" y="929"/>
                  </a:cubicBezTo>
                  <a:lnTo>
                    <a:pt x="2119" y="897"/>
                  </a:lnTo>
                  <a:lnTo>
                    <a:pt x="2179" y="889"/>
                  </a:lnTo>
                  <a:lnTo>
                    <a:pt x="2163" y="969"/>
                  </a:lnTo>
                  <a:cubicBezTo>
                    <a:pt x="2160" y="984"/>
                    <a:pt x="2147" y="994"/>
                    <a:pt x="2131" y="994"/>
                  </a:cubicBezTo>
                  <a:lnTo>
                    <a:pt x="2083" y="994"/>
                  </a:lnTo>
                  <a:lnTo>
                    <a:pt x="2106" y="985"/>
                  </a:lnTo>
                  <a:lnTo>
                    <a:pt x="2090" y="1001"/>
                  </a:lnTo>
                  <a:lnTo>
                    <a:pt x="2074" y="1017"/>
                  </a:lnTo>
                  <a:lnTo>
                    <a:pt x="2083" y="1000"/>
                  </a:lnTo>
                  <a:lnTo>
                    <a:pt x="2067" y="1096"/>
                  </a:lnTo>
                  <a:cubicBezTo>
                    <a:pt x="2066" y="1102"/>
                    <a:pt x="2063" y="1108"/>
                    <a:pt x="2058" y="1113"/>
                  </a:cubicBezTo>
                  <a:lnTo>
                    <a:pt x="2042" y="1129"/>
                  </a:lnTo>
                  <a:cubicBezTo>
                    <a:pt x="2032" y="1139"/>
                    <a:pt x="2017" y="1141"/>
                    <a:pt x="2005" y="1135"/>
                  </a:cubicBezTo>
                  <a:lnTo>
                    <a:pt x="1973" y="1119"/>
                  </a:lnTo>
                  <a:lnTo>
                    <a:pt x="2010" y="1113"/>
                  </a:lnTo>
                  <a:lnTo>
                    <a:pt x="1978" y="1145"/>
                  </a:lnTo>
                  <a:cubicBezTo>
                    <a:pt x="1972" y="1151"/>
                    <a:pt x="1964" y="1154"/>
                    <a:pt x="1955" y="1154"/>
                  </a:cubicBezTo>
                  <a:lnTo>
                    <a:pt x="1939" y="1154"/>
                  </a:lnTo>
                  <a:lnTo>
                    <a:pt x="1968" y="1137"/>
                  </a:lnTo>
                  <a:lnTo>
                    <a:pt x="1952" y="1169"/>
                  </a:lnTo>
                  <a:cubicBezTo>
                    <a:pt x="1947" y="1180"/>
                    <a:pt x="1936" y="1186"/>
                    <a:pt x="1923" y="1186"/>
                  </a:cubicBezTo>
                  <a:lnTo>
                    <a:pt x="1875" y="1186"/>
                  </a:lnTo>
                  <a:lnTo>
                    <a:pt x="1859" y="1186"/>
                  </a:lnTo>
                  <a:lnTo>
                    <a:pt x="1843" y="1186"/>
                  </a:lnTo>
                  <a:lnTo>
                    <a:pt x="1866" y="1177"/>
                  </a:lnTo>
                  <a:lnTo>
                    <a:pt x="1850" y="1193"/>
                  </a:lnTo>
                  <a:lnTo>
                    <a:pt x="1859" y="1170"/>
                  </a:lnTo>
                  <a:lnTo>
                    <a:pt x="1859" y="1218"/>
                  </a:lnTo>
                  <a:cubicBezTo>
                    <a:pt x="1859" y="1236"/>
                    <a:pt x="1845" y="1250"/>
                    <a:pt x="1827" y="1250"/>
                  </a:cubicBezTo>
                  <a:lnTo>
                    <a:pt x="1747" y="1250"/>
                  </a:lnTo>
                  <a:lnTo>
                    <a:pt x="1731" y="1250"/>
                  </a:lnTo>
                  <a:cubicBezTo>
                    <a:pt x="1723" y="1250"/>
                    <a:pt x="1715" y="1247"/>
                    <a:pt x="1709" y="1241"/>
                  </a:cubicBezTo>
                  <a:lnTo>
                    <a:pt x="1693" y="1225"/>
                  </a:lnTo>
                  <a:lnTo>
                    <a:pt x="1726" y="1233"/>
                  </a:lnTo>
                  <a:lnTo>
                    <a:pt x="1678" y="1249"/>
                  </a:lnTo>
                  <a:cubicBezTo>
                    <a:pt x="1668" y="1252"/>
                    <a:pt x="1657" y="1250"/>
                    <a:pt x="1649" y="1244"/>
                  </a:cubicBezTo>
                  <a:cubicBezTo>
                    <a:pt x="1640" y="1238"/>
                    <a:pt x="1635" y="1229"/>
                    <a:pt x="1635" y="1218"/>
                  </a:cubicBezTo>
                  <a:lnTo>
                    <a:pt x="1635" y="1154"/>
                  </a:lnTo>
                  <a:lnTo>
                    <a:pt x="1645" y="1177"/>
                  </a:lnTo>
                  <a:lnTo>
                    <a:pt x="1629" y="1161"/>
                  </a:lnTo>
                  <a:lnTo>
                    <a:pt x="1651" y="1170"/>
                  </a:lnTo>
                  <a:lnTo>
                    <a:pt x="1635" y="1170"/>
                  </a:lnTo>
                  <a:lnTo>
                    <a:pt x="1619" y="1170"/>
                  </a:lnTo>
                  <a:lnTo>
                    <a:pt x="1571" y="1170"/>
                  </a:lnTo>
                  <a:cubicBezTo>
                    <a:pt x="1567" y="1170"/>
                    <a:pt x="1562" y="1169"/>
                    <a:pt x="1557" y="1167"/>
                  </a:cubicBezTo>
                  <a:lnTo>
                    <a:pt x="1525" y="1151"/>
                  </a:lnTo>
                  <a:lnTo>
                    <a:pt x="1539" y="1154"/>
                  </a:lnTo>
                  <a:lnTo>
                    <a:pt x="1523" y="1154"/>
                  </a:lnTo>
                  <a:lnTo>
                    <a:pt x="1546" y="1145"/>
                  </a:lnTo>
                  <a:lnTo>
                    <a:pt x="1530" y="1161"/>
                  </a:lnTo>
                  <a:cubicBezTo>
                    <a:pt x="1528" y="1164"/>
                    <a:pt x="1525" y="1166"/>
                    <a:pt x="1522" y="1167"/>
                  </a:cubicBezTo>
                  <a:lnTo>
                    <a:pt x="1490" y="1183"/>
                  </a:lnTo>
                  <a:cubicBezTo>
                    <a:pt x="1477" y="1189"/>
                    <a:pt x="1463" y="1187"/>
                    <a:pt x="1453" y="1177"/>
                  </a:cubicBezTo>
                  <a:lnTo>
                    <a:pt x="1437" y="1161"/>
                  </a:lnTo>
                  <a:lnTo>
                    <a:pt x="1459" y="1170"/>
                  </a:lnTo>
                  <a:lnTo>
                    <a:pt x="1443" y="1170"/>
                  </a:lnTo>
                  <a:lnTo>
                    <a:pt x="1427" y="1170"/>
                  </a:lnTo>
                  <a:lnTo>
                    <a:pt x="1411" y="1170"/>
                  </a:lnTo>
                  <a:lnTo>
                    <a:pt x="1434" y="1161"/>
                  </a:lnTo>
                  <a:lnTo>
                    <a:pt x="1386" y="1209"/>
                  </a:lnTo>
                  <a:cubicBezTo>
                    <a:pt x="1374" y="1222"/>
                    <a:pt x="1353" y="1222"/>
                    <a:pt x="1341" y="1209"/>
                  </a:cubicBezTo>
                  <a:lnTo>
                    <a:pt x="1325" y="1193"/>
                  </a:lnTo>
                  <a:cubicBezTo>
                    <a:pt x="1321" y="1190"/>
                    <a:pt x="1319" y="1185"/>
                    <a:pt x="1317" y="1181"/>
                  </a:cubicBezTo>
                  <a:lnTo>
                    <a:pt x="1301" y="1133"/>
                  </a:lnTo>
                  <a:cubicBezTo>
                    <a:pt x="1300" y="1129"/>
                    <a:pt x="1299" y="1126"/>
                    <a:pt x="1299" y="1122"/>
                  </a:cubicBezTo>
                  <a:lnTo>
                    <a:pt x="1299" y="1106"/>
                  </a:lnTo>
                  <a:lnTo>
                    <a:pt x="1331" y="1138"/>
                  </a:lnTo>
                  <a:lnTo>
                    <a:pt x="1315" y="1138"/>
                  </a:lnTo>
                  <a:cubicBezTo>
                    <a:pt x="1304" y="1138"/>
                    <a:pt x="1294" y="1133"/>
                    <a:pt x="1288" y="1123"/>
                  </a:cubicBezTo>
                  <a:lnTo>
                    <a:pt x="1240" y="1043"/>
                  </a:lnTo>
                  <a:cubicBezTo>
                    <a:pt x="1238" y="1040"/>
                    <a:pt x="1237" y="1036"/>
                    <a:pt x="1236" y="1033"/>
                  </a:cubicBezTo>
                  <a:lnTo>
                    <a:pt x="1220" y="950"/>
                  </a:lnTo>
                  <a:lnTo>
                    <a:pt x="1204" y="826"/>
                  </a:lnTo>
                  <a:lnTo>
                    <a:pt x="1188" y="762"/>
                  </a:lnTo>
                  <a:lnTo>
                    <a:pt x="1242" y="777"/>
                  </a:lnTo>
                  <a:lnTo>
                    <a:pt x="1226" y="793"/>
                  </a:lnTo>
                  <a:cubicBezTo>
                    <a:pt x="1220" y="799"/>
                    <a:pt x="1212" y="802"/>
                    <a:pt x="1203" y="802"/>
                  </a:cubicBezTo>
                  <a:lnTo>
                    <a:pt x="1155" y="802"/>
                  </a:lnTo>
                  <a:lnTo>
                    <a:pt x="1187" y="770"/>
                  </a:lnTo>
                  <a:lnTo>
                    <a:pt x="1187" y="818"/>
                  </a:lnTo>
                  <a:cubicBezTo>
                    <a:pt x="1187" y="827"/>
                    <a:pt x="1184" y="835"/>
                    <a:pt x="1178" y="841"/>
                  </a:cubicBezTo>
                  <a:lnTo>
                    <a:pt x="1162" y="857"/>
                  </a:lnTo>
                  <a:lnTo>
                    <a:pt x="1168" y="849"/>
                  </a:lnTo>
                  <a:lnTo>
                    <a:pt x="1152" y="881"/>
                  </a:lnTo>
                  <a:cubicBezTo>
                    <a:pt x="1151" y="884"/>
                    <a:pt x="1149" y="887"/>
                    <a:pt x="1146" y="889"/>
                  </a:cubicBezTo>
                  <a:lnTo>
                    <a:pt x="1130" y="905"/>
                  </a:lnTo>
                  <a:cubicBezTo>
                    <a:pt x="1124" y="911"/>
                    <a:pt x="1116" y="914"/>
                    <a:pt x="1107" y="914"/>
                  </a:cubicBezTo>
                  <a:lnTo>
                    <a:pt x="1043" y="914"/>
                  </a:lnTo>
                  <a:lnTo>
                    <a:pt x="1027" y="914"/>
                  </a:lnTo>
                  <a:lnTo>
                    <a:pt x="1050" y="905"/>
                  </a:lnTo>
                  <a:lnTo>
                    <a:pt x="1034" y="921"/>
                  </a:lnTo>
                  <a:cubicBezTo>
                    <a:pt x="1022" y="934"/>
                    <a:pt x="1001" y="934"/>
                    <a:pt x="989" y="921"/>
                  </a:cubicBezTo>
                  <a:lnTo>
                    <a:pt x="973" y="905"/>
                  </a:lnTo>
                  <a:lnTo>
                    <a:pt x="995" y="914"/>
                  </a:lnTo>
                  <a:lnTo>
                    <a:pt x="963" y="914"/>
                  </a:lnTo>
                  <a:cubicBezTo>
                    <a:pt x="948" y="914"/>
                    <a:pt x="935" y="904"/>
                    <a:pt x="932" y="889"/>
                  </a:cubicBezTo>
                  <a:lnTo>
                    <a:pt x="916" y="809"/>
                  </a:lnTo>
                  <a:lnTo>
                    <a:pt x="919" y="817"/>
                  </a:lnTo>
                  <a:lnTo>
                    <a:pt x="903" y="785"/>
                  </a:lnTo>
                  <a:lnTo>
                    <a:pt x="909" y="793"/>
                  </a:lnTo>
                  <a:lnTo>
                    <a:pt x="892" y="776"/>
                  </a:lnTo>
                  <a:lnTo>
                    <a:pt x="764" y="632"/>
                  </a:lnTo>
                  <a:cubicBezTo>
                    <a:pt x="759" y="626"/>
                    <a:pt x="756" y="620"/>
                    <a:pt x="756" y="613"/>
                  </a:cubicBezTo>
                  <a:lnTo>
                    <a:pt x="724" y="166"/>
                  </a:lnTo>
                  <a:lnTo>
                    <a:pt x="708" y="38"/>
                  </a:lnTo>
                  <a:lnTo>
                    <a:pt x="762" y="57"/>
                  </a:lnTo>
                  <a:lnTo>
                    <a:pt x="746" y="73"/>
                  </a:lnTo>
                  <a:lnTo>
                    <a:pt x="730" y="89"/>
                  </a:lnTo>
                  <a:lnTo>
                    <a:pt x="733" y="86"/>
                  </a:lnTo>
                  <a:lnTo>
                    <a:pt x="685" y="150"/>
                  </a:lnTo>
                  <a:lnTo>
                    <a:pt x="691" y="137"/>
                  </a:lnTo>
                  <a:lnTo>
                    <a:pt x="675" y="217"/>
                  </a:lnTo>
                  <a:cubicBezTo>
                    <a:pt x="674" y="220"/>
                    <a:pt x="673" y="222"/>
                    <a:pt x="672" y="225"/>
                  </a:cubicBezTo>
                  <a:lnTo>
                    <a:pt x="656" y="257"/>
                  </a:lnTo>
                  <a:lnTo>
                    <a:pt x="658" y="253"/>
                  </a:lnTo>
                  <a:lnTo>
                    <a:pt x="642" y="301"/>
                  </a:lnTo>
                  <a:cubicBezTo>
                    <a:pt x="640" y="305"/>
                    <a:pt x="638" y="310"/>
                    <a:pt x="634" y="313"/>
                  </a:cubicBezTo>
                  <a:lnTo>
                    <a:pt x="618" y="329"/>
                  </a:lnTo>
                  <a:cubicBezTo>
                    <a:pt x="612" y="335"/>
                    <a:pt x="604" y="338"/>
                    <a:pt x="595" y="338"/>
                  </a:cubicBezTo>
                  <a:lnTo>
                    <a:pt x="547" y="338"/>
                  </a:lnTo>
                  <a:lnTo>
                    <a:pt x="576" y="321"/>
                  </a:lnTo>
                  <a:lnTo>
                    <a:pt x="560" y="353"/>
                  </a:lnTo>
                  <a:lnTo>
                    <a:pt x="562" y="349"/>
                  </a:lnTo>
                  <a:lnTo>
                    <a:pt x="546" y="397"/>
                  </a:lnTo>
                  <a:cubicBezTo>
                    <a:pt x="545" y="398"/>
                    <a:pt x="545" y="399"/>
                    <a:pt x="544" y="401"/>
                  </a:cubicBezTo>
                  <a:lnTo>
                    <a:pt x="528" y="433"/>
                  </a:lnTo>
                  <a:cubicBezTo>
                    <a:pt x="521" y="446"/>
                    <a:pt x="507" y="453"/>
                    <a:pt x="492" y="450"/>
                  </a:cubicBezTo>
                  <a:cubicBezTo>
                    <a:pt x="478" y="446"/>
                    <a:pt x="467" y="433"/>
                    <a:pt x="467" y="418"/>
                  </a:cubicBezTo>
                  <a:lnTo>
                    <a:pt x="467" y="402"/>
                  </a:lnTo>
                  <a:lnTo>
                    <a:pt x="531" y="409"/>
                  </a:lnTo>
                  <a:lnTo>
                    <a:pt x="483" y="650"/>
                  </a:lnTo>
                  <a:lnTo>
                    <a:pt x="467" y="714"/>
                  </a:lnTo>
                  <a:cubicBezTo>
                    <a:pt x="464" y="725"/>
                    <a:pt x="455" y="734"/>
                    <a:pt x="444" y="737"/>
                  </a:cubicBezTo>
                  <a:cubicBezTo>
                    <a:pt x="433" y="740"/>
                    <a:pt x="421" y="737"/>
                    <a:pt x="413" y="729"/>
                  </a:cubicBezTo>
                  <a:lnTo>
                    <a:pt x="397" y="713"/>
                  </a:lnTo>
                  <a:lnTo>
                    <a:pt x="419" y="722"/>
                  </a:lnTo>
                  <a:lnTo>
                    <a:pt x="403" y="722"/>
                  </a:lnTo>
                  <a:lnTo>
                    <a:pt x="432" y="705"/>
                  </a:lnTo>
                  <a:lnTo>
                    <a:pt x="416" y="737"/>
                  </a:lnTo>
                  <a:cubicBezTo>
                    <a:pt x="409" y="751"/>
                    <a:pt x="392" y="758"/>
                    <a:pt x="377" y="753"/>
                  </a:cubicBezTo>
                  <a:lnTo>
                    <a:pt x="329" y="737"/>
                  </a:lnTo>
                  <a:cubicBezTo>
                    <a:pt x="316" y="732"/>
                    <a:pt x="307" y="720"/>
                    <a:pt x="307" y="706"/>
                  </a:cubicBezTo>
                  <a:lnTo>
                    <a:pt x="307" y="642"/>
                  </a:lnTo>
                  <a:lnTo>
                    <a:pt x="339" y="674"/>
                  </a:lnTo>
                  <a:lnTo>
                    <a:pt x="323" y="674"/>
                  </a:lnTo>
                  <a:lnTo>
                    <a:pt x="307" y="674"/>
                  </a:lnTo>
                  <a:lnTo>
                    <a:pt x="291" y="674"/>
                  </a:lnTo>
                  <a:lnTo>
                    <a:pt x="302" y="673"/>
                  </a:lnTo>
                  <a:lnTo>
                    <a:pt x="254" y="689"/>
                  </a:lnTo>
                  <a:lnTo>
                    <a:pt x="266" y="681"/>
                  </a:lnTo>
                  <a:lnTo>
                    <a:pt x="250" y="697"/>
                  </a:lnTo>
                  <a:cubicBezTo>
                    <a:pt x="244" y="703"/>
                    <a:pt x="236" y="706"/>
                    <a:pt x="227" y="706"/>
                  </a:cubicBezTo>
                  <a:lnTo>
                    <a:pt x="211" y="706"/>
                  </a:lnTo>
                  <a:lnTo>
                    <a:pt x="240" y="689"/>
                  </a:lnTo>
                  <a:lnTo>
                    <a:pt x="224" y="721"/>
                  </a:lnTo>
                  <a:cubicBezTo>
                    <a:pt x="219" y="730"/>
                    <a:pt x="211" y="736"/>
                    <a:pt x="201" y="738"/>
                  </a:cubicBezTo>
                  <a:cubicBezTo>
                    <a:pt x="190" y="740"/>
                    <a:pt x="180" y="736"/>
                    <a:pt x="173" y="729"/>
                  </a:cubicBezTo>
                  <a:lnTo>
                    <a:pt x="157" y="713"/>
                  </a:lnTo>
                  <a:lnTo>
                    <a:pt x="179" y="722"/>
                  </a:lnTo>
                  <a:lnTo>
                    <a:pt x="147" y="722"/>
                  </a:lnTo>
                  <a:cubicBezTo>
                    <a:pt x="139" y="722"/>
                    <a:pt x="131" y="719"/>
                    <a:pt x="125" y="713"/>
                  </a:cubicBezTo>
                  <a:lnTo>
                    <a:pt x="109" y="697"/>
                  </a:lnTo>
                  <a:lnTo>
                    <a:pt x="131" y="706"/>
                  </a:lnTo>
                  <a:lnTo>
                    <a:pt x="115" y="706"/>
                  </a:lnTo>
                  <a:lnTo>
                    <a:pt x="138" y="697"/>
                  </a:lnTo>
                  <a:lnTo>
                    <a:pt x="122" y="713"/>
                  </a:lnTo>
                  <a:lnTo>
                    <a:pt x="128" y="705"/>
                  </a:lnTo>
                  <a:lnTo>
                    <a:pt x="112" y="737"/>
                  </a:lnTo>
                  <a:cubicBezTo>
                    <a:pt x="108" y="744"/>
                    <a:pt x="102" y="750"/>
                    <a:pt x="94" y="753"/>
                  </a:cubicBezTo>
                  <a:lnTo>
                    <a:pt x="46" y="769"/>
                  </a:lnTo>
                  <a:cubicBezTo>
                    <a:pt x="29" y="774"/>
                    <a:pt x="11" y="765"/>
                    <a:pt x="5" y="749"/>
                  </a:cubicBezTo>
                  <a:cubicBezTo>
                    <a:pt x="0" y="732"/>
                    <a:pt x="9" y="714"/>
                    <a:pt x="25" y="708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44" name="Freeform 81"/>
            <p:cNvSpPr>
              <a:spLocks/>
            </p:cNvSpPr>
            <p:nvPr/>
          </p:nvSpPr>
          <p:spPr bwMode="auto">
            <a:xfrm>
              <a:off x="798" y="1081"/>
              <a:ext cx="1653" cy="1053"/>
            </a:xfrm>
            <a:custGeom>
              <a:avLst/>
              <a:gdLst>
                <a:gd name="T0" fmla="*/ 163 w 4467"/>
                <a:gd name="T1" fmla="*/ 2467 h 2757"/>
                <a:gd name="T2" fmla="*/ 291 w 4467"/>
                <a:gd name="T3" fmla="*/ 2467 h 2757"/>
                <a:gd name="T4" fmla="*/ 547 w 4467"/>
                <a:gd name="T5" fmla="*/ 2467 h 2757"/>
                <a:gd name="T6" fmla="*/ 787 w 4467"/>
                <a:gd name="T7" fmla="*/ 2467 h 2757"/>
                <a:gd name="T8" fmla="*/ 947 w 4467"/>
                <a:gd name="T9" fmla="*/ 2499 h 2757"/>
                <a:gd name="T10" fmla="*/ 1091 w 4467"/>
                <a:gd name="T11" fmla="*/ 2499 h 2757"/>
                <a:gd name="T12" fmla="*/ 1210 w 4467"/>
                <a:gd name="T13" fmla="*/ 2525 h 2757"/>
                <a:gd name="T14" fmla="*/ 1312 w 4467"/>
                <a:gd name="T15" fmla="*/ 2613 h 2757"/>
                <a:gd name="T16" fmla="*/ 1434 w 4467"/>
                <a:gd name="T17" fmla="*/ 2701 h 2757"/>
                <a:gd name="T18" fmla="*/ 1587 w 4467"/>
                <a:gd name="T19" fmla="*/ 2675 h 2757"/>
                <a:gd name="T20" fmla="*/ 1708 w 4467"/>
                <a:gd name="T21" fmla="*/ 2452 h 2757"/>
                <a:gd name="T22" fmla="*/ 1847 w 4467"/>
                <a:gd name="T23" fmla="*/ 2437 h 2757"/>
                <a:gd name="T24" fmla="*/ 2000 w 4467"/>
                <a:gd name="T25" fmla="*/ 2309 h 2757"/>
                <a:gd name="T26" fmla="*/ 2122 w 4467"/>
                <a:gd name="T27" fmla="*/ 2285 h 2757"/>
                <a:gd name="T28" fmla="*/ 2195 w 4467"/>
                <a:gd name="T29" fmla="*/ 2307 h 2757"/>
                <a:gd name="T30" fmla="*/ 2371 w 4467"/>
                <a:gd name="T31" fmla="*/ 2275 h 2757"/>
                <a:gd name="T32" fmla="*/ 2531 w 4467"/>
                <a:gd name="T33" fmla="*/ 2259 h 2757"/>
                <a:gd name="T34" fmla="*/ 2787 w 4467"/>
                <a:gd name="T35" fmla="*/ 2259 h 2757"/>
                <a:gd name="T36" fmla="*/ 2885 w 4467"/>
                <a:gd name="T37" fmla="*/ 2265 h 2757"/>
                <a:gd name="T38" fmla="*/ 3013 w 4467"/>
                <a:gd name="T39" fmla="*/ 2185 h 2757"/>
                <a:gd name="T40" fmla="*/ 3187 w 4467"/>
                <a:gd name="T41" fmla="*/ 1827 h 2757"/>
                <a:gd name="T42" fmla="*/ 3322 w 4467"/>
                <a:gd name="T43" fmla="*/ 1805 h 2757"/>
                <a:gd name="T44" fmla="*/ 3440 w 4467"/>
                <a:gd name="T45" fmla="*/ 1733 h 2757"/>
                <a:gd name="T46" fmla="*/ 3555 w 4467"/>
                <a:gd name="T47" fmla="*/ 1763 h 2757"/>
                <a:gd name="T48" fmla="*/ 3668 w 4467"/>
                <a:gd name="T49" fmla="*/ 1088 h 2757"/>
                <a:gd name="T50" fmla="*/ 3780 w 4467"/>
                <a:gd name="T51" fmla="*/ 177 h 2757"/>
                <a:gd name="T52" fmla="*/ 3930 w 4467"/>
                <a:gd name="T53" fmla="*/ 205 h 2757"/>
                <a:gd name="T54" fmla="*/ 3989 w 4467"/>
                <a:gd name="T55" fmla="*/ 393 h 2757"/>
                <a:gd name="T56" fmla="*/ 4100 w 4467"/>
                <a:gd name="T57" fmla="*/ 174 h 2757"/>
                <a:gd name="T58" fmla="*/ 4288 w 4467"/>
                <a:gd name="T59" fmla="*/ 21 h 2757"/>
                <a:gd name="T60" fmla="*/ 4336 w 4467"/>
                <a:gd name="T61" fmla="*/ 58 h 2757"/>
                <a:gd name="T62" fmla="*/ 4439 w 4467"/>
                <a:gd name="T63" fmla="*/ 61 h 2757"/>
                <a:gd name="T64" fmla="*/ 4231 w 4467"/>
                <a:gd name="T65" fmla="*/ 50 h 2757"/>
                <a:gd name="T66" fmla="*/ 4163 w 4467"/>
                <a:gd name="T67" fmla="*/ 185 h 2757"/>
                <a:gd name="T68" fmla="*/ 4050 w 4467"/>
                <a:gd name="T69" fmla="*/ 414 h 2757"/>
                <a:gd name="T70" fmla="*/ 3933 w 4467"/>
                <a:gd name="T71" fmla="*/ 247 h 2757"/>
                <a:gd name="T72" fmla="*/ 3795 w 4467"/>
                <a:gd name="T73" fmla="*/ 901 h 2757"/>
                <a:gd name="T74" fmla="*/ 3682 w 4467"/>
                <a:gd name="T75" fmla="*/ 1118 h 2757"/>
                <a:gd name="T76" fmla="*/ 3517 w 4467"/>
                <a:gd name="T77" fmla="*/ 1818 h 2757"/>
                <a:gd name="T78" fmla="*/ 3418 w 4467"/>
                <a:gd name="T79" fmla="*/ 1786 h 2757"/>
                <a:gd name="T80" fmla="*/ 3274 w 4467"/>
                <a:gd name="T81" fmla="*/ 1866 h 2757"/>
                <a:gd name="T82" fmla="*/ 3107 w 4467"/>
                <a:gd name="T83" fmla="*/ 1891 h 2757"/>
                <a:gd name="T84" fmla="*/ 2995 w 4467"/>
                <a:gd name="T85" fmla="*/ 2275 h 2757"/>
                <a:gd name="T86" fmla="*/ 2894 w 4467"/>
                <a:gd name="T87" fmla="*/ 2290 h 2757"/>
                <a:gd name="T88" fmla="*/ 2691 w 4467"/>
                <a:gd name="T89" fmla="*/ 2323 h 2757"/>
                <a:gd name="T90" fmla="*/ 2435 w 4467"/>
                <a:gd name="T91" fmla="*/ 2323 h 2757"/>
                <a:gd name="T92" fmla="*/ 2291 w 4467"/>
                <a:gd name="T93" fmla="*/ 2355 h 2757"/>
                <a:gd name="T94" fmla="*/ 2153 w 4467"/>
                <a:gd name="T95" fmla="*/ 2370 h 2757"/>
                <a:gd name="T96" fmla="*/ 2030 w 4467"/>
                <a:gd name="T97" fmla="*/ 2338 h 2757"/>
                <a:gd name="T98" fmla="*/ 1946 w 4467"/>
                <a:gd name="T99" fmla="*/ 2378 h 2757"/>
                <a:gd name="T100" fmla="*/ 1808 w 4467"/>
                <a:gd name="T101" fmla="*/ 2498 h 2757"/>
                <a:gd name="T102" fmla="*/ 1690 w 4467"/>
                <a:gd name="T103" fmla="*/ 2458 h 2757"/>
                <a:gd name="T104" fmla="*/ 1498 w 4467"/>
                <a:gd name="T105" fmla="*/ 2730 h 2757"/>
                <a:gd name="T106" fmla="*/ 1341 w 4467"/>
                <a:gd name="T107" fmla="*/ 2698 h 2757"/>
                <a:gd name="T108" fmla="*/ 1229 w 4467"/>
                <a:gd name="T109" fmla="*/ 2586 h 2757"/>
                <a:gd name="T110" fmla="*/ 1117 w 4467"/>
                <a:gd name="T111" fmla="*/ 2570 h 2757"/>
                <a:gd name="T112" fmla="*/ 941 w 4467"/>
                <a:gd name="T113" fmla="*/ 2538 h 2757"/>
                <a:gd name="T114" fmla="*/ 861 w 4467"/>
                <a:gd name="T115" fmla="*/ 2563 h 2757"/>
                <a:gd name="T116" fmla="*/ 627 w 4467"/>
                <a:gd name="T117" fmla="*/ 2531 h 2757"/>
                <a:gd name="T118" fmla="*/ 371 w 4467"/>
                <a:gd name="T119" fmla="*/ 2531 h 2757"/>
                <a:gd name="T120" fmla="*/ 147 w 4467"/>
                <a:gd name="T121" fmla="*/ 2531 h 2757"/>
                <a:gd name="T122" fmla="*/ 29 w 4467"/>
                <a:gd name="T123" fmla="*/ 2490 h 275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67"/>
                <a:gd name="T187" fmla="*/ 0 h 2757"/>
                <a:gd name="T188" fmla="*/ 4467 w 4467"/>
                <a:gd name="T189" fmla="*/ 2757 h 275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67" h="2757">
                  <a:moveTo>
                    <a:pt x="58" y="2429"/>
                  </a:moveTo>
                  <a:lnTo>
                    <a:pt x="74" y="2445"/>
                  </a:lnTo>
                  <a:lnTo>
                    <a:pt x="29" y="2445"/>
                  </a:lnTo>
                  <a:lnTo>
                    <a:pt x="45" y="2429"/>
                  </a:lnTo>
                  <a:cubicBezTo>
                    <a:pt x="52" y="2422"/>
                    <a:pt x="62" y="2418"/>
                    <a:pt x="73" y="2420"/>
                  </a:cubicBezTo>
                  <a:cubicBezTo>
                    <a:pt x="83" y="2422"/>
                    <a:pt x="91" y="2428"/>
                    <a:pt x="96" y="2437"/>
                  </a:cubicBezTo>
                  <a:lnTo>
                    <a:pt x="112" y="2469"/>
                  </a:lnTo>
                  <a:lnTo>
                    <a:pt x="73" y="2453"/>
                  </a:lnTo>
                  <a:lnTo>
                    <a:pt x="121" y="2437"/>
                  </a:lnTo>
                  <a:cubicBezTo>
                    <a:pt x="131" y="2434"/>
                    <a:pt x="142" y="2435"/>
                    <a:pt x="150" y="2442"/>
                  </a:cubicBezTo>
                  <a:cubicBezTo>
                    <a:pt x="159" y="2448"/>
                    <a:pt x="163" y="2457"/>
                    <a:pt x="163" y="2467"/>
                  </a:cubicBezTo>
                  <a:lnTo>
                    <a:pt x="163" y="2483"/>
                  </a:lnTo>
                  <a:lnTo>
                    <a:pt x="154" y="2461"/>
                  </a:lnTo>
                  <a:lnTo>
                    <a:pt x="170" y="2477"/>
                  </a:lnTo>
                  <a:lnTo>
                    <a:pt x="147" y="2467"/>
                  </a:lnTo>
                  <a:lnTo>
                    <a:pt x="163" y="2467"/>
                  </a:lnTo>
                  <a:lnTo>
                    <a:pt x="179" y="2467"/>
                  </a:lnTo>
                  <a:lnTo>
                    <a:pt x="227" y="2467"/>
                  </a:lnTo>
                  <a:lnTo>
                    <a:pt x="243" y="2467"/>
                  </a:lnTo>
                  <a:lnTo>
                    <a:pt x="259" y="2467"/>
                  </a:lnTo>
                  <a:lnTo>
                    <a:pt x="275" y="2467"/>
                  </a:lnTo>
                  <a:lnTo>
                    <a:pt x="291" y="2467"/>
                  </a:lnTo>
                  <a:lnTo>
                    <a:pt x="323" y="2467"/>
                  </a:lnTo>
                  <a:lnTo>
                    <a:pt x="339" y="2467"/>
                  </a:lnTo>
                  <a:lnTo>
                    <a:pt x="355" y="2467"/>
                  </a:lnTo>
                  <a:lnTo>
                    <a:pt x="371" y="2467"/>
                  </a:lnTo>
                  <a:lnTo>
                    <a:pt x="387" y="2467"/>
                  </a:lnTo>
                  <a:lnTo>
                    <a:pt x="435" y="2467"/>
                  </a:lnTo>
                  <a:lnTo>
                    <a:pt x="451" y="2467"/>
                  </a:lnTo>
                  <a:lnTo>
                    <a:pt x="467" y="2467"/>
                  </a:lnTo>
                  <a:lnTo>
                    <a:pt x="483" y="2467"/>
                  </a:lnTo>
                  <a:lnTo>
                    <a:pt x="531" y="2467"/>
                  </a:lnTo>
                  <a:lnTo>
                    <a:pt x="547" y="2467"/>
                  </a:lnTo>
                  <a:lnTo>
                    <a:pt x="563" y="2467"/>
                  </a:lnTo>
                  <a:lnTo>
                    <a:pt x="579" y="2467"/>
                  </a:lnTo>
                  <a:lnTo>
                    <a:pt x="595" y="2467"/>
                  </a:lnTo>
                  <a:lnTo>
                    <a:pt x="627" y="2467"/>
                  </a:lnTo>
                  <a:lnTo>
                    <a:pt x="643" y="2467"/>
                  </a:lnTo>
                  <a:lnTo>
                    <a:pt x="675" y="2467"/>
                  </a:lnTo>
                  <a:lnTo>
                    <a:pt x="691" y="2467"/>
                  </a:lnTo>
                  <a:lnTo>
                    <a:pt x="739" y="2467"/>
                  </a:lnTo>
                  <a:lnTo>
                    <a:pt x="755" y="2467"/>
                  </a:lnTo>
                  <a:lnTo>
                    <a:pt x="771" y="2467"/>
                  </a:lnTo>
                  <a:lnTo>
                    <a:pt x="787" y="2467"/>
                  </a:lnTo>
                  <a:cubicBezTo>
                    <a:pt x="805" y="2467"/>
                    <a:pt x="819" y="2482"/>
                    <a:pt x="819" y="2499"/>
                  </a:cubicBezTo>
                  <a:lnTo>
                    <a:pt x="819" y="2515"/>
                  </a:lnTo>
                  <a:lnTo>
                    <a:pt x="794" y="2484"/>
                  </a:lnTo>
                  <a:lnTo>
                    <a:pt x="874" y="2500"/>
                  </a:lnTo>
                  <a:lnTo>
                    <a:pt x="867" y="2499"/>
                  </a:lnTo>
                  <a:lnTo>
                    <a:pt x="883" y="2499"/>
                  </a:lnTo>
                  <a:lnTo>
                    <a:pt x="861" y="2509"/>
                  </a:lnTo>
                  <a:lnTo>
                    <a:pt x="877" y="2493"/>
                  </a:lnTo>
                  <a:cubicBezTo>
                    <a:pt x="885" y="2484"/>
                    <a:pt x="898" y="2481"/>
                    <a:pt x="910" y="2485"/>
                  </a:cubicBezTo>
                  <a:lnTo>
                    <a:pt x="958" y="2501"/>
                  </a:lnTo>
                  <a:lnTo>
                    <a:pt x="947" y="2499"/>
                  </a:lnTo>
                  <a:lnTo>
                    <a:pt x="963" y="2499"/>
                  </a:lnTo>
                  <a:lnTo>
                    <a:pt x="931" y="2531"/>
                  </a:lnTo>
                  <a:lnTo>
                    <a:pt x="931" y="2515"/>
                  </a:lnTo>
                  <a:cubicBezTo>
                    <a:pt x="931" y="2503"/>
                    <a:pt x="939" y="2491"/>
                    <a:pt x="951" y="2486"/>
                  </a:cubicBezTo>
                  <a:cubicBezTo>
                    <a:pt x="963" y="2481"/>
                    <a:pt x="977" y="2484"/>
                    <a:pt x="986" y="2493"/>
                  </a:cubicBezTo>
                  <a:lnTo>
                    <a:pt x="1002" y="2509"/>
                  </a:lnTo>
                  <a:lnTo>
                    <a:pt x="979" y="2499"/>
                  </a:lnTo>
                  <a:lnTo>
                    <a:pt x="995" y="2499"/>
                  </a:lnTo>
                  <a:lnTo>
                    <a:pt x="1043" y="2499"/>
                  </a:lnTo>
                  <a:lnTo>
                    <a:pt x="1075" y="2499"/>
                  </a:lnTo>
                  <a:lnTo>
                    <a:pt x="1091" y="2499"/>
                  </a:lnTo>
                  <a:cubicBezTo>
                    <a:pt x="1100" y="2499"/>
                    <a:pt x="1108" y="2503"/>
                    <a:pt x="1114" y="2509"/>
                  </a:cubicBezTo>
                  <a:lnTo>
                    <a:pt x="1130" y="2525"/>
                  </a:lnTo>
                  <a:lnTo>
                    <a:pt x="1107" y="2515"/>
                  </a:lnTo>
                  <a:lnTo>
                    <a:pt x="1139" y="2515"/>
                  </a:lnTo>
                  <a:cubicBezTo>
                    <a:pt x="1148" y="2515"/>
                    <a:pt x="1156" y="2519"/>
                    <a:pt x="1162" y="2525"/>
                  </a:cubicBezTo>
                  <a:lnTo>
                    <a:pt x="1178" y="2541"/>
                  </a:lnTo>
                  <a:lnTo>
                    <a:pt x="1127" y="2549"/>
                  </a:lnTo>
                  <a:lnTo>
                    <a:pt x="1143" y="2517"/>
                  </a:lnTo>
                  <a:cubicBezTo>
                    <a:pt x="1147" y="2508"/>
                    <a:pt x="1156" y="2502"/>
                    <a:pt x="1166" y="2500"/>
                  </a:cubicBezTo>
                  <a:cubicBezTo>
                    <a:pt x="1176" y="2498"/>
                    <a:pt x="1187" y="2502"/>
                    <a:pt x="1194" y="2509"/>
                  </a:cubicBezTo>
                  <a:lnTo>
                    <a:pt x="1210" y="2525"/>
                  </a:lnTo>
                  <a:lnTo>
                    <a:pt x="1187" y="2515"/>
                  </a:lnTo>
                  <a:lnTo>
                    <a:pt x="1203" y="2515"/>
                  </a:lnTo>
                  <a:cubicBezTo>
                    <a:pt x="1207" y="2515"/>
                    <a:pt x="1210" y="2516"/>
                    <a:pt x="1214" y="2517"/>
                  </a:cubicBezTo>
                  <a:lnTo>
                    <a:pt x="1262" y="2533"/>
                  </a:lnTo>
                  <a:cubicBezTo>
                    <a:pt x="1266" y="2535"/>
                    <a:pt x="1271" y="2537"/>
                    <a:pt x="1274" y="2541"/>
                  </a:cubicBezTo>
                  <a:lnTo>
                    <a:pt x="1290" y="2557"/>
                  </a:lnTo>
                  <a:lnTo>
                    <a:pt x="1267" y="2547"/>
                  </a:lnTo>
                  <a:lnTo>
                    <a:pt x="1283" y="2547"/>
                  </a:lnTo>
                  <a:cubicBezTo>
                    <a:pt x="1301" y="2547"/>
                    <a:pt x="1315" y="2562"/>
                    <a:pt x="1315" y="2579"/>
                  </a:cubicBezTo>
                  <a:lnTo>
                    <a:pt x="1315" y="2627"/>
                  </a:lnTo>
                  <a:lnTo>
                    <a:pt x="1312" y="2613"/>
                  </a:lnTo>
                  <a:lnTo>
                    <a:pt x="1328" y="2645"/>
                  </a:lnTo>
                  <a:lnTo>
                    <a:pt x="1299" y="2627"/>
                  </a:lnTo>
                  <a:lnTo>
                    <a:pt x="1347" y="2627"/>
                  </a:lnTo>
                  <a:cubicBezTo>
                    <a:pt x="1356" y="2627"/>
                    <a:pt x="1364" y="2631"/>
                    <a:pt x="1370" y="2637"/>
                  </a:cubicBezTo>
                  <a:lnTo>
                    <a:pt x="1386" y="2653"/>
                  </a:lnTo>
                  <a:cubicBezTo>
                    <a:pt x="1390" y="2656"/>
                    <a:pt x="1392" y="2661"/>
                    <a:pt x="1394" y="2665"/>
                  </a:cubicBezTo>
                  <a:lnTo>
                    <a:pt x="1410" y="2713"/>
                  </a:lnTo>
                  <a:lnTo>
                    <a:pt x="1357" y="2701"/>
                  </a:lnTo>
                  <a:lnTo>
                    <a:pt x="1373" y="2685"/>
                  </a:lnTo>
                  <a:cubicBezTo>
                    <a:pt x="1385" y="2672"/>
                    <a:pt x="1406" y="2672"/>
                    <a:pt x="1418" y="2685"/>
                  </a:cubicBezTo>
                  <a:lnTo>
                    <a:pt x="1434" y="2701"/>
                  </a:lnTo>
                  <a:lnTo>
                    <a:pt x="1411" y="2691"/>
                  </a:lnTo>
                  <a:lnTo>
                    <a:pt x="1459" y="2691"/>
                  </a:lnTo>
                  <a:lnTo>
                    <a:pt x="1437" y="2701"/>
                  </a:lnTo>
                  <a:lnTo>
                    <a:pt x="1453" y="2685"/>
                  </a:lnTo>
                  <a:cubicBezTo>
                    <a:pt x="1465" y="2672"/>
                    <a:pt x="1486" y="2672"/>
                    <a:pt x="1498" y="2685"/>
                  </a:cubicBezTo>
                  <a:lnTo>
                    <a:pt x="1514" y="2701"/>
                  </a:lnTo>
                  <a:lnTo>
                    <a:pt x="1491" y="2691"/>
                  </a:lnTo>
                  <a:lnTo>
                    <a:pt x="1571" y="2691"/>
                  </a:lnTo>
                  <a:lnTo>
                    <a:pt x="1549" y="2701"/>
                  </a:lnTo>
                  <a:lnTo>
                    <a:pt x="1565" y="2685"/>
                  </a:lnTo>
                  <a:cubicBezTo>
                    <a:pt x="1571" y="2679"/>
                    <a:pt x="1579" y="2675"/>
                    <a:pt x="1587" y="2675"/>
                  </a:cubicBezTo>
                  <a:lnTo>
                    <a:pt x="1603" y="2675"/>
                  </a:lnTo>
                  <a:lnTo>
                    <a:pt x="1572" y="2700"/>
                  </a:lnTo>
                  <a:lnTo>
                    <a:pt x="1636" y="2428"/>
                  </a:lnTo>
                  <a:cubicBezTo>
                    <a:pt x="1638" y="2422"/>
                    <a:pt x="1641" y="2417"/>
                    <a:pt x="1645" y="2413"/>
                  </a:cubicBezTo>
                  <a:lnTo>
                    <a:pt x="1661" y="2397"/>
                  </a:lnTo>
                  <a:cubicBezTo>
                    <a:pt x="1669" y="2389"/>
                    <a:pt x="1681" y="2386"/>
                    <a:pt x="1692" y="2389"/>
                  </a:cubicBezTo>
                  <a:cubicBezTo>
                    <a:pt x="1703" y="2392"/>
                    <a:pt x="1712" y="2401"/>
                    <a:pt x="1715" y="2412"/>
                  </a:cubicBezTo>
                  <a:lnTo>
                    <a:pt x="1731" y="2476"/>
                  </a:lnTo>
                  <a:lnTo>
                    <a:pt x="1699" y="2451"/>
                  </a:lnTo>
                  <a:lnTo>
                    <a:pt x="1715" y="2451"/>
                  </a:lnTo>
                  <a:lnTo>
                    <a:pt x="1708" y="2452"/>
                  </a:lnTo>
                  <a:lnTo>
                    <a:pt x="1772" y="2436"/>
                  </a:lnTo>
                  <a:cubicBezTo>
                    <a:pt x="1781" y="2434"/>
                    <a:pt x="1791" y="2436"/>
                    <a:pt x="1799" y="2442"/>
                  </a:cubicBezTo>
                  <a:cubicBezTo>
                    <a:pt x="1807" y="2448"/>
                    <a:pt x="1811" y="2458"/>
                    <a:pt x="1811" y="2467"/>
                  </a:cubicBezTo>
                  <a:lnTo>
                    <a:pt x="1811" y="2483"/>
                  </a:lnTo>
                  <a:lnTo>
                    <a:pt x="1751" y="2469"/>
                  </a:lnTo>
                  <a:lnTo>
                    <a:pt x="1767" y="2437"/>
                  </a:lnTo>
                  <a:cubicBezTo>
                    <a:pt x="1772" y="2426"/>
                    <a:pt x="1783" y="2419"/>
                    <a:pt x="1795" y="2419"/>
                  </a:cubicBezTo>
                  <a:lnTo>
                    <a:pt x="1811" y="2419"/>
                  </a:lnTo>
                  <a:lnTo>
                    <a:pt x="1859" y="2419"/>
                  </a:lnTo>
                  <a:lnTo>
                    <a:pt x="1875" y="2419"/>
                  </a:lnTo>
                  <a:lnTo>
                    <a:pt x="1847" y="2437"/>
                  </a:lnTo>
                  <a:lnTo>
                    <a:pt x="1863" y="2405"/>
                  </a:lnTo>
                  <a:lnTo>
                    <a:pt x="1861" y="2409"/>
                  </a:lnTo>
                  <a:lnTo>
                    <a:pt x="1877" y="2361"/>
                  </a:lnTo>
                  <a:cubicBezTo>
                    <a:pt x="1879" y="2357"/>
                    <a:pt x="1881" y="2352"/>
                    <a:pt x="1885" y="2349"/>
                  </a:cubicBezTo>
                  <a:lnTo>
                    <a:pt x="1901" y="2333"/>
                  </a:lnTo>
                  <a:cubicBezTo>
                    <a:pt x="1903" y="2330"/>
                    <a:pt x="1906" y="2328"/>
                    <a:pt x="1909" y="2327"/>
                  </a:cubicBezTo>
                  <a:lnTo>
                    <a:pt x="1941" y="2311"/>
                  </a:lnTo>
                  <a:lnTo>
                    <a:pt x="1933" y="2317"/>
                  </a:lnTo>
                  <a:lnTo>
                    <a:pt x="1949" y="2301"/>
                  </a:lnTo>
                  <a:cubicBezTo>
                    <a:pt x="1956" y="2294"/>
                    <a:pt x="1966" y="2290"/>
                    <a:pt x="1977" y="2292"/>
                  </a:cubicBezTo>
                  <a:cubicBezTo>
                    <a:pt x="1987" y="2294"/>
                    <a:pt x="1995" y="2300"/>
                    <a:pt x="2000" y="2309"/>
                  </a:cubicBezTo>
                  <a:lnTo>
                    <a:pt x="2016" y="2341"/>
                  </a:lnTo>
                  <a:lnTo>
                    <a:pt x="1987" y="2323"/>
                  </a:lnTo>
                  <a:lnTo>
                    <a:pt x="2003" y="2323"/>
                  </a:lnTo>
                  <a:lnTo>
                    <a:pt x="1973" y="2345"/>
                  </a:lnTo>
                  <a:lnTo>
                    <a:pt x="1989" y="2297"/>
                  </a:lnTo>
                  <a:cubicBezTo>
                    <a:pt x="1992" y="2288"/>
                    <a:pt x="2000" y="2280"/>
                    <a:pt x="2009" y="2277"/>
                  </a:cubicBezTo>
                  <a:lnTo>
                    <a:pt x="2057" y="2261"/>
                  </a:lnTo>
                  <a:cubicBezTo>
                    <a:pt x="2061" y="2260"/>
                    <a:pt x="2064" y="2259"/>
                    <a:pt x="2067" y="2259"/>
                  </a:cubicBezTo>
                  <a:lnTo>
                    <a:pt x="2083" y="2259"/>
                  </a:lnTo>
                  <a:cubicBezTo>
                    <a:pt x="2092" y="2259"/>
                    <a:pt x="2100" y="2263"/>
                    <a:pt x="2106" y="2269"/>
                  </a:cubicBezTo>
                  <a:lnTo>
                    <a:pt x="2122" y="2285"/>
                  </a:lnTo>
                  <a:lnTo>
                    <a:pt x="2099" y="2275"/>
                  </a:lnTo>
                  <a:lnTo>
                    <a:pt x="2115" y="2275"/>
                  </a:lnTo>
                  <a:cubicBezTo>
                    <a:pt x="2133" y="2275"/>
                    <a:pt x="2147" y="2290"/>
                    <a:pt x="2147" y="2307"/>
                  </a:cubicBezTo>
                  <a:lnTo>
                    <a:pt x="2147" y="2323"/>
                  </a:lnTo>
                  <a:lnTo>
                    <a:pt x="2126" y="2293"/>
                  </a:lnTo>
                  <a:lnTo>
                    <a:pt x="2174" y="2309"/>
                  </a:lnTo>
                  <a:lnTo>
                    <a:pt x="2141" y="2317"/>
                  </a:lnTo>
                  <a:lnTo>
                    <a:pt x="2157" y="2301"/>
                  </a:lnTo>
                  <a:cubicBezTo>
                    <a:pt x="2169" y="2288"/>
                    <a:pt x="2190" y="2288"/>
                    <a:pt x="2202" y="2301"/>
                  </a:cubicBezTo>
                  <a:lnTo>
                    <a:pt x="2218" y="2317"/>
                  </a:lnTo>
                  <a:lnTo>
                    <a:pt x="2195" y="2307"/>
                  </a:lnTo>
                  <a:lnTo>
                    <a:pt x="2211" y="2307"/>
                  </a:lnTo>
                  <a:lnTo>
                    <a:pt x="2189" y="2317"/>
                  </a:lnTo>
                  <a:lnTo>
                    <a:pt x="2205" y="2301"/>
                  </a:lnTo>
                  <a:cubicBezTo>
                    <a:pt x="2211" y="2295"/>
                    <a:pt x="2219" y="2291"/>
                    <a:pt x="2227" y="2291"/>
                  </a:cubicBezTo>
                  <a:lnTo>
                    <a:pt x="2275" y="2291"/>
                  </a:lnTo>
                  <a:lnTo>
                    <a:pt x="2291" y="2291"/>
                  </a:lnTo>
                  <a:lnTo>
                    <a:pt x="2307" y="2291"/>
                  </a:lnTo>
                  <a:lnTo>
                    <a:pt x="2323" y="2291"/>
                  </a:lnTo>
                  <a:lnTo>
                    <a:pt x="2313" y="2293"/>
                  </a:lnTo>
                  <a:lnTo>
                    <a:pt x="2361" y="2277"/>
                  </a:lnTo>
                  <a:cubicBezTo>
                    <a:pt x="2365" y="2276"/>
                    <a:pt x="2368" y="2275"/>
                    <a:pt x="2371" y="2275"/>
                  </a:cubicBezTo>
                  <a:lnTo>
                    <a:pt x="2387" y="2275"/>
                  </a:lnTo>
                  <a:lnTo>
                    <a:pt x="2365" y="2285"/>
                  </a:lnTo>
                  <a:lnTo>
                    <a:pt x="2381" y="2269"/>
                  </a:lnTo>
                  <a:cubicBezTo>
                    <a:pt x="2387" y="2263"/>
                    <a:pt x="2395" y="2259"/>
                    <a:pt x="2403" y="2259"/>
                  </a:cubicBezTo>
                  <a:lnTo>
                    <a:pt x="2419" y="2259"/>
                  </a:lnTo>
                  <a:lnTo>
                    <a:pt x="2435" y="2259"/>
                  </a:lnTo>
                  <a:lnTo>
                    <a:pt x="2467" y="2259"/>
                  </a:lnTo>
                  <a:lnTo>
                    <a:pt x="2483" y="2259"/>
                  </a:lnTo>
                  <a:lnTo>
                    <a:pt x="2499" y="2259"/>
                  </a:lnTo>
                  <a:lnTo>
                    <a:pt x="2515" y="2259"/>
                  </a:lnTo>
                  <a:lnTo>
                    <a:pt x="2531" y="2259"/>
                  </a:lnTo>
                  <a:lnTo>
                    <a:pt x="2579" y="2259"/>
                  </a:lnTo>
                  <a:lnTo>
                    <a:pt x="2595" y="2259"/>
                  </a:lnTo>
                  <a:lnTo>
                    <a:pt x="2611" y="2259"/>
                  </a:lnTo>
                  <a:lnTo>
                    <a:pt x="2627" y="2259"/>
                  </a:lnTo>
                  <a:lnTo>
                    <a:pt x="2675" y="2259"/>
                  </a:lnTo>
                  <a:lnTo>
                    <a:pt x="2691" y="2259"/>
                  </a:lnTo>
                  <a:lnTo>
                    <a:pt x="2707" y="2259"/>
                  </a:lnTo>
                  <a:lnTo>
                    <a:pt x="2723" y="2259"/>
                  </a:lnTo>
                  <a:lnTo>
                    <a:pt x="2739" y="2259"/>
                  </a:lnTo>
                  <a:lnTo>
                    <a:pt x="2771" y="2259"/>
                  </a:lnTo>
                  <a:lnTo>
                    <a:pt x="2787" y="2259"/>
                  </a:lnTo>
                  <a:lnTo>
                    <a:pt x="2803" y="2259"/>
                  </a:lnTo>
                  <a:lnTo>
                    <a:pt x="2819" y="2259"/>
                  </a:lnTo>
                  <a:lnTo>
                    <a:pt x="2797" y="2269"/>
                  </a:lnTo>
                  <a:lnTo>
                    <a:pt x="2813" y="2253"/>
                  </a:lnTo>
                  <a:cubicBezTo>
                    <a:pt x="2816" y="2249"/>
                    <a:pt x="2821" y="2247"/>
                    <a:pt x="2825" y="2245"/>
                  </a:cubicBezTo>
                  <a:lnTo>
                    <a:pt x="2873" y="2229"/>
                  </a:lnTo>
                  <a:cubicBezTo>
                    <a:pt x="2885" y="2225"/>
                    <a:pt x="2898" y="2228"/>
                    <a:pt x="2906" y="2237"/>
                  </a:cubicBezTo>
                  <a:lnTo>
                    <a:pt x="2922" y="2253"/>
                  </a:lnTo>
                  <a:lnTo>
                    <a:pt x="2899" y="2243"/>
                  </a:lnTo>
                  <a:lnTo>
                    <a:pt x="2915" y="2243"/>
                  </a:lnTo>
                  <a:lnTo>
                    <a:pt x="2885" y="2265"/>
                  </a:lnTo>
                  <a:lnTo>
                    <a:pt x="2901" y="2217"/>
                  </a:lnTo>
                  <a:cubicBezTo>
                    <a:pt x="2905" y="2207"/>
                    <a:pt x="2913" y="2199"/>
                    <a:pt x="2924" y="2196"/>
                  </a:cubicBezTo>
                  <a:cubicBezTo>
                    <a:pt x="2935" y="2194"/>
                    <a:pt x="2946" y="2197"/>
                    <a:pt x="2954" y="2205"/>
                  </a:cubicBezTo>
                  <a:lnTo>
                    <a:pt x="2970" y="2221"/>
                  </a:lnTo>
                  <a:lnTo>
                    <a:pt x="2947" y="2211"/>
                  </a:lnTo>
                  <a:lnTo>
                    <a:pt x="2979" y="2211"/>
                  </a:lnTo>
                  <a:lnTo>
                    <a:pt x="2995" y="2211"/>
                  </a:lnTo>
                  <a:lnTo>
                    <a:pt x="3011" y="2211"/>
                  </a:lnTo>
                  <a:lnTo>
                    <a:pt x="3027" y="2211"/>
                  </a:lnTo>
                  <a:lnTo>
                    <a:pt x="2997" y="2233"/>
                  </a:lnTo>
                  <a:lnTo>
                    <a:pt x="3013" y="2185"/>
                  </a:lnTo>
                  <a:cubicBezTo>
                    <a:pt x="3015" y="2179"/>
                    <a:pt x="3020" y="2173"/>
                    <a:pt x="3026" y="2169"/>
                  </a:cubicBezTo>
                  <a:lnTo>
                    <a:pt x="3074" y="2137"/>
                  </a:lnTo>
                  <a:lnTo>
                    <a:pt x="3060" y="2162"/>
                  </a:lnTo>
                  <a:lnTo>
                    <a:pt x="3076" y="1826"/>
                  </a:lnTo>
                  <a:cubicBezTo>
                    <a:pt x="3076" y="1809"/>
                    <a:pt x="3091" y="1795"/>
                    <a:pt x="3108" y="1795"/>
                  </a:cubicBezTo>
                  <a:cubicBezTo>
                    <a:pt x="3126" y="1796"/>
                    <a:pt x="3139" y="1810"/>
                    <a:pt x="3139" y="1827"/>
                  </a:cubicBezTo>
                  <a:lnTo>
                    <a:pt x="3139" y="1859"/>
                  </a:lnTo>
                  <a:lnTo>
                    <a:pt x="3107" y="1827"/>
                  </a:lnTo>
                  <a:lnTo>
                    <a:pt x="3123" y="1827"/>
                  </a:lnTo>
                  <a:lnTo>
                    <a:pt x="3139" y="1827"/>
                  </a:lnTo>
                  <a:lnTo>
                    <a:pt x="3187" y="1827"/>
                  </a:lnTo>
                  <a:cubicBezTo>
                    <a:pt x="3196" y="1827"/>
                    <a:pt x="3204" y="1831"/>
                    <a:pt x="3210" y="1837"/>
                  </a:cubicBezTo>
                  <a:lnTo>
                    <a:pt x="3226" y="1853"/>
                  </a:lnTo>
                  <a:lnTo>
                    <a:pt x="3203" y="1843"/>
                  </a:lnTo>
                  <a:lnTo>
                    <a:pt x="3219" y="1843"/>
                  </a:lnTo>
                  <a:lnTo>
                    <a:pt x="3235" y="1843"/>
                  </a:lnTo>
                  <a:lnTo>
                    <a:pt x="3207" y="1861"/>
                  </a:lnTo>
                  <a:lnTo>
                    <a:pt x="3223" y="1829"/>
                  </a:lnTo>
                  <a:cubicBezTo>
                    <a:pt x="3224" y="1826"/>
                    <a:pt x="3226" y="1823"/>
                    <a:pt x="3229" y="1821"/>
                  </a:cubicBezTo>
                  <a:lnTo>
                    <a:pt x="3261" y="1789"/>
                  </a:lnTo>
                  <a:cubicBezTo>
                    <a:pt x="3273" y="1776"/>
                    <a:pt x="3294" y="1776"/>
                    <a:pt x="3306" y="1789"/>
                  </a:cubicBezTo>
                  <a:lnTo>
                    <a:pt x="3322" y="1805"/>
                  </a:lnTo>
                  <a:lnTo>
                    <a:pt x="3299" y="1795"/>
                  </a:lnTo>
                  <a:lnTo>
                    <a:pt x="3315" y="1795"/>
                  </a:lnTo>
                  <a:lnTo>
                    <a:pt x="3293" y="1805"/>
                  </a:lnTo>
                  <a:lnTo>
                    <a:pt x="3309" y="1789"/>
                  </a:lnTo>
                  <a:lnTo>
                    <a:pt x="3325" y="1773"/>
                  </a:lnTo>
                  <a:cubicBezTo>
                    <a:pt x="3326" y="1771"/>
                    <a:pt x="3328" y="1770"/>
                    <a:pt x="3330" y="1769"/>
                  </a:cubicBezTo>
                  <a:lnTo>
                    <a:pt x="3378" y="1737"/>
                  </a:lnTo>
                  <a:lnTo>
                    <a:pt x="3373" y="1741"/>
                  </a:lnTo>
                  <a:lnTo>
                    <a:pt x="3389" y="1725"/>
                  </a:lnTo>
                  <a:cubicBezTo>
                    <a:pt x="3396" y="1718"/>
                    <a:pt x="3406" y="1714"/>
                    <a:pt x="3417" y="1716"/>
                  </a:cubicBezTo>
                  <a:cubicBezTo>
                    <a:pt x="3427" y="1718"/>
                    <a:pt x="3435" y="1724"/>
                    <a:pt x="3440" y="1733"/>
                  </a:cubicBezTo>
                  <a:lnTo>
                    <a:pt x="3456" y="1765"/>
                  </a:lnTo>
                  <a:lnTo>
                    <a:pt x="3472" y="1797"/>
                  </a:lnTo>
                  <a:lnTo>
                    <a:pt x="3443" y="1779"/>
                  </a:lnTo>
                  <a:lnTo>
                    <a:pt x="3491" y="1779"/>
                  </a:lnTo>
                  <a:lnTo>
                    <a:pt x="3469" y="1789"/>
                  </a:lnTo>
                  <a:lnTo>
                    <a:pt x="3485" y="1773"/>
                  </a:lnTo>
                  <a:lnTo>
                    <a:pt x="3501" y="1757"/>
                  </a:lnTo>
                  <a:cubicBezTo>
                    <a:pt x="3513" y="1744"/>
                    <a:pt x="3534" y="1744"/>
                    <a:pt x="3546" y="1757"/>
                  </a:cubicBezTo>
                  <a:lnTo>
                    <a:pt x="3562" y="1773"/>
                  </a:lnTo>
                  <a:lnTo>
                    <a:pt x="3539" y="1763"/>
                  </a:lnTo>
                  <a:lnTo>
                    <a:pt x="3555" y="1763"/>
                  </a:lnTo>
                  <a:lnTo>
                    <a:pt x="3545" y="1765"/>
                  </a:lnTo>
                  <a:lnTo>
                    <a:pt x="3593" y="1749"/>
                  </a:lnTo>
                  <a:lnTo>
                    <a:pt x="3571" y="1779"/>
                  </a:lnTo>
                  <a:lnTo>
                    <a:pt x="3571" y="1715"/>
                  </a:lnTo>
                  <a:lnTo>
                    <a:pt x="3588" y="1505"/>
                  </a:lnTo>
                  <a:lnTo>
                    <a:pt x="3604" y="1202"/>
                  </a:lnTo>
                  <a:lnTo>
                    <a:pt x="3620" y="1056"/>
                  </a:lnTo>
                  <a:cubicBezTo>
                    <a:pt x="3621" y="1045"/>
                    <a:pt x="3628" y="1035"/>
                    <a:pt x="3638" y="1030"/>
                  </a:cubicBezTo>
                  <a:cubicBezTo>
                    <a:pt x="3648" y="1026"/>
                    <a:pt x="3660" y="1027"/>
                    <a:pt x="3669" y="1033"/>
                  </a:cubicBezTo>
                  <a:lnTo>
                    <a:pt x="3717" y="1065"/>
                  </a:lnTo>
                  <a:lnTo>
                    <a:pt x="3668" y="1088"/>
                  </a:lnTo>
                  <a:lnTo>
                    <a:pt x="3684" y="944"/>
                  </a:lnTo>
                  <a:cubicBezTo>
                    <a:pt x="3685" y="930"/>
                    <a:pt x="3696" y="918"/>
                    <a:pt x="3710" y="916"/>
                  </a:cubicBezTo>
                  <a:cubicBezTo>
                    <a:pt x="3724" y="913"/>
                    <a:pt x="3738" y="920"/>
                    <a:pt x="3744" y="933"/>
                  </a:cubicBezTo>
                  <a:lnTo>
                    <a:pt x="3760" y="965"/>
                  </a:lnTo>
                  <a:lnTo>
                    <a:pt x="3701" y="969"/>
                  </a:lnTo>
                  <a:lnTo>
                    <a:pt x="3717" y="921"/>
                  </a:lnTo>
                  <a:cubicBezTo>
                    <a:pt x="3718" y="920"/>
                    <a:pt x="3718" y="919"/>
                    <a:pt x="3719" y="917"/>
                  </a:cubicBezTo>
                  <a:lnTo>
                    <a:pt x="3735" y="885"/>
                  </a:lnTo>
                  <a:lnTo>
                    <a:pt x="3732" y="898"/>
                  </a:lnTo>
                  <a:lnTo>
                    <a:pt x="3764" y="370"/>
                  </a:lnTo>
                  <a:lnTo>
                    <a:pt x="3780" y="177"/>
                  </a:lnTo>
                  <a:cubicBezTo>
                    <a:pt x="3781" y="160"/>
                    <a:pt x="3794" y="148"/>
                    <a:pt x="3811" y="147"/>
                  </a:cubicBezTo>
                  <a:cubicBezTo>
                    <a:pt x="3827" y="147"/>
                    <a:pt x="3841" y="159"/>
                    <a:pt x="3843" y="175"/>
                  </a:cubicBezTo>
                  <a:lnTo>
                    <a:pt x="3859" y="303"/>
                  </a:lnTo>
                  <a:lnTo>
                    <a:pt x="3850" y="285"/>
                  </a:lnTo>
                  <a:lnTo>
                    <a:pt x="3866" y="301"/>
                  </a:lnTo>
                  <a:lnTo>
                    <a:pt x="3815" y="309"/>
                  </a:lnTo>
                  <a:lnTo>
                    <a:pt x="3831" y="277"/>
                  </a:lnTo>
                  <a:cubicBezTo>
                    <a:pt x="3832" y="275"/>
                    <a:pt x="3833" y="274"/>
                    <a:pt x="3834" y="272"/>
                  </a:cubicBezTo>
                  <a:lnTo>
                    <a:pt x="3882" y="208"/>
                  </a:lnTo>
                  <a:cubicBezTo>
                    <a:pt x="3887" y="201"/>
                    <a:pt x="3896" y="196"/>
                    <a:pt x="3905" y="196"/>
                  </a:cubicBezTo>
                  <a:cubicBezTo>
                    <a:pt x="3914" y="195"/>
                    <a:pt x="3924" y="198"/>
                    <a:pt x="3930" y="205"/>
                  </a:cubicBezTo>
                  <a:lnTo>
                    <a:pt x="3946" y="221"/>
                  </a:lnTo>
                  <a:lnTo>
                    <a:pt x="3901" y="221"/>
                  </a:lnTo>
                  <a:lnTo>
                    <a:pt x="3917" y="205"/>
                  </a:lnTo>
                  <a:cubicBezTo>
                    <a:pt x="3926" y="196"/>
                    <a:pt x="3940" y="193"/>
                    <a:pt x="3952" y="198"/>
                  </a:cubicBezTo>
                  <a:cubicBezTo>
                    <a:pt x="3964" y="203"/>
                    <a:pt x="3971" y="215"/>
                    <a:pt x="3971" y="227"/>
                  </a:cubicBezTo>
                  <a:lnTo>
                    <a:pt x="3971" y="243"/>
                  </a:lnTo>
                  <a:lnTo>
                    <a:pt x="3987" y="449"/>
                  </a:lnTo>
                  <a:lnTo>
                    <a:pt x="3955" y="419"/>
                  </a:lnTo>
                  <a:lnTo>
                    <a:pt x="4003" y="419"/>
                  </a:lnTo>
                  <a:lnTo>
                    <a:pt x="3973" y="441"/>
                  </a:lnTo>
                  <a:lnTo>
                    <a:pt x="3989" y="393"/>
                  </a:lnTo>
                  <a:cubicBezTo>
                    <a:pt x="3990" y="392"/>
                    <a:pt x="3990" y="391"/>
                    <a:pt x="3991" y="389"/>
                  </a:cubicBezTo>
                  <a:lnTo>
                    <a:pt x="4007" y="357"/>
                  </a:lnTo>
                  <a:cubicBezTo>
                    <a:pt x="4012" y="346"/>
                    <a:pt x="4023" y="339"/>
                    <a:pt x="4035" y="339"/>
                  </a:cubicBezTo>
                  <a:lnTo>
                    <a:pt x="4051" y="339"/>
                  </a:lnTo>
                  <a:lnTo>
                    <a:pt x="4021" y="361"/>
                  </a:lnTo>
                  <a:lnTo>
                    <a:pt x="4037" y="313"/>
                  </a:lnTo>
                  <a:lnTo>
                    <a:pt x="4070" y="232"/>
                  </a:lnTo>
                  <a:lnTo>
                    <a:pt x="4085" y="185"/>
                  </a:lnTo>
                  <a:cubicBezTo>
                    <a:pt x="4087" y="181"/>
                    <a:pt x="4089" y="176"/>
                    <a:pt x="4093" y="173"/>
                  </a:cubicBezTo>
                  <a:lnTo>
                    <a:pt x="4109" y="157"/>
                  </a:lnTo>
                  <a:lnTo>
                    <a:pt x="4100" y="174"/>
                  </a:lnTo>
                  <a:lnTo>
                    <a:pt x="4116" y="78"/>
                  </a:lnTo>
                  <a:cubicBezTo>
                    <a:pt x="4118" y="68"/>
                    <a:pt x="4124" y="59"/>
                    <a:pt x="4133" y="55"/>
                  </a:cubicBezTo>
                  <a:lnTo>
                    <a:pt x="4197" y="23"/>
                  </a:lnTo>
                  <a:cubicBezTo>
                    <a:pt x="4213" y="15"/>
                    <a:pt x="4232" y="21"/>
                    <a:pt x="4240" y="37"/>
                  </a:cubicBezTo>
                  <a:lnTo>
                    <a:pt x="4256" y="69"/>
                  </a:lnTo>
                  <a:lnTo>
                    <a:pt x="4199" y="69"/>
                  </a:lnTo>
                  <a:lnTo>
                    <a:pt x="4215" y="37"/>
                  </a:lnTo>
                  <a:cubicBezTo>
                    <a:pt x="4216" y="34"/>
                    <a:pt x="4218" y="31"/>
                    <a:pt x="4221" y="29"/>
                  </a:cubicBezTo>
                  <a:lnTo>
                    <a:pt x="4237" y="13"/>
                  </a:lnTo>
                  <a:cubicBezTo>
                    <a:pt x="4244" y="6"/>
                    <a:pt x="4254" y="2"/>
                    <a:pt x="4265" y="4"/>
                  </a:cubicBezTo>
                  <a:cubicBezTo>
                    <a:pt x="4275" y="6"/>
                    <a:pt x="4283" y="12"/>
                    <a:pt x="4288" y="21"/>
                  </a:cubicBezTo>
                  <a:lnTo>
                    <a:pt x="4304" y="53"/>
                  </a:lnTo>
                  <a:lnTo>
                    <a:pt x="4298" y="45"/>
                  </a:lnTo>
                  <a:lnTo>
                    <a:pt x="4330" y="77"/>
                  </a:lnTo>
                  <a:lnTo>
                    <a:pt x="4307" y="67"/>
                  </a:lnTo>
                  <a:lnTo>
                    <a:pt x="4323" y="67"/>
                  </a:lnTo>
                  <a:lnTo>
                    <a:pt x="4295" y="85"/>
                  </a:lnTo>
                  <a:lnTo>
                    <a:pt x="4311" y="53"/>
                  </a:lnTo>
                  <a:cubicBezTo>
                    <a:pt x="4315" y="44"/>
                    <a:pt x="4324" y="38"/>
                    <a:pt x="4334" y="36"/>
                  </a:cubicBezTo>
                  <a:cubicBezTo>
                    <a:pt x="4344" y="34"/>
                    <a:pt x="4355" y="38"/>
                    <a:pt x="4362" y="45"/>
                  </a:cubicBezTo>
                  <a:lnTo>
                    <a:pt x="4378" y="61"/>
                  </a:lnTo>
                  <a:lnTo>
                    <a:pt x="4336" y="58"/>
                  </a:lnTo>
                  <a:lnTo>
                    <a:pt x="4400" y="10"/>
                  </a:lnTo>
                  <a:cubicBezTo>
                    <a:pt x="4413" y="0"/>
                    <a:pt x="4431" y="2"/>
                    <a:pt x="4442" y="13"/>
                  </a:cubicBezTo>
                  <a:lnTo>
                    <a:pt x="4458" y="29"/>
                  </a:lnTo>
                  <a:cubicBezTo>
                    <a:pt x="4464" y="35"/>
                    <a:pt x="4467" y="43"/>
                    <a:pt x="4467" y="51"/>
                  </a:cubicBezTo>
                  <a:lnTo>
                    <a:pt x="4467" y="67"/>
                  </a:lnTo>
                  <a:cubicBezTo>
                    <a:pt x="4467" y="85"/>
                    <a:pt x="4453" y="99"/>
                    <a:pt x="4435" y="99"/>
                  </a:cubicBezTo>
                  <a:cubicBezTo>
                    <a:pt x="4418" y="99"/>
                    <a:pt x="4403" y="85"/>
                    <a:pt x="4403" y="67"/>
                  </a:cubicBezTo>
                  <a:lnTo>
                    <a:pt x="4403" y="51"/>
                  </a:lnTo>
                  <a:lnTo>
                    <a:pt x="4413" y="74"/>
                  </a:lnTo>
                  <a:lnTo>
                    <a:pt x="4397" y="58"/>
                  </a:lnTo>
                  <a:lnTo>
                    <a:pt x="4439" y="61"/>
                  </a:lnTo>
                  <a:lnTo>
                    <a:pt x="4375" y="109"/>
                  </a:lnTo>
                  <a:cubicBezTo>
                    <a:pt x="4362" y="119"/>
                    <a:pt x="4344" y="117"/>
                    <a:pt x="4333" y="106"/>
                  </a:cubicBezTo>
                  <a:lnTo>
                    <a:pt x="4317" y="90"/>
                  </a:lnTo>
                  <a:lnTo>
                    <a:pt x="4368" y="82"/>
                  </a:lnTo>
                  <a:lnTo>
                    <a:pt x="4352" y="114"/>
                  </a:lnTo>
                  <a:cubicBezTo>
                    <a:pt x="4347" y="125"/>
                    <a:pt x="4336" y="131"/>
                    <a:pt x="4323" y="131"/>
                  </a:cubicBezTo>
                  <a:lnTo>
                    <a:pt x="4307" y="131"/>
                  </a:lnTo>
                  <a:cubicBezTo>
                    <a:pt x="4299" y="131"/>
                    <a:pt x="4291" y="128"/>
                    <a:pt x="4285" y="122"/>
                  </a:cubicBezTo>
                  <a:lnTo>
                    <a:pt x="4253" y="90"/>
                  </a:lnTo>
                  <a:cubicBezTo>
                    <a:pt x="4250" y="88"/>
                    <a:pt x="4248" y="85"/>
                    <a:pt x="4247" y="82"/>
                  </a:cubicBezTo>
                  <a:lnTo>
                    <a:pt x="4231" y="50"/>
                  </a:lnTo>
                  <a:lnTo>
                    <a:pt x="4282" y="58"/>
                  </a:lnTo>
                  <a:lnTo>
                    <a:pt x="4266" y="74"/>
                  </a:lnTo>
                  <a:lnTo>
                    <a:pt x="4272" y="66"/>
                  </a:lnTo>
                  <a:lnTo>
                    <a:pt x="4256" y="98"/>
                  </a:lnTo>
                  <a:cubicBezTo>
                    <a:pt x="4251" y="109"/>
                    <a:pt x="4240" y="115"/>
                    <a:pt x="4227" y="115"/>
                  </a:cubicBezTo>
                  <a:cubicBezTo>
                    <a:pt x="4215" y="115"/>
                    <a:pt x="4204" y="109"/>
                    <a:pt x="4199" y="98"/>
                  </a:cubicBezTo>
                  <a:lnTo>
                    <a:pt x="4183" y="66"/>
                  </a:lnTo>
                  <a:lnTo>
                    <a:pt x="4226" y="80"/>
                  </a:lnTo>
                  <a:lnTo>
                    <a:pt x="4162" y="112"/>
                  </a:lnTo>
                  <a:lnTo>
                    <a:pt x="4179" y="89"/>
                  </a:lnTo>
                  <a:lnTo>
                    <a:pt x="4163" y="185"/>
                  </a:lnTo>
                  <a:cubicBezTo>
                    <a:pt x="4162" y="191"/>
                    <a:pt x="4159" y="197"/>
                    <a:pt x="4154" y="202"/>
                  </a:cubicBezTo>
                  <a:lnTo>
                    <a:pt x="4138" y="218"/>
                  </a:lnTo>
                  <a:lnTo>
                    <a:pt x="4146" y="206"/>
                  </a:lnTo>
                  <a:lnTo>
                    <a:pt x="4129" y="255"/>
                  </a:lnTo>
                  <a:lnTo>
                    <a:pt x="4098" y="334"/>
                  </a:lnTo>
                  <a:lnTo>
                    <a:pt x="4082" y="382"/>
                  </a:lnTo>
                  <a:cubicBezTo>
                    <a:pt x="4077" y="395"/>
                    <a:pt x="4065" y="403"/>
                    <a:pt x="4051" y="403"/>
                  </a:cubicBezTo>
                  <a:lnTo>
                    <a:pt x="4035" y="403"/>
                  </a:lnTo>
                  <a:lnTo>
                    <a:pt x="4064" y="386"/>
                  </a:lnTo>
                  <a:lnTo>
                    <a:pt x="4048" y="418"/>
                  </a:lnTo>
                  <a:lnTo>
                    <a:pt x="4050" y="414"/>
                  </a:lnTo>
                  <a:lnTo>
                    <a:pt x="4034" y="462"/>
                  </a:lnTo>
                  <a:cubicBezTo>
                    <a:pt x="4029" y="475"/>
                    <a:pt x="4017" y="483"/>
                    <a:pt x="4003" y="483"/>
                  </a:cubicBezTo>
                  <a:lnTo>
                    <a:pt x="3955" y="483"/>
                  </a:lnTo>
                  <a:cubicBezTo>
                    <a:pt x="3939" y="483"/>
                    <a:pt x="3925" y="471"/>
                    <a:pt x="3924" y="454"/>
                  </a:cubicBezTo>
                  <a:lnTo>
                    <a:pt x="3907" y="243"/>
                  </a:lnTo>
                  <a:lnTo>
                    <a:pt x="3907" y="227"/>
                  </a:lnTo>
                  <a:lnTo>
                    <a:pt x="3962" y="250"/>
                  </a:lnTo>
                  <a:lnTo>
                    <a:pt x="3946" y="266"/>
                  </a:lnTo>
                  <a:cubicBezTo>
                    <a:pt x="3934" y="279"/>
                    <a:pt x="3913" y="279"/>
                    <a:pt x="3901" y="266"/>
                  </a:cubicBezTo>
                  <a:lnTo>
                    <a:pt x="3885" y="250"/>
                  </a:lnTo>
                  <a:lnTo>
                    <a:pt x="3933" y="247"/>
                  </a:lnTo>
                  <a:lnTo>
                    <a:pt x="3885" y="311"/>
                  </a:lnTo>
                  <a:lnTo>
                    <a:pt x="3888" y="306"/>
                  </a:lnTo>
                  <a:lnTo>
                    <a:pt x="3872" y="338"/>
                  </a:lnTo>
                  <a:cubicBezTo>
                    <a:pt x="3867" y="347"/>
                    <a:pt x="3859" y="353"/>
                    <a:pt x="3849" y="355"/>
                  </a:cubicBezTo>
                  <a:cubicBezTo>
                    <a:pt x="3838" y="357"/>
                    <a:pt x="3828" y="353"/>
                    <a:pt x="3821" y="346"/>
                  </a:cubicBezTo>
                  <a:lnTo>
                    <a:pt x="3805" y="330"/>
                  </a:lnTo>
                  <a:cubicBezTo>
                    <a:pt x="3800" y="325"/>
                    <a:pt x="3797" y="318"/>
                    <a:pt x="3796" y="311"/>
                  </a:cubicBezTo>
                  <a:lnTo>
                    <a:pt x="3780" y="183"/>
                  </a:lnTo>
                  <a:lnTo>
                    <a:pt x="3843" y="182"/>
                  </a:lnTo>
                  <a:lnTo>
                    <a:pt x="3827" y="373"/>
                  </a:lnTo>
                  <a:lnTo>
                    <a:pt x="3795" y="901"/>
                  </a:lnTo>
                  <a:cubicBezTo>
                    <a:pt x="3795" y="906"/>
                    <a:pt x="3794" y="910"/>
                    <a:pt x="3792" y="914"/>
                  </a:cubicBezTo>
                  <a:lnTo>
                    <a:pt x="3776" y="946"/>
                  </a:lnTo>
                  <a:lnTo>
                    <a:pt x="3778" y="942"/>
                  </a:lnTo>
                  <a:lnTo>
                    <a:pt x="3762" y="990"/>
                  </a:lnTo>
                  <a:cubicBezTo>
                    <a:pt x="3758" y="1002"/>
                    <a:pt x="3747" y="1010"/>
                    <a:pt x="3734" y="1011"/>
                  </a:cubicBezTo>
                  <a:cubicBezTo>
                    <a:pt x="3721" y="1012"/>
                    <a:pt x="3709" y="1005"/>
                    <a:pt x="3703" y="994"/>
                  </a:cubicBezTo>
                  <a:lnTo>
                    <a:pt x="3687" y="962"/>
                  </a:lnTo>
                  <a:lnTo>
                    <a:pt x="3747" y="951"/>
                  </a:lnTo>
                  <a:lnTo>
                    <a:pt x="3731" y="1095"/>
                  </a:lnTo>
                  <a:cubicBezTo>
                    <a:pt x="3730" y="1106"/>
                    <a:pt x="3723" y="1116"/>
                    <a:pt x="3713" y="1120"/>
                  </a:cubicBezTo>
                  <a:cubicBezTo>
                    <a:pt x="3703" y="1125"/>
                    <a:pt x="3691" y="1124"/>
                    <a:pt x="3682" y="1118"/>
                  </a:cubicBezTo>
                  <a:lnTo>
                    <a:pt x="3634" y="1086"/>
                  </a:lnTo>
                  <a:lnTo>
                    <a:pt x="3683" y="1063"/>
                  </a:lnTo>
                  <a:lnTo>
                    <a:pt x="3667" y="1205"/>
                  </a:lnTo>
                  <a:lnTo>
                    <a:pt x="3651" y="1510"/>
                  </a:lnTo>
                  <a:lnTo>
                    <a:pt x="3635" y="1715"/>
                  </a:lnTo>
                  <a:lnTo>
                    <a:pt x="3635" y="1779"/>
                  </a:lnTo>
                  <a:cubicBezTo>
                    <a:pt x="3635" y="1793"/>
                    <a:pt x="3627" y="1805"/>
                    <a:pt x="3614" y="1810"/>
                  </a:cubicBezTo>
                  <a:lnTo>
                    <a:pt x="3566" y="1826"/>
                  </a:lnTo>
                  <a:cubicBezTo>
                    <a:pt x="3562" y="1827"/>
                    <a:pt x="3559" y="1827"/>
                    <a:pt x="3555" y="1827"/>
                  </a:cubicBezTo>
                  <a:lnTo>
                    <a:pt x="3539" y="1827"/>
                  </a:lnTo>
                  <a:cubicBezTo>
                    <a:pt x="3531" y="1827"/>
                    <a:pt x="3523" y="1824"/>
                    <a:pt x="3517" y="1818"/>
                  </a:cubicBezTo>
                  <a:lnTo>
                    <a:pt x="3501" y="1802"/>
                  </a:lnTo>
                  <a:lnTo>
                    <a:pt x="3546" y="1802"/>
                  </a:lnTo>
                  <a:lnTo>
                    <a:pt x="3530" y="1818"/>
                  </a:lnTo>
                  <a:lnTo>
                    <a:pt x="3514" y="1834"/>
                  </a:lnTo>
                  <a:cubicBezTo>
                    <a:pt x="3508" y="1840"/>
                    <a:pt x="3500" y="1843"/>
                    <a:pt x="3491" y="1843"/>
                  </a:cubicBezTo>
                  <a:lnTo>
                    <a:pt x="3443" y="1843"/>
                  </a:lnTo>
                  <a:cubicBezTo>
                    <a:pt x="3431" y="1843"/>
                    <a:pt x="3420" y="1837"/>
                    <a:pt x="3415" y="1826"/>
                  </a:cubicBezTo>
                  <a:lnTo>
                    <a:pt x="3399" y="1794"/>
                  </a:lnTo>
                  <a:lnTo>
                    <a:pt x="3383" y="1762"/>
                  </a:lnTo>
                  <a:lnTo>
                    <a:pt x="3434" y="1770"/>
                  </a:lnTo>
                  <a:lnTo>
                    <a:pt x="3418" y="1786"/>
                  </a:lnTo>
                  <a:cubicBezTo>
                    <a:pt x="3417" y="1788"/>
                    <a:pt x="3415" y="1789"/>
                    <a:pt x="3413" y="1790"/>
                  </a:cubicBezTo>
                  <a:lnTo>
                    <a:pt x="3365" y="1822"/>
                  </a:lnTo>
                  <a:lnTo>
                    <a:pt x="3370" y="1818"/>
                  </a:lnTo>
                  <a:lnTo>
                    <a:pt x="3354" y="1834"/>
                  </a:lnTo>
                  <a:lnTo>
                    <a:pt x="3338" y="1850"/>
                  </a:lnTo>
                  <a:cubicBezTo>
                    <a:pt x="3332" y="1856"/>
                    <a:pt x="3324" y="1859"/>
                    <a:pt x="3315" y="1859"/>
                  </a:cubicBezTo>
                  <a:lnTo>
                    <a:pt x="3299" y="1859"/>
                  </a:lnTo>
                  <a:cubicBezTo>
                    <a:pt x="3291" y="1859"/>
                    <a:pt x="3283" y="1856"/>
                    <a:pt x="3277" y="1850"/>
                  </a:cubicBezTo>
                  <a:lnTo>
                    <a:pt x="3261" y="1834"/>
                  </a:lnTo>
                  <a:lnTo>
                    <a:pt x="3306" y="1834"/>
                  </a:lnTo>
                  <a:lnTo>
                    <a:pt x="3274" y="1866"/>
                  </a:lnTo>
                  <a:lnTo>
                    <a:pt x="3280" y="1858"/>
                  </a:lnTo>
                  <a:lnTo>
                    <a:pt x="3264" y="1890"/>
                  </a:lnTo>
                  <a:cubicBezTo>
                    <a:pt x="3259" y="1901"/>
                    <a:pt x="3248" y="1907"/>
                    <a:pt x="3235" y="1907"/>
                  </a:cubicBezTo>
                  <a:lnTo>
                    <a:pt x="3219" y="1907"/>
                  </a:lnTo>
                  <a:lnTo>
                    <a:pt x="3203" y="1907"/>
                  </a:lnTo>
                  <a:cubicBezTo>
                    <a:pt x="3195" y="1907"/>
                    <a:pt x="3187" y="1904"/>
                    <a:pt x="3181" y="1898"/>
                  </a:cubicBezTo>
                  <a:lnTo>
                    <a:pt x="3165" y="1882"/>
                  </a:lnTo>
                  <a:lnTo>
                    <a:pt x="3187" y="1891"/>
                  </a:lnTo>
                  <a:lnTo>
                    <a:pt x="3139" y="1891"/>
                  </a:lnTo>
                  <a:lnTo>
                    <a:pt x="3123" y="1891"/>
                  </a:lnTo>
                  <a:lnTo>
                    <a:pt x="3107" y="1891"/>
                  </a:lnTo>
                  <a:cubicBezTo>
                    <a:pt x="3090" y="1891"/>
                    <a:pt x="3075" y="1877"/>
                    <a:pt x="3075" y="1859"/>
                  </a:cubicBezTo>
                  <a:lnTo>
                    <a:pt x="3075" y="1827"/>
                  </a:lnTo>
                  <a:lnTo>
                    <a:pt x="3139" y="1829"/>
                  </a:lnTo>
                  <a:lnTo>
                    <a:pt x="3123" y="2165"/>
                  </a:lnTo>
                  <a:cubicBezTo>
                    <a:pt x="3123" y="2175"/>
                    <a:pt x="3118" y="2184"/>
                    <a:pt x="3109" y="2190"/>
                  </a:cubicBezTo>
                  <a:lnTo>
                    <a:pt x="3061" y="2222"/>
                  </a:lnTo>
                  <a:lnTo>
                    <a:pt x="3074" y="2206"/>
                  </a:lnTo>
                  <a:lnTo>
                    <a:pt x="3058" y="2254"/>
                  </a:lnTo>
                  <a:cubicBezTo>
                    <a:pt x="3053" y="2267"/>
                    <a:pt x="3041" y="2275"/>
                    <a:pt x="3027" y="2275"/>
                  </a:cubicBezTo>
                  <a:lnTo>
                    <a:pt x="3011" y="2275"/>
                  </a:lnTo>
                  <a:lnTo>
                    <a:pt x="2995" y="2275"/>
                  </a:lnTo>
                  <a:lnTo>
                    <a:pt x="2979" y="2275"/>
                  </a:lnTo>
                  <a:lnTo>
                    <a:pt x="2947" y="2275"/>
                  </a:lnTo>
                  <a:cubicBezTo>
                    <a:pt x="2939" y="2275"/>
                    <a:pt x="2931" y="2272"/>
                    <a:pt x="2925" y="2266"/>
                  </a:cubicBezTo>
                  <a:lnTo>
                    <a:pt x="2909" y="2250"/>
                  </a:lnTo>
                  <a:lnTo>
                    <a:pt x="2962" y="2238"/>
                  </a:lnTo>
                  <a:lnTo>
                    <a:pt x="2946" y="2286"/>
                  </a:lnTo>
                  <a:cubicBezTo>
                    <a:pt x="2941" y="2299"/>
                    <a:pt x="2929" y="2307"/>
                    <a:pt x="2915" y="2307"/>
                  </a:cubicBezTo>
                  <a:lnTo>
                    <a:pt x="2899" y="2307"/>
                  </a:lnTo>
                  <a:cubicBezTo>
                    <a:pt x="2891" y="2307"/>
                    <a:pt x="2883" y="2304"/>
                    <a:pt x="2877" y="2298"/>
                  </a:cubicBezTo>
                  <a:lnTo>
                    <a:pt x="2861" y="2282"/>
                  </a:lnTo>
                  <a:lnTo>
                    <a:pt x="2894" y="2290"/>
                  </a:lnTo>
                  <a:lnTo>
                    <a:pt x="2846" y="2306"/>
                  </a:lnTo>
                  <a:lnTo>
                    <a:pt x="2858" y="2298"/>
                  </a:lnTo>
                  <a:lnTo>
                    <a:pt x="2842" y="2314"/>
                  </a:lnTo>
                  <a:cubicBezTo>
                    <a:pt x="2836" y="2320"/>
                    <a:pt x="2828" y="2323"/>
                    <a:pt x="2819" y="2323"/>
                  </a:cubicBezTo>
                  <a:lnTo>
                    <a:pt x="2803" y="2323"/>
                  </a:lnTo>
                  <a:lnTo>
                    <a:pt x="2787" y="2323"/>
                  </a:lnTo>
                  <a:lnTo>
                    <a:pt x="2771" y="2323"/>
                  </a:lnTo>
                  <a:lnTo>
                    <a:pt x="2739" y="2323"/>
                  </a:lnTo>
                  <a:lnTo>
                    <a:pt x="2723" y="2323"/>
                  </a:lnTo>
                  <a:lnTo>
                    <a:pt x="2707" y="2323"/>
                  </a:lnTo>
                  <a:lnTo>
                    <a:pt x="2691" y="2323"/>
                  </a:lnTo>
                  <a:lnTo>
                    <a:pt x="2675" y="2323"/>
                  </a:lnTo>
                  <a:lnTo>
                    <a:pt x="2627" y="2323"/>
                  </a:lnTo>
                  <a:lnTo>
                    <a:pt x="2611" y="2323"/>
                  </a:lnTo>
                  <a:lnTo>
                    <a:pt x="2595" y="2323"/>
                  </a:lnTo>
                  <a:lnTo>
                    <a:pt x="2579" y="2323"/>
                  </a:lnTo>
                  <a:lnTo>
                    <a:pt x="2531" y="2323"/>
                  </a:lnTo>
                  <a:lnTo>
                    <a:pt x="2515" y="2323"/>
                  </a:lnTo>
                  <a:lnTo>
                    <a:pt x="2499" y="2323"/>
                  </a:lnTo>
                  <a:lnTo>
                    <a:pt x="2483" y="2323"/>
                  </a:lnTo>
                  <a:lnTo>
                    <a:pt x="2467" y="2323"/>
                  </a:lnTo>
                  <a:lnTo>
                    <a:pt x="2435" y="2323"/>
                  </a:lnTo>
                  <a:lnTo>
                    <a:pt x="2419" y="2323"/>
                  </a:lnTo>
                  <a:lnTo>
                    <a:pt x="2403" y="2323"/>
                  </a:lnTo>
                  <a:lnTo>
                    <a:pt x="2426" y="2314"/>
                  </a:lnTo>
                  <a:lnTo>
                    <a:pt x="2410" y="2330"/>
                  </a:lnTo>
                  <a:cubicBezTo>
                    <a:pt x="2404" y="2336"/>
                    <a:pt x="2396" y="2339"/>
                    <a:pt x="2387" y="2339"/>
                  </a:cubicBezTo>
                  <a:lnTo>
                    <a:pt x="2371" y="2339"/>
                  </a:lnTo>
                  <a:lnTo>
                    <a:pt x="2382" y="2338"/>
                  </a:lnTo>
                  <a:lnTo>
                    <a:pt x="2334" y="2354"/>
                  </a:lnTo>
                  <a:cubicBezTo>
                    <a:pt x="2330" y="2355"/>
                    <a:pt x="2327" y="2355"/>
                    <a:pt x="2323" y="2355"/>
                  </a:cubicBezTo>
                  <a:lnTo>
                    <a:pt x="2307" y="2355"/>
                  </a:lnTo>
                  <a:lnTo>
                    <a:pt x="2291" y="2355"/>
                  </a:lnTo>
                  <a:lnTo>
                    <a:pt x="2275" y="2355"/>
                  </a:lnTo>
                  <a:lnTo>
                    <a:pt x="2227" y="2355"/>
                  </a:lnTo>
                  <a:lnTo>
                    <a:pt x="2250" y="2346"/>
                  </a:lnTo>
                  <a:lnTo>
                    <a:pt x="2234" y="2362"/>
                  </a:lnTo>
                  <a:cubicBezTo>
                    <a:pt x="2228" y="2368"/>
                    <a:pt x="2220" y="2371"/>
                    <a:pt x="2211" y="2371"/>
                  </a:cubicBezTo>
                  <a:lnTo>
                    <a:pt x="2195" y="2371"/>
                  </a:lnTo>
                  <a:cubicBezTo>
                    <a:pt x="2187" y="2371"/>
                    <a:pt x="2179" y="2368"/>
                    <a:pt x="2173" y="2362"/>
                  </a:cubicBezTo>
                  <a:lnTo>
                    <a:pt x="2157" y="2346"/>
                  </a:lnTo>
                  <a:lnTo>
                    <a:pt x="2202" y="2346"/>
                  </a:lnTo>
                  <a:lnTo>
                    <a:pt x="2186" y="2362"/>
                  </a:lnTo>
                  <a:cubicBezTo>
                    <a:pt x="2178" y="2371"/>
                    <a:pt x="2165" y="2374"/>
                    <a:pt x="2153" y="2370"/>
                  </a:cubicBezTo>
                  <a:lnTo>
                    <a:pt x="2105" y="2354"/>
                  </a:lnTo>
                  <a:cubicBezTo>
                    <a:pt x="2092" y="2349"/>
                    <a:pt x="2083" y="2337"/>
                    <a:pt x="2083" y="2323"/>
                  </a:cubicBezTo>
                  <a:lnTo>
                    <a:pt x="2083" y="2307"/>
                  </a:lnTo>
                  <a:lnTo>
                    <a:pt x="2115" y="2339"/>
                  </a:lnTo>
                  <a:lnTo>
                    <a:pt x="2099" y="2339"/>
                  </a:lnTo>
                  <a:cubicBezTo>
                    <a:pt x="2091" y="2339"/>
                    <a:pt x="2083" y="2336"/>
                    <a:pt x="2077" y="2330"/>
                  </a:cubicBezTo>
                  <a:lnTo>
                    <a:pt x="2061" y="2314"/>
                  </a:lnTo>
                  <a:lnTo>
                    <a:pt x="2083" y="2323"/>
                  </a:lnTo>
                  <a:lnTo>
                    <a:pt x="2067" y="2323"/>
                  </a:lnTo>
                  <a:lnTo>
                    <a:pt x="2078" y="2322"/>
                  </a:lnTo>
                  <a:lnTo>
                    <a:pt x="2030" y="2338"/>
                  </a:lnTo>
                  <a:lnTo>
                    <a:pt x="2050" y="2318"/>
                  </a:lnTo>
                  <a:lnTo>
                    <a:pt x="2034" y="2366"/>
                  </a:lnTo>
                  <a:cubicBezTo>
                    <a:pt x="2029" y="2379"/>
                    <a:pt x="2017" y="2387"/>
                    <a:pt x="2003" y="2387"/>
                  </a:cubicBezTo>
                  <a:lnTo>
                    <a:pt x="1987" y="2387"/>
                  </a:lnTo>
                  <a:cubicBezTo>
                    <a:pt x="1975" y="2387"/>
                    <a:pt x="1964" y="2381"/>
                    <a:pt x="1959" y="2370"/>
                  </a:cubicBezTo>
                  <a:lnTo>
                    <a:pt x="1943" y="2338"/>
                  </a:lnTo>
                  <a:lnTo>
                    <a:pt x="1994" y="2346"/>
                  </a:lnTo>
                  <a:lnTo>
                    <a:pt x="1978" y="2362"/>
                  </a:lnTo>
                  <a:cubicBezTo>
                    <a:pt x="1976" y="2365"/>
                    <a:pt x="1973" y="2367"/>
                    <a:pt x="1970" y="2368"/>
                  </a:cubicBezTo>
                  <a:lnTo>
                    <a:pt x="1938" y="2384"/>
                  </a:lnTo>
                  <a:lnTo>
                    <a:pt x="1946" y="2378"/>
                  </a:lnTo>
                  <a:lnTo>
                    <a:pt x="1930" y="2394"/>
                  </a:lnTo>
                  <a:lnTo>
                    <a:pt x="1938" y="2382"/>
                  </a:lnTo>
                  <a:lnTo>
                    <a:pt x="1922" y="2430"/>
                  </a:lnTo>
                  <a:cubicBezTo>
                    <a:pt x="1921" y="2431"/>
                    <a:pt x="1921" y="2432"/>
                    <a:pt x="1920" y="2434"/>
                  </a:cubicBezTo>
                  <a:lnTo>
                    <a:pt x="1904" y="2466"/>
                  </a:lnTo>
                  <a:cubicBezTo>
                    <a:pt x="1899" y="2477"/>
                    <a:pt x="1888" y="2483"/>
                    <a:pt x="1875" y="2483"/>
                  </a:cubicBezTo>
                  <a:lnTo>
                    <a:pt x="1859" y="2483"/>
                  </a:lnTo>
                  <a:lnTo>
                    <a:pt x="1811" y="2483"/>
                  </a:lnTo>
                  <a:lnTo>
                    <a:pt x="1795" y="2483"/>
                  </a:lnTo>
                  <a:lnTo>
                    <a:pt x="1824" y="2466"/>
                  </a:lnTo>
                  <a:lnTo>
                    <a:pt x="1808" y="2498"/>
                  </a:lnTo>
                  <a:cubicBezTo>
                    <a:pt x="1801" y="2511"/>
                    <a:pt x="1787" y="2518"/>
                    <a:pt x="1772" y="2515"/>
                  </a:cubicBezTo>
                  <a:cubicBezTo>
                    <a:pt x="1758" y="2511"/>
                    <a:pt x="1747" y="2498"/>
                    <a:pt x="1747" y="2483"/>
                  </a:cubicBezTo>
                  <a:lnTo>
                    <a:pt x="1747" y="2467"/>
                  </a:lnTo>
                  <a:lnTo>
                    <a:pt x="1787" y="2499"/>
                  </a:lnTo>
                  <a:lnTo>
                    <a:pt x="1723" y="2515"/>
                  </a:lnTo>
                  <a:cubicBezTo>
                    <a:pt x="1721" y="2515"/>
                    <a:pt x="1718" y="2515"/>
                    <a:pt x="1715" y="2515"/>
                  </a:cubicBezTo>
                  <a:lnTo>
                    <a:pt x="1699" y="2515"/>
                  </a:lnTo>
                  <a:cubicBezTo>
                    <a:pt x="1685" y="2515"/>
                    <a:pt x="1672" y="2505"/>
                    <a:pt x="1668" y="2491"/>
                  </a:cubicBezTo>
                  <a:lnTo>
                    <a:pt x="1652" y="2427"/>
                  </a:lnTo>
                  <a:lnTo>
                    <a:pt x="1706" y="2442"/>
                  </a:lnTo>
                  <a:lnTo>
                    <a:pt x="1690" y="2458"/>
                  </a:lnTo>
                  <a:lnTo>
                    <a:pt x="1699" y="2443"/>
                  </a:lnTo>
                  <a:lnTo>
                    <a:pt x="1635" y="2715"/>
                  </a:lnTo>
                  <a:cubicBezTo>
                    <a:pt x="1631" y="2729"/>
                    <a:pt x="1618" y="2739"/>
                    <a:pt x="1603" y="2739"/>
                  </a:cubicBezTo>
                  <a:lnTo>
                    <a:pt x="1587" y="2739"/>
                  </a:lnTo>
                  <a:lnTo>
                    <a:pt x="1610" y="2730"/>
                  </a:lnTo>
                  <a:lnTo>
                    <a:pt x="1594" y="2746"/>
                  </a:lnTo>
                  <a:cubicBezTo>
                    <a:pt x="1588" y="2752"/>
                    <a:pt x="1580" y="2755"/>
                    <a:pt x="1571" y="2755"/>
                  </a:cubicBezTo>
                  <a:lnTo>
                    <a:pt x="1491" y="2755"/>
                  </a:lnTo>
                  <a:cubicBezTo>
                    <a:pt x="1483" y="2755"/>
                    <a:pt x="1475" y="2752"/>
                    <a:pt x="1469" y="2746"/>
                  </a:cubicBezTo>
                  <a:lnTo>
                    <a:pt x="1453" y="2730"/>
                  </a:lnTo>
                  <a:lnTo>
                    <a:pt x="1498" y="2730"/>
                  </a:lnTo>
                  <a:lnTo>
                    <a:pt x="1482" y="2746"/>
                  </a:lnTo>
                  <a:cubicBezTo>
                    <a:pt x="1476" y="2752"/>
                    <a:pt x="1468" y="2755"/>
                    <a:pt x="1459" y="2755"/>
                  </a:cubicBezTo>
                  <a:lnTo>
                    <a:pt x="1411" y="2755"/>
                  </a:lnTo>
                  <a:cubicBezTo>
                    <a:pt x="1403" y="2755"/>
                    <a:pt x="1395" y="2752"/>
                    <a:pt x="1389" y="2746"/>
                  </a:cubicBezTo>
                  <a:lnTo>
                    <a:pt x="1373" y="2730"/>
                  </a:lnTo>
                  <a:lnTo>
                    <a:pt x="1418" y="2730"/>
                  </a:lnTo>
                  <a:lnTo>
                    <a:pt x="1402" y="2746"/>
                  </a:lnTo>
                  <a:cubicBezTo>
                    <a:pt x="1394" y="2754"/>
                    <a:pt x="1383" y="2757"/>
                    <a:pt x="1372" y="2755"/>
                  </a:cubicBezTo>
                  <a:cubicBezTo>
                    <a:pt x="1361" y="2752"/>
                    <a:pt x="1353" y="2744"/>
                    <a:pt x="1349" y="2734"/>
                  </a:cubicBezTo>
                  <a:lnTo>
                    <a:pt x="1333" y="2686"/>
                  </a:lnTo>
                  <a:lnTo>
                    <a:pt x="1341" y="2698"/>
                  </a:lnTo>
                  <a:lnTo>
                    <a:pt x="1325" y="2682"/>
                  </a:lnTo>
                  <a:lnTo>
                    <a:pt x="1347" y="2691"/>
                  </a:lnTo>
                  <a:lnTo>
                    <a:pt x="1299" y="2691"/>
                  </a:lnTo>
                  <a:cubicBezTo>
                    <a:pt x="1287" y="2691"/>
                    <a:pt x="1276" y="2685"/>
                    <a:pt x="1271" y="2674"/>
                  </a:cubicBezTo>
                  <a:lnTo>
                    <a:pt x="1255" y="2642"/>
                  </a:lnTo>
                  <a:cubicBezTo>
                    <a:pt x="1253" y="2637"/>
                    <a:pt x="1251" y="2632"/>
                    <a:pt x="1251" y="2627"/>
                  </a:cubicBezTo>
                  <a:lnTo>
                    <a:pt x="1251" y="2579"/>
                  </a:lnTo>
                  <a:lnTo>
                    <a:pt x="1283" y="2611"/>
                  </a:lnTo>
                  <a:lnTo>
                    <a:pt x="1267" y="2611"/>
                  </a:lnTo>
                  <a:cubicBezTo>
                    <a:pt x="1259" y="2611"/>
                    <a:pt x="1251" y="2608"/>
                    <a:pt x="1245" y="2602"/>
                  </a:cubicBezTo>
                  <a:lnTo>
                    <a:pt x="1229" y="2586"/>
                  </a:lnTo>
                  <a:lnTo>
                    <a:pt x="1241" y="2594"/>
                  </a:lnTo>
                  <a:lnTo>
                    <a:pt x="1193" y="2578"/>
                  </a:lnTo>
                  <a:lnTo>
                    <a:pt x="1203" y="2579"/>
                  </a:lnTo>
                  <a:lnTo>
                    <a:pt x="1187" y="2579"/>
                  </a:lnTo>
                  <a:cubicBezTo>
                    <a:pt x="1179" y="2579"/>
                    <a:pt x="1171" y="2576"/>
                    <a:pt x="1165" y="2570"/>
                  </a:cubicBezTo>
                  <a:lnTo>
                    <a:pt x="1149" y="2554"/>
                  </a:lnTo>
                  <a:lnTo>
                    <a:pt x="1200" y="2546"/>
                  </a:lnTo>
                  <a:lnTo>
                    <a:pt x="1184" y="2578"/>
                  </a:lnTo>
                  <a:cubicBezTo>
                    <a:pt x="1179" y="2587"/>
                    <a:pt x="1171" y="2593"/>
                    <a:pt x="1161" y="2595"/>
                  </a:cubicBezTo>
                  <a:cubicBezTo>
                    <a:pt x="1150" y="2597"/>
                    <a:pt x="1140" y="2593"/>
                    <a:pt x="1133" y="2586"/>
                  </a:cubicBezTo>
                  <a:lnTo>
                    <a:pt x="1117" y="2570"/>
                  </a:lnTo>
                  <a:lnTo>
                    <a:pt x="1139" y="2579"/>
                  </a:lnTo>
                  <a:lnTo>
                    <a:pt x="1107" y="2579"/>
                  </a:lnTo>
                  <a:cubicBezTo>
                    <a:pt x="1099" y="2579"/>
                    <a:pt x="1091" y="2576"/>
                    <a:pt x="1085" y="2570"/>
                  </a:cubicBezTo>
                  <a:lnTo>
                    <a:pt x="1069" y="2554"/>
                  </a:lnTo>
                  <a:lnTo>
                    <a:pt x="1091" y="2563"/>
                  </a:lnTo>
                  <a:lnTo>
                    <a:pt x="1075" y="2563"/>
                  </a:lnTo>
                  <a:lnTo>
                    <a:pt x="1043" y="2563"/>
                  </a:lnTo>
                  <a:lnTo>
                    <a:pt x="995" y="2563"/>
                  </a:lnTo>
                  <a:lnTo>
                    <a:pt x="979" y="2563"/>
                  </a:lnTo>
                  <a:cubicBezTo>
                    <a:pt x="971" y="2563"/>
                    <a:pt x="963" y="2560"/>
                    <a:pt x="957" y="2554"/>
                  </a:cubicBezTo>
                  <a:lnTo>
                    <a:pt x="941" y="2538"/>
                  </a:lnTo>
                  <a:lnTo>
                    <a:pt x="995" y="2515"/>
                  </a:lnTo>
                  <a:lnTo>
                    <a:pt x="995" y="2531"/>
                  </a:lnTo>
                  <a:cubicBezTo>
                    <a:pt x="995" y="2549"/>
                    <a:pt x="981" y="2563"/>
                    <a:pt x="963" y="2563"/>
                  </a:cubicBezTo>
                  <a:lnTo>
                    <a:pt x="947" y="2563"/>
                  </a:lnTo>
                  <a:cubicBezTo>
                    <a:pt x="944" y="2563"/>
                    <a:pt x="941" y="2563"/>
                    <a:pt x="937" y="2562"/>
                  </a:cubicBezTo>
                  <a:lnTo>
                    <a:pt x="889" y="2546"/>
                  </a:lnTo>
                  <a:lnTo>
                    <a:pt x="922" y="2538"/>
                  </a:lnTo>
                  <a:lnTo>
                    <a:pt x="906" y="2554"/>
                  </a:lnTo>
                  <a:cubicBezTo>
                    <a:pt x="900" y="2560"/>
                    <a:pt x="892" y="2563"/>
                    <a:pt x="883" y="2563"/>
                  </a:cubicBezTo>
                  <a:lnTo>
                    <a:pt x="867" y="2563"/>
                  </a:lnTo>
                  <a:cubicBezTo>
                    <a:pt x="865" y="2563"/>
                    <a:pt x="863" y="2563"/>
                    <a:pt x="861" y="2563"/>
                  </a:cubicBezTo>
                  <a:lnTo>
                    <a:pt x="781" y="2547"/>
                  </a:lnTo>
                  <a:cubicBezTo>
                    <a:pt x="766" y="2544"/>
                    <a:pt x="755" y="2531"/>
                    <a:pt x="755" y="2515"/>
                  </a:cubicBezTo>
                  <a:lnTo>
                    <a:pt x="755" y="2499"/>
                  </a:lnTo>
                  <a:lnTo>
                    <a:pt x="787" y="2531"/>
                  </a:lnTo>
                  <a:lnTo>
                    <a:pt x="771" y="2531"/>
                  </a:lnTo>
                  <a:lnTo>
                    <a:pt x="755" y="2531"/>
                  </a:lnTo>
                  <a:lnTo>
                    <a:pt x="739" y="2531"/>
                  </a:lnTo>
                  <a:lnTo>
                    <a:pt x="691" y="2531"/>
                  </a:lnTo>
                  <a:lnTo>
                    <a:pt x="675" y="2531"/>
                  </a:lnTo>
                  <a:lnTo>
                    <a:pt x="643" y="2531"/>
                  </a:lnTo>
                  <a:lnTo>
                    <a:pt x="627" y="2531"/>
                  </a:lnTo>
                  <a:lnTo>
                    <a:pt x="595" y="2531"/>
                  </a:lnTo>
                  <a:lnTo>
                    <a:pt x="579" y="2531"/>
                  </a:lnTo>
                  <a:lnTo>
                    <a:pt x="563" y="2531"/>
                  </a:lnTo>
                  <a:lnTo>
                    <a:pt x="547" y="2531"/>
                  </a:lnTo>
                  <a:lnTo>
                    <a:pt x="531" y="2531"/>
                  </a:lnTo>
                  <a:lnTo>
                    <a:pt x="483" y="2531"/>
                  </a:lnTo>
                  <a:lnTo>
                    <a:pt x="467" y="2531"/>
                  </a:lnTo>
                  <a:lnTo>
                    <a:pt x="451" y="2531"/>
                  </a:lnTo>
                  <a:lnTo>
                    <a:pt x="435" y="2531"/>
                  </a:lnTo>
                  <a:lnTo>
                    <a:pt x="387" y="2531"/>
                  </a:lnTo>
                  <a:lnTo>
                    <a:pt x="371" y="2531"/>
                  </a:lnTo>
                  <a:lnTo>
                    <a:pt x="355" y="2531"/>
                  </a:lnTo>
                  <a:lnTo>
                    <a:pt x="339" y="2531"/>
                  </a:lnTo>
                  <a:lnTo>
                    <a:pt x="323" y="2531"/>
                  </a:lnTo>
                  <a:lnTo>
                    <a:pt x="291" y="2531"/>
                  </a:lnTo>
                  <a:lnTo>
                    <a:pt x="275" y="2531"/>
                  </a:lnTo>
                  <a:lnTo>
                    <a:pt x="259" y="2531"/>
                  </a:lnTo>
                  <a:lnTo>
                    <a:pt x="243" y="2531"/>
                  </a:lnTo>
                  <a:lnTo>
                    <a:pt x="227" y="2531"/>
                  </a:lnTo>
                  <a:lnTo>
                    <a:pt x="179" y="2531"/>
                  </a:lnTo>
                  <a:lnTo>
                    <a:pt x="163" y="2531"/>
                  </a:lnTo>
                  <a:lnTo>
                    <a:pt x="147" y="2531"/>
                  </a:lnTo>
                  <a:cubicBezTo>
                    <a:pt x="139" y="2531"/>
                    <a:pt x="131" y="2528"/>
                    <a:pt x="125" y="2522"/>
                  </a:cubicBezTo>
                  <a:lnTo>
                    <a:pt x="109" y="2506"/>
                  </a:lnTo>
                  <a:cubicBezTo>
                    <a:pt x="103" y="2500"/>
                    <a:pt x="99" y="2492"/>
                    <a:pt x="99" y="2483"/>
                  </a:cubicBezTo>
                  <a:lnTo>
                    <a:pt x="99" y="2467"/>
                  </a:lnTo>
                  <a:lnTo>
                    <a:pt x="142" y="2498"/>
                  </a:lnTo>
                  <a:lnTo>
                    <a:pt x="94" y="2514"/>
                  </a:lnTo>
                  <a:cubicBezTo>
                    <a:pt x="78" y="2519"/>
                    <a:pt x="62" y="2512"/>
                    <a:pt x="55" y="2498"/>
                  </a:cubicBezTo>
                  <a:lnTo>
                    <a:pt x="39" y="2466"/>
                  </a:lnTo>
                  <a:lnTo>
                    <a:pt x="90" y="2474"/>
                  </a:lnTo>
                  <a:lnTo>
                    <a:pt x="74" y="2490"/>
                  </a:lnTo>
                  <a:cubicBezTo>
                    <a:pt x="62" y="2503"/>
                    <a:pt x="41" y="2503"/>
                    <a:pt x="29" y="2490"/>
                  </a:cubicBezTo>
                  <a:lnTo>
                    <a:pt x="13" y="2474"/>
                  </a:lnTo>
                  <a:cubicBezTo>
                    <a:pt x="0" y="2462"/>
                    <a:pt x="0" y="2441"/>
                    <a:pt x="13" y="2429"/>
                  </a:cubicBezTo>
                  <a:cubicBezTo>
                    <a:pt x="25" y="2416"/>
                    <a:pt x="46" y="2416"/>
                    <a:pt x="58" y="2429"/>
                  </a:cubicBezTo>
                  <a:close/>
                </a:path>
              </a:pathLst>
            </a:custGeom>
            <a:solidFill>
              <a:srgbClr val="4F81BD"/>
            </a:solidFill>
            <a:ln w="9525">
              <a:solidFill>
                <a:srgbClr val="4F81BD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45" name="Freeform 82"/>
            <p:cNvSpPr>
              <a:spLocks/>
            </p:cNvSpPr>
            <p:nvPr/>
          </p:nvSpPr>
          <p:spPr bwMode="auto">
            <a:xfrm>
              <a:off x="2427" y="936"/>
              <a:ext cx="1157" cy="233"/>
            </a:xfrm>
            <a:custGeom>
              <a:avLst/>
              <a:gdLst>
                <a:gd name="T0" fmla="*/ 103 w 3127"/>
                <a:gd name="T1" fmla="*/ 418 h 610"/>
                <a:gd name="T2" fmla="*/ 211 w 3127"/>
                <a:gd name="T3" fmla="*/ 384 h 610"/>
                <a:gd name="T4" fmla="*/ 247 w 3127"/>
                <a:gd name="T5" fmla="*/ 370 h 610"/>
                <a:gd name="T6" fmla="*/ 371 w 3127"/>
                <a:gd name="T7" fmla="*/ 304 h 610"/>
                <a:gd name="T8" fmla="*/ 474 w 3127"/>
                <a:gd name="T9" fmla="*/ 330 h 610"/>
                <a:gd name="T10" fmla="*/ 563 w 3127"/>
                <a:gd name="T11" fmla="*/ 240 h 610"/>
                <a:gd name="T12" fmla="*/ 599 w 3127"/>
                <a:gd name="T13" fmla="*/ 162 h 610"/>
                <a:gd name="T14" fmla="*/ 739 w 3127"/>
                <a:gd name="T15" fmla="*/ 0 h 610"/>
                <a:gd name="T16" fmla="*/ 986 w 3127"/>
                <a:gd name="T17" fmla="*/ 202 h 610"/>
                <a:gd name="T18" fmla="*/ 1066 w 3127"/>
                <a:gd name="T19" fmla="*/ 282 h 610"/>
                <a:gd name="T20" fmla="*/ 1133 w 3127"/>
                <a:gd name="T21" fmla="*/ 266 h 610"/>
                <a:gd name="T22" fmla="*/ 1207 w 3127"/>
                <a:gd name="T23" fmla="*/ 274 h 610"/>
                <a:gd name="T24" fmla="*/ 1299 w 3127"/>
                <a:gd name="T25" fmla="*/ 304 h 610"/>
                <a:gd name="T26" fmla="*/ 1394 w 3127"/>
                <a:gd name="T27" fmla="*/ 358 h 610"/>
                <a:gd name="T28" fmla="*/ 1467 w 3127"/>
                <a:gd name="T29" fmla="*/ 401 h 610"/>
                <a:gd name="T30" fmla="*/ 1539 w 3127"/>
                <a:gd name="T31" fmla="*/ 432 h 610"/>
                <a:gd name="T32" fmla="*/ 1674 w 3127"/>
                <a:gd name="T33" fmla="*/ 410 h 610"/>
                <a:gd name="T34" fmla="*/ 1731 w 3127"/>
                <a:gd name="T35" fmla="*/ 480 h 610"/>
                <a:gd name="T36" fmla="*/ 1853 w 3127"/>
                <a:gd name="T37" fmla="*/ 465 h 610"/>
                <a:gd name="T38" fmla="*/ 1966 w 3127"/>
                <a:gd name="T39" fmla="*/ 466 h 610"/>
                <a:gd name="T40" fmla="*/ 2066 w 3127"/>
                <a:gd name="T41" fmla="*/ 468 h 610"/>
                <a:gd name="T42" fmla="*/ 2195 w 3127"/>
                <a:gd name="T43" fmla="*/ 464 h 610"/>
                <a:gd name="T44" fmla="*/ 2279 w 3127"/>
                <a:gd name="T45" fmla="*/ 562 h 610"/>
                <a:gd name="T46" fmla="*/ 2403 w 3127"/>
                <a:gd name="T47" fmla="*/ 464 h 610"/>
                <a:gd name="T48" fmla="*/ 2493 w 3127"/>
                <a:gd name="T49" fmla="*/ 458 h 610"/>
                <a:gd name="T50" fmla="*/ 2723 w 3127"/>
                <a:gd name="T51" fmla="*/ 432 h 610"/>
                <a:gd name="T52" fmla="*/ 2842 w 3127"/>
                <a:gd name="T53" fmla="*/ 378 h 610"/>
                <a:gd name="T54" fmla="*/ 2883 w 3127"/>
                <a:gd name="T55" fmla="*/ 192 h 610"/>
                <a:gd name="T56" fmla="*/ 2967 w 3127"/>
                <a:gd name="T57" fmla="*/ 210 h 610"/>
                <a:gd name="T58" fmla="*/ 3098 w 3127"/>
                <a:gd name="T59" fmla="*/ 106 h 610"/>
                <a:gd name="T60" fmla="*/ 3011 w 3127"/>
                <a:gd name="T61" fmla="*/ 80 h 610"/>
                <a:gd name="T62" fmla="*/ 2957 w 3127"/>
                <a:gd name="T63" fmla="*/ 295 h 610"/>
                <a:gd name="T64" fmla="*/ 2878 w 3127"/>
                <a:gd name="T65" fmla="*/ 399 h 610"/>
                <a:gd name="T66" fmla="*/ 2832 w 3127"/>
                <a:gd name="T67" fmla="*/ 399 h 610"/>
                <a:gd name="T68" fmla="*/ 2634 w 3127"/>
                <a:gd name="T69" fmla="*/ 512 h 610"/>
                <a:gd name="T70" fmla="*/ 2461 w 3127"/>
                <a:gd name="T71" fmla="*/ 503 h 610"/>
                <a:gd name="T72" fmla="*/ 2394 w 3127"/>
                <a:gd name="T73" fmla="*/ 535 h 610"/>
                <a:gd name="T74" fmla="*/ 2269 w 3127"/>
                <a:gd name="T75" fmla="*/ 583 h 610"/>
                <a:gd name="T76" fmla="*/ 2163 w 3127"/>
                <a:gd name="T77" fmla="*/ 528 h 610"/>
                <a:gd name="T78" fmla="*/ 2034 w 3127"/>
                <a:gd name="T79" fmla="*/ 509 h 610"/>
                <a:gd name="T80" fmla="*/ 1907 w 3127"/>
                <a:gd name="T81" fmla="*/ 512 h 610"/>
                <a:gd name="T82" fmla="*/ 1757 w 3127"/>
                <a:gd name="T83" fmla="*/ 535 h 610"/>
                <a:gd name="T84" fmla="*/ 1667 w 3127"/>
                <a:gd name="T85" fmla="*/ 464 h 610"/>
                <a:gd name="T86" fmla="*/ 1614 w 3127"/>
                <a:gd name="T87" fmla="*/ 479 h 610"/>
                <a:gd name="T88" fmla="*/ 1536 w 3127"/>
                <a:gd name="T89" fmla="*/ 479 h 610"/>
                <a:gd name="T90" fmla="*/ 1466 w 3127"/>
                <a:gd name="T91" fmla="*/ 471 h 610"/>
                <a:gd name="T92" fmla="*/ 1395 w 3127"/>
                <a:gd name="T93" fmla="*/ 384 h 610"/>
                <a:gd name="T94" fmla="*/ 1253 w 3127"/>
                <a:gd name="T95" fmla="*/ 347 h 610"/>
                <a:gd name="T96" fmla="*/ 1155 w 3127"/>
                <a:gd name="T97" fmla="*/ 288 h 610"/>
                <a:gd name="T98" fmla="*/ 1075 w 3127"/>
                <a:gd name="T99" fmla="*/ 320 h 610"/>
                <a:gd name="T100" fmla="*/ 995 w 3127"/>
                <a:gd name="T101" fmla="*/ 320 h 610"/>
                <a:gd name="T102" fmla="*/ 793 w 3127"/>
                <a:gd name="T103" fmla="*/ 98 h 610"/>
                <a:gd name="T104" fmla="*/ 698 w 3127"/>
                <a:gd name="T105" fmla="*/ 55 h 610"/>
                <a:gd name="T106" fmla="*/ 608 w 3127"/>
                <a:gd name="T107" fmla="*/ 191 h 610"/>
                <a:gd name="T108" fmla="*/ 559 w 3127"/>
                <a:gd name="T109" fmla="*/ 225 h 610"/>
                <a:gd name="T110" fmla="*/ 458 w 3127"/>
                <a:gd name="T111" fmla="*/ 391 h 610"/>
                <a:gd name="T112" fmla="*/ 384 w 3127"/>
                <a:gd name="T113" fmla="*/ 351 h 610"/>
                <a:gd name="T114" fmla="*/ 282 w 3127"/>
                <a:gd name="T115" fmla="*/ 439 h 610"/>
                <a:gd name="T116" fmla="*/ 151 w 3127"/>
                <a:gd name="T117" fmla="*/ 431 h 610"/>
                <a:gd name="T118" fmla="*/ 67 w 3127"/>
                <a:gd name="T119" fmla="*/ 464 h 6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127"/>
                <a:gd name="T181" fmla="*/ 0 h 610"/>
                <a:gd name="T182" fmla="*/ 3127 w 3127"/>
                <a:gd name="T183" fmla="*/ 610 h 6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127" h="610">
                  <a:moveTo>
                    <a:pt x="58" y="426"/>
                  </a:moveTo>
                  <a:lnTo>
                    <a:pt x="74" y="442"/>
                  </a:lnTo>
                  <a:lnTo>
                    <a:pt x="23" y="450"/>
                  </a:lnTo>
                  <a:lnTo>
                    <a:pt x="39" y="418"/>
                  </a:lnTo>
                  <a:cubicBezTo>
                    <a:pt x="44" y="407"/>
                    <a:pt x="55" y="400"/>
                    <a:pt x="67" y="400"/>
                  </a:cubicBezTo>
                  <a:lnTo>
                    <a:pt x="115" y="400"/>
                  </a:lnTo>
                  <a:lnTo>
                    <a:pt x="131" y="400"/>
                  </a:lnTo>
                  <a:lnTo>
                    <a:pt x="103" y="418"/>
                  </a:lnTo>
                  <a:lnTo>
                    <a:pt x="119" y="386"/>
                  </a:lnTo>
                  <a:cubicBezTo>
                    <a:pt x="120" y="383"/>
                    <a:pt x="122" y="380"/>
                    <a:pt x="125" y="378"/>
                  </a:cubicBezTo>
                  <a:lnTo>
                    <a:pt x="141" y="362"/>
                  </a:lnTo>
                  <a:cubicBezTo>
                    <a:pt x="148" y="355"/>
                    <a:pt x="158" y="351"/>
                    <a:pt x="169" y="353"/>
                  </a:cubicBezTo>
                  <a:cubicBezTo>
                    <a:pt x="179" y="355"/>
                    <a:pt x="187" y="361"/>
                    <a:pt x="192" y="370"/>
                  </a:cubicBezTo>
                  <a:lnTo>
                    <a:pt x="208" y="402"/>
                  </a:lnTo>
                  <a:lnTo>
                    <a:pt x="179" y="384"/>
                  </a:lnTo>
                  <a:lnTo>
                    <a:pt x="211" y="384"/>
                  </a:lnTo>
                  <a:cubicBezTo>
                    <a:pt x="220" y="384"/>
                    <a:pt x="228" y="388"/>
                    <a:pt x="234" y="394"/>
                  </a:cubicBezTo>
                  <a:lnTo>
                    <a:pt x="250" y="410"/>
                  </a:lnTo>
                  <a:lnTo>
                    <a:pt x="227" y="400"/>
                  </a:lnTo>
                  <a:lnTo>
                    <a:pt x="243" y="400"/>
                  </a:lnTo>
                  <a:lnTo>
                    <a:pt x="221" y="410"/>
                  </a:lnTo>
                  <a:lnTo>
                    <a:pt x="237" y="394"/>
                  </a:lnTo>
                  <a:lnTo>
                    <a:pt x="231" y="402"/>
                  </a:lnTo>
                  <a:lnTo>
                    <a:pt x="247" y="370"/>
                  </a:lnTo>
                  <a:cubicBezTo>
                    <a:pt x="251" y="363"/>
                    <a:pt x="257" y="357"/>
                    <a:pt x="265" y="354"/>
                  </a:cubicBezTo>
                  <a:lnTo>
                    <a:pt x="313" y="338"/>
                  </a:lnTo>
                  <a:cubicBezTo>
                    <a:pt x="317" y="337"/>
                    <a:pt x="320" y="336"/>
                    <a:pt x="323" y="336"/>
                  </a:cubicBezTo>
                  <a:lnTo>
                    <a:pt x="339" y="336"/>
                  </a:lnTo>
                  <a:lnTo>
                    <a:pt x="311" y="354"/>
                  </a:lnTo>
                  <a:lnTo>
                    <a:pt x="327" y="322"/>
                  </a:lnTo>
                  <a:cubicBezTo>
                    <a:pt x="332" y="311"/>
                    <a:pt x="343" y="304"/>
                    <a:pt x="355" y="304"/>
                  </a:cubicBezTo>
                  <a:lnTo>
                    <a:pt x="371" y="304"/>
                  </a:lnTo>
                  <a:cubicBezTo>
                    <a:pt x="389" y="304"/>
                    <a:pt x="403" y="319"/>
                    <a:pt x="403" y="336"/>
                  </a:cubicBezTo>
                  <a:lnTo>
                    <a:pt x="403" y="368"/>
                  </a:lnTo>
                  <a:lnTo>
                    <a:pt x="371" y="336"/>
                  </a:lnTo>
                  <a:lnTo>
                    <a:pt x="419" y="336"/>
                  </a:lnTo>
                  <a:lnTo>
                    <a:pt x="435" y="336"/>
                  </a:lnTo>
                  <a:lnTo>
                    <a:pt x="413" y="346"/>
                  </a:lnTo>
                  <a:lnTo>
                    <a:pt x="429" y="330"/>
                  </a:lnTo>
                  <a:cubicBezTo>
                    <a:pt x="441" y="317"/>
                    <a:pt x="462" y="317"/>
                    <a:pt x="474" y="330"/>
                  </a:cubicBezTo>
                  <a:lnTo>
                    <a:pt x="490" y="346"/>
                  </a:lnTo>
                  <a:lnTo>
                    <a:pt x="436" y="362"/>
                  </a:lnTo>
                  <a:lnTo>
                    <a:pt x="452" y="282"/>
                  </a:lnTo>
                  <a:cubicBezTo>
                    <a:pt x="453" y="279"/>
                    <a:pt x="454" y="275"/>
                    <a:pt x="456" y="272"/>
                  </a:cubicBezTo>
                  <a:lnTo>
                    <a:pt x="504" y="192"/>
                  </a:lnTo>
                  <a:cubicBezTo>
                    <a:pt x="511" y="180"/>
                    <a:pt x="526" y="174"/>
                    <a:pt x="540" y="178"/>
                  </a:cubicBezTo>
                  <a:cubicBezTo>
                    <a:pt x="554" y="181"/>
                    <a:pt x="563" y="194"/>
                    <a:pt x="563" y="208"/>
                  </a:cubicBezTo>
                  <a:lnTo>
                    <a:pt x="563" y="240"/>
                  </a:lnTo>
                  <a:lnTo>
                    <a:pt x="509" y="218"/>
                  </a:lnTo>
                  <a:lnTo>
                    <a:pt x="525" y="202"/>
                  </a:lnTo>
                  <a:lnTo>
                    <a:pt x="541" y="186"/>
                  </a:lnTo>
                  <a:lnTo>
                    <a:pt x="535" y="194"/>
                  </a:lnTo>
                  <a:lnTo>
                    <a:pt x="551" y="162"/>
                  </a:lnTo>
                  <a:cubicBezTo>
                    <a:pt x="556" y="151"/>
                    <a:pt x="567" y="144"/>
                    <a:pt x="579" y="144"/>
                  </a:cubicBezTo>
                  <a:lnTo>
                    <a:pt x="627" y="144"/>
                  </a:lnTo>
                  <a:lnTo>
                    <a:pt x="599" y="162"/>
                  </a:lnTo>
                  <a:lnTo>
                    <a:pt x="615" y="130"/>
                  </a:lnTo>
                  <a:lnTo>
                    <a:pt x="612" y="139"/>
                  </a:lnTo>
                  <a:lnTo>
                    <a:pt x="628" y="43"/>
                  </a:lnTo>
                  <a:cubicBezTo>
                    <a:pt x="629" y="37"/>
                    <a:pt x="632" y="31"/>
                    <a:pt x="637" y="26"/>
                  </a:cubicBezTo>
                  <a:lnTo>
                    <a:pt x="653" y="10"/>
                  </a:lnTo>
                  <a:cubicBezTo>
                    <a:pt x="659" y="4"/>
                    <a:pt x="667" y="0"/>
                    <a:pt x="675" y="0"/>
                  </a:cubicBezTo>
                  <a:lnTo>
                    <a:pt x="691" y="0"/>
                  </a:lnTo>
                  <a:lnTo>
                    <a:pt x="739" y="0"/>
                  </a:lnTo>
                  <a:lnTo>
                    <a:pt x="755" y="0"/>
                  </a:lnTo>
                  <a:lnTo>
                    <a:pt x="771" y="0"/>
                  </a:lnTo>
                  <a:lnTo>
                    <a:pt x="787" y="0"/>
                  </a:lnTo>
                  <a:cubicBezTo>
                    <a:pt x="798" y="0"/>
                    <a:pt x="808" y="6"/>
                    <a:pt x="814" y="15"/>
                  </a:cubicBezTo>
                  <a:lnTo>
                    <a:pt x="846" y="63"/>
                  </a:lnTo>
                  <a:lnTo>
                    <a:pt x="842" y="58"/>
                  </a:lnTo>
                  <a:lnTo>
                    <a:pt x="970" y="186"/>
                  </a:lnTo>
                  <a:lnTo>
                    <a:pt x="986" y="202"/>
                  </a:lnTo>
                  <a:cubicBezTo>
                    <a:pt x="990" y="205"/>
                    <a:pt x="992" y="210"/>
                    <a:pt x="994" y="214"/>
                  </a:cubicBezTo>
                  <a:lnTo>
                    <a:pt x="1010" y="262"/>
                  </a:lnTo>
                  <a:lnTo>
                    <a:pt x="1002" y="250"/>
                  </a:lnTo>
                  <a:lnTo>
                    <a:pt x="1018" y="266"/>
                  </a:lnTo>
                  <a:lnTo>
                    <a:pt x="995" y="256"/>
                  </a:lnTo>
                  <a:lnTo>
                    <a:pt x="1027" y="256"/>
                  </a:lnTo>
                  <a:cubicBezTo>
                    <a:pt x="1036" y="256"/>
                    <a:pt x="1044" y="260"/>
                    <a:pt x="1050" y="266"/>
                  </a:cubicBezTo>
                  <a:lnTo>
                    <a:pt x="1066" y="282"/>
                  </a:lnTo>
                  <a:lnTo>
                    <a:pt x="1043" y="272"/>
                  </a:lnTo>
                  <a:lnTo>
                    <a:pt x="1059" y="272"/>
                  </a:lnTo>
                  <a:lnTo>
                    <a:pt x="1037" y="282"/>
                  </a:lnTo>
                  <a:lnTo>
                    <a:pt x="1053" y="266"/>
                  </a:lnTo>
                  <a:cubicBezTo>
                    <a:pt x="1059" y="260"/>
                    <a:pt x="1067" y="256"/>
                    <a:pt x="1075" y="256"/>
                  </a:cubicBezTo>
                  <a:lnTo>
                    <a:pt x="1139" y="256"/>
                  </a:lnTo>
                  <a:lnTo>
                    <a:pt x="1155" y="256"/>
                  </a:lnTo>
                  <a:lnTo>
                    <a:pt x="1133" y="266"/>
                  </a:lnTo>
                  <a:lnTo>
                    <a:pt x="1149" y="250"/>
                  </a:lnTo>
                  <a:cubicBezTo>
                    <a:pt x="1155" y="244"/>
                    <a:pt x="1163" y="240"/>
                    <a:pt x="1171" y="240"/>
                  </a:cubicBezTo>
                  <a:lnTo>
                    <a:pt x="1187" y="240"/>
                  </a:lnTo>
                  <a:cubicBezTo>
                    <a:pt x="1205" y="240"/>
                    <a:pt x="1219" y="255"/>
                    <a:pt x="1219" y="272"/>
                  </a:cubicBezTo>
                  <a:lnTo>
                    <a:pt x="1219" y="288"/>
                  </a:lnTo>
                  <a:lnTo>
                    <a:pt x="1187" y="256"/>
                  </a:lnTo>
                  <a:lnTo>
                    <a:pt x="1235" y="256"/>
                  </a:lnTo>
                  <a:lnTo>
                    <a:pt x="1207" y="274"/>
                  </a:lnTo>
                  <a:lnTo>
                    <a:pt x="1223" y="242"/>
                  </a:lnTo>
                  <a:cubicBezTo>
                    <a:pt x="1228" y="231"/>
                    <a:pt x="1239" y="224"/>
                    <a:pt x="1251" y="224"/>
                  </a:cubicBezTo>
                  <a:cubicBezTo>
                    <a:pt x="1264" y="224"/>
                    <a:pt x="1275" y="231"/>
                    <a:pt x="1280" y="242"/>
                  </a:cubicBezTo>
                  <a:lnTo>
                    <a:pt x="1296" y="274"/>
                  </a:lnTo>
                  <a:cubicBezTo>
                    <a:pt x="1297" y="276"/>
                    <a:pt x="1297" y="277"/>
                    <a:pt x="1298" y="278"/>
                  </a:cubicBezTo>
                  <a:lnTo>
                    <a:pt x="1314" y="326"/>
                  </a:lnTo>
                  <a:lnTo>
                    <a:pt x="1283" y="304"/>
                  </a:lnTo>
                  <a:lnTo>
                    <a:pt x="1299" y="304"/>
                  </a:lnTo>
                  <a:cubicBezTo>
                    <a:pt x="1306" y="304"/>
                    <a:pt x="1312" y="306"/>
                    <a:pt x="1317" y="310"/>
                  </a:cubicBezTo>
                  <a:lnTo>
                    <a:pt x="1365" y="342"/>
                  </a:lnTo>
                  <a:cubicBezTo>
                    <a:pt x="1367" y="343"/>
                    <a:pt x="1369" y="344"/>
                    <a:pt x="1370" y="346"/>
                  </a:cubicBezTo>
                  <a:lnTo>
                    <a:pt x="1386" y="362"/>
                  </a:lnTo>
                  <a:lnTo>
                    <a:pt x="1331" y="384"/>
                  </a:lnTo>
                  <a:lnTo>
                    <a:pt x="1331" y="368"/>
                  </a:lnTo>
                  <a:cubicBezTo>
                    <a:pt x="1331" y="353"/>
                    <a:pt x="1343" y="339"/>
                    <a:pt x="1358" y="337"/>
                  </a:cubicBezTo>
                  <a:cubicBezTo>
                    <a:pt x="1374" y="334"/>
                    <a:pt x="1389" y="343"/>
                    <a:pt x="1394" y="358"/>
                  </a:cubicBezTo>
                  <a:lnTo>
                    <a:pt x="1410" y="406"/>
                  </a:lnTo>
                  <a:lnTo>
                    <a:pt x="1402" y="394"/>
                  </a:lnTo>
                  <a:lnTo>
                    <a:pt x="1418" y="410"/>
                  </a:lnTo>
                  <a:lnTo>
                    <a:pt x="1406" y="402"/>
                  </a:lnTo>
                  <a:lnTo>
                    <a:pt x="1454" y="418"/>
                  </a:lnTo>
                  <a:lnTo>
                    <a:pt x="1421" y="426"/>
                  </a:lnTo>
                  <a:lnTo>
                    <a:pt x="1437" y="410"/>
                  </a:lnTo>
                  <a:cubicBezTo>
                    <a:pt x="1445" y="402"/>
                    <a:pt x="1456" y="399"/>
                    <a:pt x="1467" y="401"/>
                  </a:cubicBezTo>
                  <a:cubicBezTo>
                    <a:pt x="1478" y="404"/>
                    <a:pt x="1486" y="412"/>
                    <a:pt x="1490" y="422"/>
                  </a:cubicBezTo>
                  <a:lnTo>
                    <a:pt x="1506" y="470"/>
                  </a:lnTo>
                  <a:lnTo>
                    <a:pt x="1498" y="458"/>
                  </a:lnTo>
                  <a:lnTo>
                    <a:pt x="1514" y="474"/>
                  </a:lnTo>
                  <a:lnTo>
                    <a:pt x="1463" y="482"/>
                  </a:lnTo>
                  <a:lnTo>
                    <a:pt x="1479" y="450"/>
                  </a:lnTo>
                  <a:cubicBezTo>
                    <a:pt x="1484" y="439"/>
                    <a:pt x="1495" y="432"/>
                    <a:pt x="1507" y="432"/>
                  </a:cubicBezTo>
                  <a:lnTo>
                    <a:pt x="1539" y="432"/>
                  </a:lnTo>
                  <a:lnTo>
                    <a:pt x="1555" y="432"/>
                  </a:lnTo>
                  <a:lnTo>
                    <a:pt x="1527" y="450"/>
                  </a:lnTo>
                  <a:lnTo>
                    <a:pt x="1543" y="418"/>
                  </a:lnTo>
                  <a:cubicBezTo>
                    <a:pt x="1551" y="402"/>
                    <a:pt x="1570" y="396"/>
                    <a:pt x="1586" y="404"/>
                  </a:cubicBezTo>
                  <a:lnTo>
                    <a:pt x="1618" y="420"/>
                  </a:lnTo>
                  <a:lnTo>
                    <a:pt x="1593" y="418"/>
                  </a:lnTo>
                  <a:lnTo>
                    <a:pt x="1641" y="402"/>
                  </a:lnTo>
                  <a:cubicBezTo>
                    <a:pt x="1653" y="398"/>
                    <a:pt x="1666" y="401"/>
                    <a:pt x="1674" y="410"/>
                  </a:cubicBezTo>
                  <a:lnTo>
                    <a:pt x="1690" y="426"/>
                  </a:lnTo>
                  <a:lnTo>
                    <a:pt x="1645" y="426"/>
                  </a:lnTo>
                  <a:lnTo>
                    <a:pt x="1661" y="410"/>
                  </a:lnTo>
                  <a:cubicBezTo>
                    <a:pt x="1668" y="403"/>
                    <a:pt x="1678" y="399"/>
                    <a:pt x="1689" y="401"/>
                  </a:cubicBezTo>
                  <a:cubicBezTo>
                    <a:pt x="1699" y="403"/>
                    <a:pt x="1707" y="409"/>
                    <a:pt x="1712" y="418"/>
                  </a:cubicBezTo>
                  <a:lnTo>
                    <a:pt x="1728" y="450"/>
                  </a:lnTo>
                  <a:cubicBezTo>
                    <a:pt x="1730" y="455"/>
                    <a:pt x="1731" y="460"/>
                    <a:pt x="1731" y="464"/>
                  </a:cubicBezTo>
                  <a:lnTo>
                    <a:pt x="1731" y="480"/>
                  </a:lnTo>
                  <a:lnTo>
                    <a:pt x="1689" y="450"/>
                  </a:lnTo>
                  <a:lnTo>
                    <a:pt x="1737" y="434"/>
                  </a:lnTo>
                  <a:cubicBezTo>
                    <a:pt x="1752" y="429"/>
                    <a:pt x="1769" y="436"/>
                    <a:pt x="1776" y="450"/>
                  </a:cubicBezTo>
                  <a:lnTo>
                    <a:pt x="1792" y="482"/>
                  </a:lnTo>
                  <a:lnTo>
                    <a:pt x="1786" y="474"/>
                  </a:lnTo>
                  <a:lnTo>
                    <a:pt x="1802" y="490"/>
                  </a:lnTo>
                  <a:lnTo>
                    <a:pt x="1773" y="481"/>
                  </a:lnTo>
                  <a:lnTo>
                    <a:pt x="1853" y="465"/>
                  </a:lnTo>
                  <a:lnTo>
                    <a:pt x="1827" y="496"/>
                  </a:lnTo>
                  <a:lnTo>
                    <a:pt x="1827" y="480"/>
                  </a:lnTo>
                  <a:cubicBezTo>
                    <a:pt x="1827" y="463"/>
                    <a:pt x="1842" y="448"/>
                    <a:pt x="1859" y="448"/>
                  </a:cubicBezTo>
                  <a:lnTo>
                    <a:pt x="1875" y="448"/>
                  </a:lnTo>
                  <a:lnTo>
                    <a:pt x="1891" y="448"/>
                  </a:lnTo>
                  <a:lnTo>
                    <a:pt x="1907" y="448"/>
                  </a:lnTo>
                  <a:cubicBezTo>
                    <a:pt x="1911" y="448"/>
                    <a:pt x="1914" y="449"/>
                    <a:pt x="1918" y="450"/>
                  </a:cubicBezTo>
                  <a:lnTo>
                    <a:pt x="1966" y="466"/>
                  </a:lnTo>
                  <a:lnTo>
                    <a:pt x="1933" y="474"/>
                  </a:lnTo>
                  <a:lnTo>
                    <a:pt x="1949" y="458"/>
                  </a:lnTo>
                  <a:cubicBezTo>
                    <a:pt x="1961" y="445"/>
                    <a:pt x="1982" y="445"/>
                    <a:pt x="1994" y="458"/>
                  </a:cubicBezTo>
                  <a:lnTo>
                    <a:pt x="2010" y="474"/>
                  </a:lnTo>
                  <a:lnTo>
                    <a:pt x="1973" y="468"/>
                  </a:lnTo>
                  <a:lnTo>
                    <a:pt x="2005" y="452"/>
                  </a:lnTo>
                  <a:cubicBezTo>
                    <a:pt x="2014" y="447"/>
                    <a:pt x="2025" y="447"/>
                    <a:pt x="2034" y="452"/>
                  </a:cubicBezTo>
                  <a:lnTo>
                    <a:pt x="2066" y="468"/>
                  </a:lnTo>
                  <a:lnTo>
                    <a:pt x="2051" y="464"/>
                  </a:lnTo>
                  <a:lnTo>
                    <a:pt x="2067" y="464"/>
                  </a:lnTo>
                  <a:lnTo>
                    <a:pt x="2083" y="464"/>
                  </a:lnTo>
                  <a:lnTo>
                    <a:pt x="2099" y="464"/>
                  </a:lnTo>
                  <a:lnTo>
                    <a:pt x="2115" y="464"/>
                  </a:lnTo>
                  <a:lnTo>
                    <a:pt x="2163" y="464"/>
                  </a:lnTo>
                  <a:lnTo>
                    <a:pt x="2179" y="464"/>
                  </a:lnTo>
                  <a:lnTo>
                    <a:pt x="2195" y="464"/>
                  </a:lnTo>
                  <a:cubicBezTo>
                    <a:pt x="2198" y="464"/>
                    <a:pt x="2201" y="465"/>
                    <a:pt x="2203" y="465"/>
                  </a:cubicBezTo>
                  <a:lnTo>
                    <a:pt x="2267" y="481"/>
                  </a:lnTo>
                  <a:cubicBezTo>
                    <a:pt x="2276" y="484"/>
                    <a:pt x="2284" y="490"/>
                    <a:pt x="2288" y="498"/>
                  </a:cubicBezTo>
                  <a:lnTo>
                    <a:pt x="2304" y="530"/>
                  </a:lnTo>
                  <a:lnTo>
                    <a:pt x="2298" y="522"/>
                  </a:lnTo>
                  <a:lnTo>
                    <a:pt x="2314" y="538"/>
                  </a:lnTo>
                  <a:lnTo>
                    <a:pt x="2330" y="554"/>
                  </a:lnTo>
                  <a:lnTo>
                    <a:pt x="2279" y="562"/>
                  </a:lnTo>
                  <a:lnTo>
                    <a:pt x="2295" y="530"/>
                  </a:lnTo>
                  <a:cubicBezTo>
                    <a:pt x="2298" y="524"/>
                    <a:pt x="2303" y="519"/>
                    <a:pt x="2309" y="516"/>
                  </a:cubicBezTo>
                  <a:lnTo>
                    <a:pt x="2341" y="500"/>
                  </a:lnTo>
                  <a:lnTo>
                    <a:pt x="2333" y="506"/>
                  </a:lnTo>
                  <a:lnTo>
                    <a:pt x="2349" y="490"/>
                  </a:lnTo>
                  <a:lnTo>
                    <a:pt x="2365" y="474"/>
                  </a:lnTo>
                  <a:cubicBezTo>
                    <a:pt x="2371" y="468"/>
                    <a:pt x="2379" y="464"/>
                    <a:pt x="2387" y="464"/>
                  </a:cubicBezTo>
                  <a:lnTo>
                    <a:pt x="2403" y="464"/>
                  </a:lnTo>
                  <a:lnTo>
                    <a:pt x="2419" y="464"/>
                  </a:lnTo>
                  <a:lnTo>
                    <a:pt x="2467" y="464"/>
                  </a:lnTo>
                  <a:lnTo>
                    <a:pt x="2445" y="474"/>
                  </a:lnTo>
                  <a:lnTo>
                    <a:pt x="2461" y="458"/>
                  </a:lnTo>
                  <a:cubicBezTo>
                    <a:pt x="2473" y="445"/>
                    <a:pt x="2494" y="445"/>
                    <a:pt x="2506" y="458"/>
                  </a:cubicBezTo>
                  <a:lnTo>
                    <a:pt x="2522" y="474"/>
                  </a:lnTo>
                  <a:lnTo>
                    <a:pt x="2477" y="474"/>
                  </a:lnTo>
                  <a:lnTo>
                    <a:pt x="2493" y="458"/>
                  </a:lnTo>
                  <a:cubicBezTo>
                    <a:pt x="2499" y="452"/>
                    <a:pt x="2507" y="448"/>
                    <a:pt x="2515" y="448"/>
                  </a:cubicBezTo>
                  <a:lnTo>
                    <a:pt x="2595" y="448"/>
                  </a:lnTo>
                  <a:lnTo>
                    <a:pt x="2611" y="448"/>
                  </a:lnTo>
                  <a:lnTo>
                    <a:pt x="2627" y="448"/>
                  </a:lnTo>
                  <a:lnTo>
                    <a:pt x="2621" y="449"/>
                  </a:lnTo>
                  <a:lnTo>
                    <a:pt x="2701" y="433"/>
                  </a:lnTo>
                  <a:cubicBezTo>
                    <a:pt x="2703" y="433"/>
                    <a:pt x="2705" y="432"/>
                    <a:pt x="2707" y="432"/>
                  </a:cubicBezTo>
                  <a:lnTo>
                    <a:pt x="2723" y="432"/>
                  </a:lnTo>
                  <a:lnTo>
                    <a:pt x="2713" y="434"/>
                  </a:lnTo>
                  <a:lnTo>
                    <a:pt x="2761" y="418"/>
                  </a:lnTo>
                  <a:lnTo>
                    <a:pt x="2743" y="434"/>
                  </a:lnTo>
                  <a:lnTo>
                    <a:pt x="2759" y="402"/>
                  </a:lnTo>
                  <a:lnTo>
                    <a:pt x="2775" y="370"/>
                  </a:lnTo>
                  <a:cubicBezTo>
                    <a:pt x="2779" y="361"/>
                    <a:pt x="2788" y="355"/>
                    <a:pt x="2798" y="353"/>
                  </a:cubicBezTo>
                  <a:cubicBezTo>
                    <a:pt x="2808" y="351"/>
                    <a:pt x="2819" y="355"/>
                    <a:pt x="2826" y="362"/>
                  </a:cubicBezTo>
                  <a:lnTo>
                    <a:pt x="2842" y="378"/>
                  </a:lnTo>
                  <a:lnTo>
                    <a:pt x="2788" y="393"/>
                  </a:lnTo>
                  <a:lnTo>
                    <a:pt x="2804" y="329"/>
                  </a:lnTo>
                  <a:cubicBezTo>
                    <a:pt x="2807" y="318"/>
                    <a:pt x="2816" y="309"/>
                    <a:pt x="2827" y="306"/>
                  </a:cubicBezTo>
                  <a:cubicBezTo>
                    <a:pt x="2838" y="303"/>
                    <a:pt x="2850" y="306"/>
                    <a:pt x="2858" y="314"/>
                  </a:cubicBezTo>
                  <a:lnTo>
                    <a:pt x="2890" y="346"/>
                  </a:lnTo>
                  <a:lnTo>
                    <a:pt x="2836" y="365"/>
                  </a:lnTo>
                  <a:lnTo>
                    <a:pt x="2852" y="221"/>
                  </a:lnTo>
                  <a:cubicBezTo>
                    <a:pt x="2853" y="205"/>
                    <a:pt x="2867" y="192"/>
                    <a:pt x="2883" y="192"/>
                  </a:cubicBezTo>
                  <a:lnTo>
                    <a:pt x="2899" y="192"/>
                  </a:lnTo>
                  <a:lnTo>
                    <a:pt x="2915" y="192"/>
                  </a:lnTo>
                  <a:lnTo>
                    <a:pt x="2931" y="192"/>
                  </a:lnTo>
                  <a:cubicBezTo>
                    <a:pt x="2940" y="192"/>
                    <a:pt x="2948" y="196"/>
                    <a:pt x="2954" y="202"/>
                  </a:cubicBezTo>
                  <a:lnTo>
                    <a:pt x="3002" y="250"/>
                  </a:lnTo>
                  <a:lnTo>
                    <a:pt x="2949" y="262"/>
                  </a:lnTo>
                  <a:lnTo>
                    <a:pt x="2965" y="214"/>
                  </a:lnTo>
                  <a:cubicBezTo>
                    <a:pt x="2966" y="213"/>
                    <a:pt x="2966" y="212"/>
                    <a:pt x="2967" y="210"/>
                  </a:cubicBezTo>
                  <a:lnTo>
                    <a:pt x="2983" y="178"/>
                  </a:lnTo>
                  <a:lnTo>
                    <a:pt x="2979" y="192"/>
                  </a:lnTo>
                  <a:lnTo>
                    <a:pt x="2979" y="48"/>
                  </a:lnTo>
                  <a:cubicBezTo>
                    <a:pt x="2979" y="31"/>
                    <a:pt x="2994" y="16"/>
                    <a:pt x="3011" y="16"/>
                  </a:cubicBezTo>
                  <a:lnTo>
                    <a:pt x="3027" y="16"/>
                  </a:lnTo>
                  <a:cubicBezTo>
                    <a:pt x="3039" y="16"/>
                    <a:pt x="3049" y="22"/>
                    <a:pt x="3055" y="32"/>
                  </a:cubicBezTo>
                  <a:lnTo>
                    <a:pt x="3103" y="112"/>
                  </a:lnTo>
                  <a:lnTo>
                    <a:pt x="3098" y="106"/>
                  </a:lnTo>
                  <a:lnTo>
                    <a:pt x="3114" y="122"/>
                  </a:lnTo>
                  <a:cubicBezTo>
                    <a:pt x="3127" y="134"/>
                    <a:pt x="3127" y="155"/>
                    <a:pt x="3114" y="167"/>
                  </a:cubicBezTo>
                  <a:cubicBezTo>
                    <a:pt x="3102" y="180"/>
                    <a:pt x="3081" y="180"/>
                    <a:pt x="3069" y="167"/>
                  </a:cubicBezTo>
                  <a:lnTo>
                    <a:pt x="3053" y="151"/>
                  </a:lnTo>
                  <a:cubicBezTo>
                    <a:pt x="3051" y="149"/>
                    <a:pt x="3049" y="147"/>
                    <a:pt x="3048" y="145"/>
                  </a:cubicBezTo>
                  <a:lnTo>
                    <a:pt x="3000" y="65"/>
                  </a:lnTo>
                  <a:lnTo>
                    <a:pt x="3027" y="80"/>
                  </a:lnTo>
                  <a:lnTo>
                    <a:pt x="3011" y="80"/>
                  </a:lnTo>
                  <a:lnTo>
                    <a:pt x="3043" y="48"/>
                  </a:lnTo>
                  <a:lnTo>
                    <a:pt x="3043" y="192"/>
                  </a:lnTo>
                  <a:cubicBezTo>
                    <a:pt x="3043" y="197"/>
                    <a:pt x="3042" y="202"/>
                    <a:pt x="3040" y="207"/>
                  </a:cubicBezTo>
                  <a:lnTo>
                    <a:pt x="3024" y="239"/>
                  </a:lnTo>
                  <a:lnTo>
                    <a:pt x="3026" y="235"/>
                  </a:lnTo>
                  <a:lnTo>
                    <a:pt x="3010" y="283"/>
                  </a:lnTo>
                  <a:cubicBezTo>
                    <a:pt x="3006" y="293"/>
                    <a:pt x="2998" y="301"/>
                    <a:pt x="2987" y="304"/>
                  </a:cubicBezTo>
                  <a:cubicBezTo>
                    <a:pt x="2976" y="306"/>
                    <a:pt x="2965" y="303"/>
                    <a:pt x="2957" y="295"/>
                  </a:cubicBezTo>
                  <a:lnTo>
                    <a:pt x="2909" y="247"/>
                  </a:lnTo>
                  <a:lnTo>
                    <a:pt x="2931" y="256"/>
                  </a:lnTo>
                  <a:lnTo>
                    <a:pt x="2915" y="256"/>
                  </a:lnTo>
                  <a:lnTo>
                    <a:pt x="2899" y="256"/>
                  </a:lnTo>
                  <a:lnTo>
                    <a:pt x="2883" y="256"/>
                  </a:lnTo>
                  <a:lnTo>
                    <a:pt x="2915" y="228"/>
                  </a:lnTo>
                  <a:lnTo>
                    <a:pt x="2899" y="372"/>
                  </a:lnTo>
                  <a:cubicBezTo>
                    <a:pt x="2898" y="384"/>
                    <a:pt x="2890" y="395"/>
                    <a:pt x="2878" y="399"/>
                  </a:cubicBezTo>
                  <a:cubicBezTo>
                    <a:pt x="2866" y="403"/>
                    <a:pt x="2854" y="400"/>
                    <a:pt x="2845" y="391"/>
                  </a:cubicBezTo>
                  <a:lnTo>
                    <a:pt x="2813" y="359"/>
                  </a:lnTo>
                  <a:lnTo>
                    <a:pt x="2867" y="344"/>
                  </a:lnTo>
                  <a:lnTo>
                    <a:pt x="2851" y="408"/>
                  </a:lnTo>
                  <a:cubicBezTo>
                    <a:pt x="2848" y="419"/>
                    <a:pt x="2839" y="428"/>
                    <a:pt x="2828" y="431"/>
                  </a:cubicBezTo>
                  <a:cubicBezTo>
                    <a:pt x="2817" y="434"/>
                    <a:pt x="2805" y="431"/>
                    <a:pt x="2797" y="423"/>
                  </a:cubicBezTo>
                  <a:lnTo>
                    <a:pt x="2781" y="407"/>
                  </a:lnTo>
                  <a:lnTo>
                    <a:pt x="2832" y="399"/>
                  </a:lnTo>
                  <a:lnTo>
                    <a:pt x="2816" y="431"/>
                  </a:lnTo>
                  <a:lnTo>
                    <a:pt x="2800" y="463"/>
                  </a:lnTo>
                  <a:cubicBezTo>
                    <a:pt x="2796" y="470"/>
                    <a:pt x="2790" y="476"/>
                    <a:pt x="2782" y="479"/>
                  </a:cubicBezTo>
                  <a:lnTo>
                    <a:pt x="2734" y="495"/>
                  </a:lnTo>
                  <a:cubicBezTo>
                    <a:pt x="2730" y="496"/>
                    <a:pt x="2727" y="496"/>
                    <a:pt x="2723" y="496"/>
                  </a:cubicBezTo>
                  <a:lnTo>
                    <a:pt x="2707" y="496"/>
                  </a:lnTo>
                  <a:lnTo>
                    <a:pt x="2714" y="496"/>
                  </a:lnTo>
                  <a:lnTo>
                    <a:pt x="2634" y="512"/>
                  </a:lnTo>
                  <a:cubicBezTo>
                    <a:pt x="2632" y="512"/>
                    <a:pt x="2630" y="512"/>
                    <a:pt x="2627" y="512"/>
                  </a:cubicBezTo>
                  <a:lnTo>
                    <a:pt x="2611" y="512"/>
                  </a:lnTo>
                  <a:lnTo>
                    <a:pt x="2595" y="512"/>
                  </a:lnTo>
                  <a:lnTo>
                    <a:pt x="2515" y="512"/>
                  </a:lnTo>
                  <a:lnTo>
                    <a:pt x="2538" y="503"/>
                  </a:lnTo>
                  <a:lnTo>
                    <a:pt x="2522" y="519"/>
                  </a:lnTo>
                  <a:cubicBezTo>
                    <a:pt x="2510" y="532"/>
                    <a:pt x="2489" y="532"/>
                    <a:pt x="2477" y="519"/>
                  </a:cubicBezTo>
                  <a:lnTo>
                    <a:pt x="2461" y="503"/>
                  </a:lnTo>
                  <a:lnTo>
                    <a:pt x="2506" y="503"/>
                  </a:lnTo>
                  <a:lnTo>
                    <a:pt x="2490" y="519"/>
                  </a:lnTo>
                  <a:cubicBezTo>
                    <a:pt x="2484" y="525"/>
                    <a:pt x="2476" y="528"/>
                    <a:pt x="2467" y="528"/>
                  </a:cubicBezTo>
                  <a:lnTo>
                    <a:pt x="2419" y="528"/>
                  </a:lnTo>
                  <a:lnTo>
                    <a:pt x="2403" y="528"/>
                  </a:lnTo>
                  <a:lnTo>
                    <a:pt x="2387" y="528"/>
                  </a:lnTo>
                  <a:lnTo>
                    <a:pt x="2410" y="519"/>
                  </a:lnTo>
                  <a:lnTo>
                    <a:pt x="2394" y="535"/>
                  </a:lnTo>
                  <a:lnTo>
                    <a:pt x="2378" y="551"/>
                  </a:lnTo>
                  <a:cubicBezTo>
                    <a:pt x="2376" y="554"/>
                    <a:pt x="2373" y="556"/>
                    <a:pt x="2370" y="557"/>
                  </a:cubicBezTo>
                  <a:lnTo>
                    <a:pt x="2338" y="573"/>
                  </a:lnTo>
                  <a:lnTo>
                    <a:pt x="2352" y="559"/>
                  </a:lnTo>
                  <a:lnTo>
                    <a:pt x="2336" y="591"/>
                  </a:lnTo>
                  <a:cubicBezTo>
                    <a:pt x="2331" y="600"/>
                    <a:pt x="2323" y="606"/>
                    <a:pt x="2313" y="608"/>
                  </a:cubicBezTo>
                  <a:cubicBezTo>
                    <a:pt x="2302" y="610"/>
                    <a:pt x="2292" y="606"/>
                    <a:pt x="2285" y="599"/>
                  </a:cubicBezTo>
                  <a:lnTo>
                    <a:pt x="2269" y="583"/>
                  </a:lnTo>
                  <a:lnTo>
                    <a:pt x="2253" y="567"/>
                  </a:lnTo>
                  <a:cubicBezTo>
                    <a:pt x="2250" y="565"/>
                    <a:pt x="2248" y="562"/>
                    <a:pt x="2247" y="559"/>
                  </a:cubicBezTo>
                  <a:lnTo>
                    <a:pt x="2231" y="527"/>
                  </a:lnTo>
                  <a:lnTo>
                    <a:pt x="2252" y="544"/>
                  </a:lnTo>
                  <a:lnTo>
                    <a:pt x="2188" y="528"/>
                  </a:lnTo>
                  <a:lnTo>
                    <a:pt x="2195" y="528"/>
                  </a:lnTo>
                  <a:lnTo>
                    <a:pt x="2179" y="528"/>
                  </a:lnTo>
                  <a:lnTo>
                    <a:pt x="2163" y="528"/>
                  </a:lnTo>
                  <a:lnTo>
                    <a:pt x="2115" y="528"/>
                  </a:lnTo>
                  <a:lnTo>
                    <a:pt x="2099" y="528"/>
                  </a:lnTo>
                  <a:lnTo>
                    <a:pt x="2083" y="528"/>
                  </a:lnTo>
                  <a:lnTo>
                    <a:pt x="2067" y="528"/>
                  </a:lnTo>
                  <a:lnTo>
                    <a:pt x="2051" y="528"/>
                  </a:lnTo>
                  <a:cubicBezTo>
                    <a:pt x="2047" y="528"/>
                    <a:pt x="2042" y="527"/>
                    <a:pt x="2037" y="525"/>
                  </a:cubicBezTo>
                  <a:lnTo>
                    <a:pt x="2005" y="509"/>
                  </a:lnTo>
                  <a:lnTo>
                    <a:pt x="2034" y="509"/>
                  </a:lnTo>
                  <a:lnTo>
                    <a:pt x="2002" y="525"/>
                  </a:lnTo>
                  <a:cubicBezTo>
                    <a:pt x="1989" y="531"/>
                    <a:pt x="1975" y="529"/>
                    <a:pt x="1965" y="519"/>
                  </a:cubicBezTo>
                  <a:lnTo>
                    <a:pt x="1949" y="503"/>
                  </a:lnTo>
                  <a:lnTo>
                    <a:pt x="1994" y="503"/>
                  </a:lnTo>
                  <a:lnTo>
                    <a:pt x="1978" y="519"/>
                  </a:lnTo>
                  <a:cubicBezTo>
                    <a:pt x="1970" y="528"/>
                    <a:pt x="1957" y="531"/>
                    <a:pt x="1945" y="527"/>
                  </a:cubicBezTo>
                  <a:lnTo>
                    <a:pt x="1897" y="511"/>
                  </a:lnTo>
                  <a:lnTo>
                    <a:pt x="1907" y="512"/>
                  </a:lnTo>
                  <a:lnTo>
                    <a:pt x="1891" y="512"/>
                  </a:lnTo>
                  <a:lnTo>
                    <a:pt x="1875" y="512"/>
                  </a:lnTo>
                  <a:lnTo>
                    <a:pt x="1859" y="512"/>
                  </a:lnTo>
                  <a:lnTo>
                    <a:pt x="1891" y="480"/>
                  </a:lnTo>
                  <a:lnTo>
                    <a:pt x="1891" y="496"/>
                  </a:lnTo>
                  <a:cubicBezTo>
                    <a:pt x="1891" y="512"/>
                    <a:pt x="1881" y="525"/>
                    <a:pt x="1866" y="528"/>
                  </a:cubicBezTo>
                  <a:lnTo>
                    <a:pt x="1786" y="544"/>
                  </a:lnTo>
                  <a:cubicBezTo>
                    <a:pt x="1775" y="546"/>
                    <a:pt x="1764" y="543"/>
                    <a:pt x="1757" y="535"/>
                  </a:cubicBezTo>
                  <a:lnTo>
                    <a:pt x="1741" y="519"/>
                  </a:lnTo>
                  <a:cubicBezTo>
                    <a:pt x="1738" y="517"/>
                    <a:pt x="1736" y="514"/>
                    <a:pt x="1735" y="511"/>
                  </a:cubicBezTo>
                  <a:lnTo>
                    <a:pt x="1719" y="479"/>
                  </a:lnTo>
                  <a:lnTo>
                    <a:pt x="1758" y="495"/>
                  </a:lnTo>
                  <a:lnTo>
                    <a:pt x="1710" y="511"/>
                  </a:lnTo>
                  <a:cubicBezTo>
                    <a:pt x="1700" y="514"/>
                    <a:pt x="1689" y="512"/>
                    <a:pt x="1681" y="506"/>
                  </a:cubicBezTo>
                  <a:cubicBezTo>
                    <a:pt x="1672" y="500"/>
                    <a:pt x="1667" y="491"/>
                    <a:pt x="1667" y="480"/>
                  </a:cubicBezTo>
                  <a:lnTo>
                    <a:pt x="1667" y="464"/>
                  </a:lnTo>
                  <a:lnTo>
                    <a:pt x="1671" y="479"/>
                  </a:lnTo>
                  <a:lnTo>
                    <a:pt x="1655" y="447"/>
                  </a:lnTo>
                  <a:lnTo>
                    <a:pt x="1706" y="455"/>
                  </a:lnTo>
                  <a:lnTo>
                    <a:pt x="1690" y="471"/>
                  </a:lnTo>
                  <a:cubicBezTo>
                    <a:pt x="1678" y="484"/>
                    <a:pt x="1657" y="484"/>
                    <a:pt x="1645" y="471"/>
                  </a:cubicBezTo>
                  <a:lnTo>
                    <a:pt x="1629" y="455"/>
                  </a:lnTo>
                  <a:lnTo>
                    <a:pt x="1662" y="463"/>
                  </a:lnTo>
                  <a:lnTo>
                    <a:pt x="1614" y="479"/>
                  </a:lnTo>
                  <a:cubicBezTo>
                    <a:pt x="1606" y="482"/>
                    <a:pt x="1597" y="481"/>
                    <a:pt x="1589" y="477"/>
                  </a:cubicBezTo>
                  <a:lnTo>
                    <a:pt x="1557" y="461"/>
                  </a:lnTo>
                  <a:lnTo>
                    <a:pt x="1600" y="447"/>
                  </a:lnTo>
                  <a:lnTo>
                    <a:pt x="1584" y="479"/>
                  </a:lnTo>
                  <a:cubicBezTo>
                    <a:pt x="1579" y="490"/>
                    <a:pt x="1568" y="496"/>
                    <a:pt x="1555" y="496"/>
                  </a:cubicBezTo>
                  <a:lnTo>
                    <a:pt x="1539" y="496"/>
                  </a:lnTo>
                  <a:lnTo>
                    <a:pt x="1507" y="496"/>
                  </a:lnTo>
                  <a:lnTo>
                    <a:pt x="1536" y="479"/>
                  </a:lnTo>
                  <a:lnTo>
                    <a:pt x="1520" y="511"/>
                  </a:lnTo>
                  <a:cubicBezTo>
                    <a:pt x="1515" y="520"/>
                    <a:pt x="1507" y="526"/>
                    <a:pt x="1497" y="528"/>
                  </a:cubicBezTo>
                  <a:cubicBezTo>
                    <a:pt x="1486" y="530"/>
                    <a:pt x="1476" y="526"/>
                    <a:pt x="1469" y="519"/>
                  </a:cubicBezTo>
                  <a:lnTo>
                    <a:pt x="1453" y="503"/>
                  </a:lnTo>
                  <a:cubicBezTo>
                    <a:pt x="1449" y="500"/>
                    <a:pt x="1447" y="495"/>
                    <a:pt x="1445" y="491"/>
                  </a:cubicBezTo>
                  <a:lnTo>
                    <a:pt x="1429" y="443"/>
                  </a:lnTo>
                  <a:lnTo>
                    <a:pt x="1482" y="455"/>
                  </a:lnTo>
                  <a:lnTo>
                    <a:pt x="1466" y="471"/>
                  </a:lnTo>
                  <a:cubicBezTo>
                    <a:pt x="1458" y="480"/>
                    <a:pt x="1445" y="483"/>
                    <a:pt x="1433" y="479"/>
                  </a:cubicBezTo>
                  <a:lnTo>
                    <a:pt x="1385" y="463"/>
                  </a:lnTo>
                  <a:cubicBezTo>
                    <a:pt x="1381" y="461"/>
                    <a:pt x="1376" y="459"/>
                    <a:pt x="1373" y="455"/>
                  </a:cubicBezTo>
                  <a:lnTo>
                    <a:pt x="1357" y="439"/>
                  </a:lnTo>
                  <a:cubicBezTo>
                    <a:pt x="1353" y="436"/>
                    <a:pt x="1351" y="431"/>
                    <a:pt x="1349" y="427"/>
                  </a:cubicBezTo>
                  <a:lnTo>
                    <a:pt x="1333" y="379"/>
                  </a:lnTo>
                  <a:lnTo>
                    <a:pt x="1395" y="368"/>
                  </a:lnTo>
                  <a:lnTo>
                    <a:pt x="1395" y="384"/>
                  </a:lnTo>
                  <a:cubicBezTo>
                    <a:pt x="1395" y="397"/>
                    <a:pt x="1388" y="409"/>
                    <a:pt x="1376" y="414"/>
                  </a:cubicBezTo>
                  <a:cubicBezTo>
                    <a:pt x="1364" y="419"/>
                    <a:pt x="1350" y="416"/>
                    <a:pt x="1341" y="407"/>
                  </a:cubicBezTo>
                  <a:lnTo>
                    <a:pt x="1325" y="391"/>
                  </a:lnTo>
                  <a:lnTo>
                    <a:pt x="1330" y="395"/>
                  </a:lnTo>
                  <a:lnTo>
                    <a:pt x="1282" y="363"/>
                  </a:lnTo>
                  <a:lnTo>
                    <a:pt x="1299" y="368"/>
                  </a:lnTo>
                  <a:lnTo>
                    <a:pt x="1283" y="368"/>
                  </a:lnTo>
                  <a:cubicBezTo>
                    <a:pt x="1270" y="368"/>
                    <a:pt x="1257" y="360"/>
                    <a:pt x="1253" y="347"/>
                  </a:cubicBezTo>
                  <a:lnTo>
                    <a:pt x="1237" y="299"/>
                  </a:lnTo>
                  <a:lnTo>
                    <a:pt x="1239" y="303"/>
                  </a:lnTo>
                  <a:lnTo>
                    <a:pt x="1223" y="271"/>
                  </a:lnTo>
                  <a:lnTo>
                    <a:pt x="1280" y="271"/>
                  </a:lnTo>
                  <a:lnTo>
                    <a:pt x="1264" y="303"/>
                  </a:lnTo>
                  <a:cubicBezTo>
                    <a:pt x="1259" y="314"/>
                    <a:pt x="1248" y="320"/>
                    <a:pt x="1235" y="320"/>
                  </a:cubicBezTo>
                  <a:lnTo>
                    <a:pt x="1187" y="320"/>
                  </a:lnTo>
                  <a:cubicBezTo>
                    <a:pt x="1170" y="320"/>
                    <a:pt x="1155" y="306"/>
                    <a:pt x="1155" y="288"/>
                  </a:cubicBezTo>
                  <a:lnTo>
                    <a:pt x="1155" y="272"/>
                  </a:lnTo>
                  <a:lnTo>
                    <a:pt x="1187" y="304"/>
                  </a:lnTo>
                  <a:lnTo>
                    <a:pt x="1171" y="304"/>
                  </a:lnTo>
                  <a:lnTo>
                    <a:pt x="1194" y="295"/>
                  </a:lnTo>
                  <a:lnTo>
                    <a:pt x="1178" y="311"/>
                  </a:lnTo>
                  <a:cubicBezTo>
                    <a:pt x="1172" y="317"/>
                    <a:pt x="1164" y="320"/>
                    <a:pt x="1155" y="320"/>
                  </a:cubicBezTo>
                  <a:lnTo>
                    <a:pt x="1139" y="320"/>
                  </a:lnTo>
                  <a:lnTo>
                    <a:pt x="1075" y="320"/>
                  </a:lnTo>
                  <a:lnTo>
                    <a:pt x="1098" y="311"/>
                  </a:lnTo>
                  <a:lnTo>
                    <a:pt x="1082" y="327"/>
                  </a:lnTo>
                  <a:cubicBezTo>
                    <a:pt x="1076" y="333"/>
                    <a:pt x="1068" y="336"/>
                    <a:pt x="1059" y="336"/>
                  </a:cubicBezTo>
                  <a:lnTo>
                    <a:pt x="1043" y="336"/>
                  </a:lnTo>
                  <a:cubicBezTo>
                    <a:pt x="1035" y="336"/>
                    <a:pt x="1027" y="333"/>
                    <a:pt x="1021" y="327"/>
                  </a:cubicBezTo>
                  <a:lnTo>
                    <a:pt x="1005" y="311"/>
                  </a:lnTo>
                  <a:lnTo>
                    <a:pt x="1027" y="320"/>
                  </a:lnTo>
                  <a:lnTo>
                    <a:pt x="995" y="320"/>
                  </a:lnTo>
                  <a:cubicBezTo>
                    <a:pt x="987" y="320"/>
                    <a:pt x="979" y="317"/>
                    <a:pt x="973" y="311"/>
                  </a:cubicBezTo>
                  <a:lnTo>
                    <a:pt x="957" y="295"/>
                  </a:lnTo>
                  <a:cubicBezTo>
                    <a:pt x="953" y="292"/>
                    <a:pt x="951" y="287"/>
                    <a:pt x="949" y="283"/>
                  </a:cubicBezTo>
                  <a:lnTo>
                    <a:pt x="933" y="235"/>
                  </a:lnTo>
                  <a:lnTo>
                    <a:pt x="941" y="247"/>
                  </a:lnTo>
                  <a:lnTo>
                    <a:pt x="925" y="231"/>
                  </a:lnTo>
                  <a:lnTo>
                    <a:pt x="797" y="103"/>
                  </a:lnTo>
                  <a:cubicBezTo>
                    <a:pt x="795" y="102"/>
                    <a:pt x="794" y="100"/>
                    <a:pt x="793" y="98"/>
                  </a:cubicBezTo>
                  <a:lnTo>
                    <a:pt x="761" y="50"/>
                  </a:lnTo>
                  <a:lnTo>
                    <a:pt x="787" y="64"/>
                  </a:lnTo>
                  <a:lnTo>
                    <a:pt x="771" y="64"/>
                  </a:lnTo>
                  <a:lnTo>
                    <a:pt x="755" y="64"/>
                  </a:lnTo>
                  <a:lnTo>
                    <a:pt x="739" y="64"/>
                  </a:lnTo>
                  <a:lnTo>
                    <a:pt x="691" y="64"/>
                  </a:lnTo>
                  <a:lnTo>
                    <a:pt x="675" y="64"/>
                  </a:lnTo>
                  <a:lnTo>
                    <a:pt x="698" y="55"/>
                  </a:lnTo>
                  <a:lnTo>
                    <a:pt x="682" y="71"/>
                  </a:lnTo>
                  <a:lnTo>
                    <a:pt x="691" y="54"/>
                  </a:lnTo>
                  <a:lnTo>
                    <a:pt x="675" y="150"/>
                  </a:lnTo>
                  <a:cubicBezTo>
                    <a:pt x="675" y="153"/>
                    <a:pt x="674" y="156"/>
                    <a:pt x="672" y="159"/>
                  </a:cubicBezTo>
                  <a:lnTo>
                    <a:pt x="656" y="191"/>
                  </a:lnTo>
                  <a:cubicBezTo>
                    <a:pt x="651" y="202"/>
                    <a:pt x="640" y="208"/>
                    <a:pt x="627" y="208"/>
                  </a:cubicBezTo>
                  <a:lnTo>
                    <a:pt x="579" y="208"/>
                  </a:lnTo>
                  <a:lnTo>
                    <a:pt x="608" y="191"/>
                  </a:lnTo>
                  <a:lnTo>
                    <a:pt x="592" y="223"/>
                  </a:lnTo>
                  <a:cubicBezTo>
                    <a:pt x="591" y="226"/>
                    <a:pt x="589" y="229"/>
                    <a:pt x="586" y="231"/>
                  </a:cubicBezTo>
                  <a:lnTo>
                    <a:pt x="570" y="247"/>
                  </a:lnTo>
                  <a:lnTo>
                    <a:pt x="554" y="263"/>
                  </a:lnTo>
                  <a:cubicBezTo>
                    <a:pt x="545" y="272"/>
                    <a:pt x="531" y="275"/>
                    <a:pt x="519" y="270"/>
                  </a:cubicBezTo>
                  <a:cubicBezTo>
                    <a:pt x="507" y="265"/>
                    <a:pt x="499" y="253"/>
                    <a:pt x="499" y="240"/>
                  </a:cubicBezTo>
                  <a:lnTo>
                    <a:pt x="499" y="208"/>
                  </a:lnTo>
                  <a:lnTo>
                    <a:pt x="559" y="225"/>
                  </a:lnTo>
                  <a:lnTo>
                    <a:pt x="511" y="305"/>
                  </a:lnTo>
                  <a:lnTo>
                    <a:pt x="515" y="295"/>
                  </a:lnTo>
                  <a:lnTo>
                    <a:pt x="499" y="375"/>
                  </a:lnTo>
                  <a:cubicBezTo>
                    <a:pt x="497" y="386"/>
                    <a:pt x="488" y="396"/>
                    <a:pt x="477" y="399"/>
                  </a:cubicBezTo>
                  <a:cubicBezTo>
                    <a:pt x="465" y="403"/>
                    <a:pt x="453" y="399"/>
                    <a:pt x="445" y="391"/>
                  </a:cubicBezTo>
                  <a:lnTo>
                    <a:pt x="429" y="375"/>
                  </a:lnTo>
                  <a:lnTo>
                    <a:pt x="474" y="375"/>
                  </a:lnTo>
                  <a:lnTo>
                    <a:pt x="458" y="391"/>
                  </a:lnTo>
                  <a:cubicBezTo>
                    <a:pt x="452" y="397"/>
                    <a:pt x="444" y="400"/>
                    <a:pt x="435" y="400"/>
                  </a:cubicBezTo>
                  <a:lnTo>
                    <a:pt x="419" y="400"/>
                  </a:lnTo>
                  <a:lnTo>
                    <a:pt x="371" y="400"/>
                  </a:lnTo>
                  <a:cubicBezTo>
                    <a:pt x="354" y="400"/>
                    <a:pt x="339" y="386"/>
                    <a:pt x="339" y="368"/>
                  </a:cubicBezTo>
                  <a:lnTo>
                    <a:pt x="339" y="336"/>
                  </a:lnTo>
                  <a:lnTo>
                    <a:pt x="371" y="368"/>
                  </a:lnTo>
                  <a:lnTo>
                    <a:pt x="355" y="368"/>
                  </a:lnTo>
                  <a:lnTo>
                    <a:pt x="384" y="351"/>
                  </a:lnTo>
                  <a:lnTo>
                    <a:pt x="368" y="383"/>
                  </a:lnTo>
                  <a:cubicBezTo>
                    <a:pt x="363" y="394"/>
                    <a:pt x="352" y="400"/>
                    <a:pt x="339" y="400"/>
                  </a:cubicBezTo>
                  <a:lnTo>
                    <a:pt x="323" y="400"/>
                  </a:lnTo>
                  <a:lnTo>
                    <a:pt x="334" y="399"/>
                  </a:lnTo>
                  <a:lnTo>
                    <a:pt x="286" y="415"/>
                  </a:lnTo>
                  <a:lnTo>
                    <a:pt x="304" y="399"/>
                  </a:lnTo>
                  <a:lnTo>
                    <a:pt x="288" y="431"/>
                  </a:lnTo>
                  <a:cubicBezTo>
                    <a:pt x="287" y="434"/>
                    <a:pt x="285" y="437"/>
                    <a:pt x="282" y="439"/>
                  </a:cubicBezTo>
                  <a:lnTo>
                    <a:pt x="266" y="455"/>
                  </a:lnTo>
                  <a:cubicBezTo>
                    <a:pt x="260" y="461"/>
                    <a:pt x="252" y="464"/>
                    <a:pt x="243" y="464"/>
                  </a:cubicBezTo>
                  <a:lnTo>
                    <a:pt x="227" y="464"/>
                  </a:lnTo>
                  <a:cubicBezTo>
                    <a:pt x="219" y="464"/>
                    <a:pt x="211" y="461"/>
                    <a:pt x="205" y="455"/>
                  </a:cubicBezTo>
                  <a:lnTo>
                    <a:pt x="189" y="439"/>
                  </a:lnTo>
                  <a:lnTo>
                    <a:pt x="211" y="448"/>
                  </a:lnTo>
                  <a:lnTo>
                    <a:pt x="179" y="448"/>
                  </a:lnTo>
                  <a:cubicBezTo>
                    <a:pt x="167" y="448"/>
                    <a:pt x="156" y="442"/>
                    <a:pt x="151" y="431"/>
                  </a:cubicBezTo>
                  <a:lnTo>
                    <a:pt x="135" y="399"/>
                  </a:lnTo>
                  <a:lnTo>
                    <a:pt x="186" y="407"/>
                  </a:lnTo>
                  <a:lnTo>
                    <a:pt x="170" y="423"/>
                  </a:lnTo>
                  <a:lnTo>
                    <a:pt x="176" y="415"/>
                  </a:lnTo>
                  <a:lnTo>
                    <a:pt x="160" y="447"/>
                  </a:lnTo>
                  <a:cubicBezTo>
                    <a:pt x="155" y="458"/>
                    <a:pt x="144" y="464"/>
                    <a:pt x="131" y="464"/>
                  </a:cubicBezTo>
                  <a:lnTo>
                    <a:pt x="115" y="464"/>
                  </a:lnTo>
                  <a:lnTo>
                    <a:pt x="67" y="464"/>
                  </a:lnTo>
                  <a:lnTo>
                    <a:pt x="96" y="447"/>
                  </a:lnTo>
                  <a:lnTo>
                    <a:pt x="80" y="479"/>
                  </a:lnTo>
                  <a:cubicBezTo>
                    <a:pt x="75" y="488"/>
                    <a:pt x="67" y="494"/>
                    <a:pt x="57" y="496"/>
                  </a:cubicBezTo>
                  <a:cubicBezTo>
                    <a:pt x="46" y="498"/>
                    <a:pt x="36" y="494"/>
                    <a:pt x="29" y="487"/>
                  </a:cubicBezTo>
                  <a:lnTo>
                    <a:pt x="13" y="471"/>
                  </a:lnTo>
                  <a:cubicBezTo>
                    <a:pt x="0" y="459"/>
                    <a:pt x="0" y="438"/>
                    <a:pt x="13" y="426"/>
                  </a:cubicBezTo>
                  <a:cubicBezTo>
                    <a:pt x="25" y="413"/>
                    <a:pt x="46" y="413"/>
                    <a:pt x="58" y="426"/>
                  </a:cubicBezTo>
                  <a:close/>
                </a:path>
              </a:pathLst>
            </a:custGeom>
            <a:solidFill>
              <a:srgbClr val="4F81BD"/>
            </a:solidFill>
            <a:ln w="9525">
              <a:solidFill>
                <a:srgbClr val="4F81BD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46" name="Rectangle 83"/>
            <p:cNvSpPr>
              <a:spLocks noChangeArrowheads="1"/>
            </p:cNvSpPr>
            <p:nvPr/>
          </p:nvSpPr>
          <p:spPr bwMode="auto">
            <a:xfrm>
              <a:off x="581" y="2328"/>
              <a:ext cx="189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3.0   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47" name="Rectangle 84"/>
            <p:cNvSpPr>
              <a:spLocks noChangeArrowheads="1"/>
            </p:cNvSpPr>
            <p:nvPr/>
          </p:nvSpPr>
          <p:spPr bwMode="auto">
            <a:xfrm>
              <a:off x="581" y="2161"/>
              <a:ext cx="189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3.5   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48" name="Rectangle 85"/>
            <p:cNvSpPr>
              <a:spLocks noChangeArrowheads="1"/>
            </p:cNvSpPr>
            <p:nvPr/>
          </p:nvSpPr>
          <p:spPr bwMode="auto">
            <a:xfrm>
              <a:off x="581" y="1994"/>
              <a:ext cx="189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4.0   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49" name="Rectangle 86"/>
            <p:cNvSpPr>
              <a:spLocks noChangeArrowheads="1"/>
            </p:cNvSpPr>
            <p:nvPr/>
          </p:nvSpPr>
          <p:spPr bwMode="auto">
            <a:xfrm>
              <a:off x="581" y="1827"/>
              <a:ext cx="189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4.5   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50" name="Rectangle 87"/>
            <p:cNvSpPr>
              <a:spLocks noChangeArrowheads="1"/>
            </p:cNvSpPr>
            <p:nvPr/>
          </p:nvSpPr>
          <p:spPr bwMode="auto">
            <a:xfrm>
              <a:off x="581" y="1660"/>
              <a:ext cx="189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5.0   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51" name="Rectangle 88"/>
            <p:cNvSpPr>
              <a:spLocks noChangeArrowheads="1"/>
            </p:cNvSpPr>
            <p:nvPr/>
          </p:nvSpPr>
          <p:spPr bwMode="auto">
            <a:xfrm>
              <a:off x="581" y="1493"/>
              <a:ext cx="189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5.5   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52" name="Rectangle 89"/>
            <p:cNvSpPr>
              <a:spLocks noChangeArrowheads="1"/>
            </p:cNvSpPr>
            <p:nvPr/>
          </p:nvSpPr>
          <p:spPr bwMode="auto">
            <a:xfrm>
              <a:off x="581" y="1326"/>
              <a:ext cx="189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6.0   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53" name="Rectangle 90"/>
            <p:cNvSpPr>
              <a:spLocks noChangeArrowheads="1"/>
            </p:cNvSpPr>
            <p:nvPr/>
          </p:nvSpPr>
          <p:spPr bwMode="auto">
            <a:xfrm>
              <a:off x="581" y="1159"/>
              <a:ext cx="189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6.5   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54" name="Rectangle 91"/>
            <p:cNvSpPr>
              <a:spLocks noChangeArrowheads="1"/>
            </p:cNvSpPr>
            <p:nvPr/>
          </p:nvSpPr>
          <p:spPr bwMode="auto">
            <a:xfrm>
              <a:off x="581" y="992"/>
              <a:ext cx="189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7.0   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55" name="Rectangle 92"/>
            <p:cNvSpPr>
              <a:spLocks noChangeArrowheads="1"/>
            </p:cNvSpPr>
            <p:nvPr/>
          </p:nvSpPr>
          <p:spPr bwMode="auto">
            <a:xfrm>
              <a:off x="581" y="825"/>
              <a:ext cx="189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7.5   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56" name="Rectangle 93"/>
            <p:cNvSpPr>
              <a:spLocks noChangeArrowheads="1"/>
            </p:cNvSpPr>
            <p:nvPr/>
          </p:nvSpPr>
          <p:spPr bwMode="auto">
            <a:xfrm>
              <a:off x="709" y="2433"/>
              <a:ext cx="12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ru-RU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Янв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57" name="Rectangle 94"/>
            <p:cNvSpPr>
              <a:spLocks noChangeArrowheads="1"/>
            </p:cNvSpPr>
            <p:nvPr/>
          </p:nvSpPr>
          <p:spPr bwMode="auto">
            <a:xfrm>
              <a:off x="810" y="2433"/>
              <a:ext cx="65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-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58" name="Rectangle 95"/>
            <p:cNvSpPr>
              <a:spLocks noChangeArrowheads="1"/>
            </p:cNvSpPr>
            <p:nvPr/>
          </p:nvSpPr>
          <p:spPr bwMode="auto">
            <a:xfrm>
              <a:off x="834" y="2433"/>
              <a:ext cx="83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11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59" name="Rectangle 96"/>
            <p:cNvSpPr>
              <a:spLocks noChangeArrowheads="1"/>
            </p:cNvSpPr>
            <p:nvPr/>
          </p:nvSpPr>
          <p:spPr bwMode="auto">
            <a:xfrm>
              <a:off x="1010" y="2433"/>
              <a:ext cx="14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M</a:t>
              </a:r>
              <a:r>
                <a:rPr lang="ru-RU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ар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60" name="Rectangle 97"/>
            <p:cNvSpPr>
              <a:spLocks noChangeArrowheads="1"/>
            </p:cNvSpPr>
            <p:nvPr/>
          </p:nvSpPr>
          <p:spPr bwMode="auto">
            <a:xfrm>
              <a:off x="1141" y="243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61" name="Rectangle 98"/>
            <p:cNvSpPr>
              <a:spLocks noChangeArrowheads="1"/>
            </p:cNvSpPr>
            <p:nvPr/>
          </p:nvSpPr>
          <p:spPr bwMode="auto">
            <a:xfrm>
              <a:off x="1164" y="2433"/>
              <a:ext cx="11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11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62" name="Rectangle 99"/>
            <p:cNvSpPr>
              <a:spLocks noChangeArrowheads="1"/>
            </p:cNvSpPr>
            <p:nvPr/>
          </p:nvSpPr>
          <p:spPr bwMode="auto">
            <a:xfrm>
              <a:off x="1340" y="2433"/>
              <a:ext cx="150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M</a:t>
              </a:r>
              <a:r>
                <a:rPr lang="ru-RU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ай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63" name="Rectangle 100"/>
            <p:cNvSpPr>
              <a:spLocks noChangeArrowheads="1"/>
            </p:cNvSpPr>
            <p:nvPr/>
          </p:nvSpPr>
          <p:spPr bwMode="auto">
            <a:xfrm>
              <a:off x="1476" y="243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64" name="Rectangle 101"/>
            <p:cNvSpPr>
              <a:spLocks noChangeArrowheads="1"/>
            </p:cNvSpPr>
            <p:nvPr/>
          </p:nvSpPr>
          <p:spPr bwMode="auto">
            <a:xfrm>
              <a:off x="1500" y="2433"/>
              <a:ext cx="118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11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65" name="Rectangle 102"/>
            <p:cNvSpPr>
              <a:spLocks noChangeArrowheads="1"/>
            </p:cNvSpPr>
            <p:nvPr/>
          </p:nvSpPr>
          <p:spPr bwMode="auto">
            <a:xfrm>
              <a:off x="1693" y="2433"/>
              <a:ext cx="15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ru-RU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Июл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66" name="Rectangle 103"/>
            <p:cNvSpPr>
              <a:spLocks noChangeArrowheads="1"/>
            </p:cNvSpPr>
            <p:nvPr/>
          </p:nvSpPr>
          <p:spPr bwMode="auto">
            <a:xfrm>
              <a:off x="1776" y="243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67" name="Rectangle 104"/>
            <p:cNvSpPr>
              <a:spLocks noChangeArrowheads="1"/>
            </p:cNvSpPr>
            <p:nvPr/>
          </p:nvSpPr>
          <p:spPr bwMode="auto">
            <a:xfrm>
              <a:off x="1800" y="2433"/>
              <a:ext cx="15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ru-RU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    </a:t>
              </a:r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11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68" name="Rectangle 105"/>
            <p:cNvSpPr>
              <a:spLocks noChangeArrowheads="1"/>
            </p:cNvSpPr>
            <p:nvPr/>
          </p:nvSpPr>
          <p:spPr bwMode="auto">
            <a:xfrm>
              <a:off x="2010" y="2433"/>
              <a:ext cx="127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ru-RU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Сен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69" name="Rectangle 106"/>
            <p:cNvSpPr>
              <a:spLocks noChangeArrowheads="1"/>
            </p:cNvSpPr>
            <p:nvPr/>
          </p:nvSpPr>
          <p:spPr bwMode="auto">
            <a:xfrm>
              <a:off x="2129" y="243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70" name="Rectangle 107"/>
            <p:cNvSpPr>
              <a:spLocks noChangeArrowheads="1"/>
            </p:cNvSpPr>
            <p:nvPr/>
          </p:nvSpPr>
          <p:spPr bwMode="auto">
            <a:xfrm>
              <a:off x="2152" y="2433"/>
              <a:ext cx="11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11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71" name="Rectangle 108"/>
            <p:cNvSpPr>
              <a:spLocks noChangeArrowheads="1"/>
            </p:cNvSpPr>
            <p:nvPr/>
          </p:nvSpPr>
          <p:spPr bwMode="auto">
            <a:xfrm>
              <a:off x="2340" y="2433"/>
              <a:ext cx="131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ru-RU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Нов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72" name="Rectangle 109"/>
            <p:cNvSpPr>
              <a:spLocks noChangeArrowheads="1"/>
            </p:cNvSpPr>
            <p:nvPr/>
          </p:nvSpPr>
          <p:spPr bwMode="auto">
            <a:xfrm>
              <a:off x="2464" y="243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73" name="Rectangle 110"/>
            <p:cNvSpPr>
              <a:spLocks noChangeArrowheads="1"/>
            </p:cNvSpPr>
            <p:nvPr/>
          </p:nvSpPr>
          <p:spPr bwMode="auto">
            <a:xfrm>
              <a:off x="2488" y="2433"/>
              <a:ext cx="118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11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74" name="Rectangle 111"/>
            <p:cNvSpPr>
              <a:spLocks noChangeArrowheads="1"/>
            </p:cNvSpPr>
            <p:nvPr/>
          </p:nvSpPr>
          <p:spPr bwMode="auto">
            <a:xfrm>
              <a:off x="2681" y="2433"/>
              <a:ext cx="126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ru-RU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Янв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75" name="Rectangle 112"/>
            <p:cNvSpPr>
              <a:spLocks noChangeArrowheads="1"/>
            </p:cNvSpPr>
            <p:nvPr/>
          </p:nvSpPr>
          <p:spPr bwMode="auto">
            <a:xfrm>
              <a:off x="2782" y="243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76" name="Rectangle 113"/>
            <p:cNvSpPr>
              <a:spLocks noChangeArrowheads="1"/>
            </p:cNvSpPr>
            <p:nvPr/>
          </p:nvSpPr>
          <p:spPr bwMode="auto">
            <a:xfrm>
              <a:off x="2805" y="2433"/>
              <a:ext cx="11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12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77" name="Rectangle 114"/>
            <p:cNvSpPr>
              <a:spLocks noChangeArrowheads="1"/>
            </p:cNvSpPr>
            <p:nvPr/>
          </p:nvSpPr>
          <p:spPr bwMode="auto">
            <a:xfrm>
              <a:off x="2987" y="2433"/>
              <a:ext cx="149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M</a:t>
              </a:r>
              <a:r>
                <a:rPr lang="ru-RU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ар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78" name="Rectangle 115"/>
            <p:cNvSpPr>
              <a:spLocks noChangeArrowheads="1"/>
            </p:cNvSpPr>
            <p:nvPr/>
          </p:nvSpPr>
          <p:spPr bwMode="auto">
            <a:xfrm>
              <a:off x="3118" y="243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79" name="Rectangle 116"/>
            <p:cNvSpPr>
              <a:spLocks noChangeArrowheads="1"/>
            </p:cNvSpPr>
            <p:nvPr/>
          </p:nvSpPr>
          <p:spPr bwMode="auto">
            <a:xfrm>
              <a:off x="3141" y="2433"/>
              <a:ext cx="11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12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80" name="Rectangle 117"/>
            <p:cNvSpPr>
              <a:spLocks noChangeArrowheads="1"/>
            </p:cNvSpPr>
            <p:nvPr/>
          </p:nvSpPr>
          <p:spPr bwMode="auto">
            <a:xfrm>
              <a:off x="3317" y="2433"/>
              <a:ext cx="150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M</a:t>
              </a:r>
              <a:r>
                <a:rPr lang="ru-RU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ай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81" name="Rectangle 118"/>
            <p:cNvSpPr>
              <a:spLocks noChangeArrowheads="1"/>
            </p:cNvSpPr>
            <p:nvPr/>
          </p:nvSpPr>
          <p:spPr bwMode="auto">
            <a:xfrm>
              <a:off x="3453" y="2433"/>
              <a:ext cx="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82" name="Rectangle 119"/>
            <p:cNvSpPr>
              <a:spLocks noChangeArrowheads="1"/>
            </p:cNvSpPr>
            <p:nvPr/>
          </p:nvSpPr>
          <p:spPr bwMode="auto">
            <a:xfrm>
              <a:off x="3477" y="2433"/>
              <a:ext cx="118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12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83" name="Rectangle 120"/>
            <p:cNvSpPr>
              <a:spLocks noChangeArrowheads="1"/>
            </p:cNvSpPr>
            <p:nvPr/>
          </p:nvSpPr>
          <p:spPr bwMode="auto">
            <a:xfrm flipH="1">
              <a:off x="1511" y="723"/>
              <a:ext cx="280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84" name="Rectangle 121"/>
            <p:cNvSpPr>
              <a:spLocks noChangeArrowheads="1"/>
            </p:cNvSpPr>
            <p:nvPr/>
          </p:nvSpPr>
          <p:spPr bwMode="auto">
            <a:xfrm>
              <a:off x="1111" y="715"/>
              <a:ext cx="2132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ru-RU" sz="1400" b="1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Локальные ставки </a:t>
              </a:r>
              <a:r>
                <a:rPr lang="en-US" sz="1400" b="1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vs.</a:t>
              </a:r>
              <a:r>
                <a:rPr lang="ru-RU" sz="1400" b="1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 зарубежные  </a:t>
              </a:r>
              <a:r>
                <a:rPr lang="en-US" sz="1400" b="1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NDF </a:t>
              </a:r>
              <a:endParaRPr lang="en-US" sz="1400">
                <a:latin typeface="Arial" charset="0"/>
                <a:cs typeface="Arial" charset="0"/>
              </a:endParaRPr>
            </a:p>
          </p:txBody>
        </p:sp>
        <p:sp>
          <p:nvSpPr>
            <p:cNvPr id="1085" name="Rectangle 125"/>
            <p:cNvSpPr>
              <a:spLocks noChangeArrowheads="1"/>
            </p:cNvSpPr>
            <p:nvPr/>
          </p:nvSpPr>
          <p:spPr bwMode="auto">
            <a:xfrm>
              <a:off x="1323" y="2570"/>
              <a:ext cx="160" cy="49"/>
            </a:xfrm>
            <a:prstGeom prst="rect">
              <a:avLst/>
            </a:prstGeom>
            <a:solidFill>
              <a:srgbClr val="A6A6A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86" name="Freeform 126"/>
            <p:cNvSpPr>
              <a:spLocks noEditPoints="1"/>
            </p:cNvSpPr>
            <p:nvPr/>
          </p:nvSpPr>
          <p:spPr bwMode="auto">
            <a:xfrm>
              <a:off x="1308" y="2555"/>
              <a:ext cx="184" cy="74"/>
            </a:xfrm>
            <a:custGeom>
              <a:avLst/>
              <a:gdLst>
                <a:gd name="T0" fmla="*/ 0 w 496"/>
                <a:gd name="T1" fmla="*/ 40 h 192"/>
                <a:gd name="T2" fmla="*/ 40 w 496"/>
                <a:gd name="T3" fmla="*/ 0 h 192"/>
                <a:gd name="T4" fmla="*/ 456 w 496"/>
                <a:gd name="T5" fmla="*/ 0 h 192"/>
                <a:gd name="T6" fmla="*/ 496 w 496"/>
                <a:gd name="T7" fmla="*/ 40 h 192"/>
                <a:gd name="T8" fmla="*/ 496 w 496"/>
                <a:gd name="T9" fmla="*/ 152 h 192"/>
                <a:gd name="T10" fmla="*/ 456 w 496"/>
                <a:gd name="T11" fmla="*/ 192 h 192"/>
                <a:gd name="T12" fmla="*/ 40 w 496"/>
                <a:gd name="T13" fmla="*/ 192 h 192"/>
                <a:gd name="T14" fmla="*/ 0 w 496"/>
                <a:gd name="T15" fmla="*/ 152 h 192"/>
                <a:gd name="T16" fmla="*/ 0 w 496"/>
                <a:gd name="T17" fmla="*/ 40 h 192"/>
                <a:gd name="T18" fmla="*/ 80 w 496"/>
                <a:gd name="T19" fmla="*/ 152 h 192"/>
                <a:gd name="T20" fmla="*/ 40 w 496"/>
                <a:gd name="T21" fmla="*/ 112 h 192"/>
                <a:gd name="T22" fmla="*/ 456 w 496"/>
                <a:gd name="T23" fmla="*/ 112 h 192"/>
                <a:gd name="T24" fmla="*/ 416 w 496"/>
                <a:gd name="T25" fmla="*/ 152 h 192"/>
                <a:gd name="T26" fmla="*/ 416 w 496"/>
                <a:gd name="T27" fmla="*/ 40 h 192"/>
                <a:gd name="T28" fmla="*/ 456 w 496"/>
                <a:gd name="T29" fmla="*/ 80 h 192"/>
                <a:gd name="T30" fmla="*/ 40 w 496"/>
                <a:gd name="T31" fmla="*/ 80 h 192"/>
                <a:gd name="T32" fmla="*/ 80 w 496"/>
                <a:gd name="T33" fmla="*/ 40 h 192"/>
                <a:gd name="T34" fmla="*/ 80 w 496"/>
                <a:gd name="T35" fmla="*/ 152 h 19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96"/>
                <a:gd name="T55" fmla="*/ 0 h 192"/>
                <a:gd name="T56" fmla="*/ 496 w 496"/>
                <a:gd name="T57" fmla="*/ 192 h 19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96" h="192">
                  <a:moveTo>
                    <a:pt x="0" y="40"/>
                  </a:moveTo>
                  <a:cubicBezTo>
                    <a:pt x="0" y="18"/>
                    <a:pt x="18" y="0"/>
                    <a:pt x="40" y="0"/>
                  </a:cubicBezTo>
                  <a:lnTo>
                    <a:pt x="456" y="0"/>
                  </a:lnTo>
                  <a:cubicBezTo>
                    <a:pt x="479" y="0"/>
                    <a:pt x="496" y="18"/>
                    <a:pt x="496" y="40"/>
                  </a:cubicBezTo>
                  <a:lnTo>
                    <a:pt x="496" y="152"/>
                  </a:lnTo>
                  <a:cubicBezTo>
                    <a:pt x="496" y="175"/>
                    <a:pt x="479" y="192"/>
                    <a:pt x="456" y="192"/>
                  </a:cubicBezTo>
                  <a:lnTo>
                    <a:pt x="40" y="192"/>
                  </a:lnTo>
                  <a:cubicBezTo>
                    <a:pt x="18" y="192"/>
                    <a:pt x="0" y="175"/>
                    <a:pt x="0" y="152"/>
                  </a:cubicBezTo>
                  <a:lnTo>
                    <a:pt x="0" y="40"/>
                  </a:lnTo>
                  <a:close/>
                  <a:moveTo>
                    <a:pt x="80" y="152"/>
                  </a:moveTo>
                  <a:lnTo>
                    <a:pt x="40" y="112"/>
                  </a:lnTo>
                  <a:lnTo>
                    <a:pt x="456" y="112"/>
                  </a:lnTo>
                  <a:lnTo>
                    <a:pt x="416" y="152"/>
                  </a:lnTo>
                  <a:lnTo>
                    <a:pt x="416" y="40"/>
                  </a:lnTo>
                  <a:lnTo>
                    <a:pt x="456" y="80"/>
                  </a:lnTo>
                  <a:lnTo>
                    <a:pt x="40" y="80"/>
                  </a:lnTo>
                  <a:lnTo>
                    <a:pt x="80" y="40"/>
                  </a:lnTo>
                  <a:lnTo>
                    <a:pt x="80" y="152"/>
                  </a:lnTo>
                  <a:close/>
                </a:path>
              </a:pathLst>
            </a:custGeom>
            <a:solidFill>
              <a:srgbClr val="A6A6A6"/>
            </a:solidFill>
            <a:ln w="9525">
              <a:solidFill>
                <a:srgbClr val="A6A6A6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87" name="Rectangle 127"/>
            <p:cNvSpPr>
              <a:spLocks noChangeArrowheads="1"/>
            </p:cNvSpPr>
            <p:nvPr/>
          </p:nvSpPr>
          <p:spPr bwMode="auto">
            <a:xfrm>
              <a:off x="1493" y="2547"/>
              <a:ext cx="296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NDF 3M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88" name="Freeform 128"/>
            <p:cNvSpPr>
              <a:spLocks/>
            </p:cNvSpPr>
            <p:nvPr/>
          </p:nvSpPr>
          <p:spPr bwMode="auto">
            <a:xfrm>
              <a:off x="2025" y="2580"/>
              <a:ext cx="178" cy="24"/>
            </a:xfrm>
            <a:custGeom>
              <a:avLst/>
              <a:gdLst>
                <a:gd name="T0" fmla="*/ 32 w 480"/>
                <a:gd name="T1" fmla="*/ 0 h 64"/>
                <a:gd name="T2" fmla="*/ 448 w 480"/>
                <a:gd name="T3" fmla="*/ 0 h 64"/>
                <a:gd name="T4" fmla="*/ 480 w 480"/>
                <a:gd name="T5" fmla="*/ 32 h 64"/>
                <a:gd name="T6" fmla="*/ 448 w 480"/>
                <a:gd name="T7" fmla="*/ 64 h 64"/>
                <a:gd name="T8" fmla="*/ 32 w 480"/>
                <a:gd name="T9" fmla="*/ 64 h 64"/>
                <a:gd name="T10" fmla="*/ 0 w 480"/>
                <a:gd name="T11" fmla="*/ 32 h 64"/>
                <a:gd name="T12" fmla="*/ 32 w 480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0"/>
                <a:gd name="T22" fmla="*/ 0 h 64"/>
                <a:gd name="T23" fmla="*/ 480 w 480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0" h="64">
                  <a:moveTo>
                    <a:pt x="32" y="0"/>
                  </a:moveTo>
                  <a:lnTo>
                    <a:pt x="448" y="0"/>
                  </a:lnTo>
                  <a:cubicBezTo>
                    <a:pt x="466" y="0"/>
                    <a:pt x="480" y="15"/>
                    <a:pt x="480" y="32"/>
                  </a:cubicBezTo>
                  <a:cubicBezTo>
                    <a:pt x="480" y="50"/>
                    <a:pt x="466" y="64"/>
                    <a:pt x="448" y="64"/>
                  </a:cubicBezTo>
                  <a:lnTo>
                    <a:pt x="32" y="64"/>
                  </a:lnTo>
                  <a:cubicBezTo>
                    <a:pt x="15" y="64"/>
                    <a:pt x="0" y="50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89" name="Rectangle 129"/>
            <p:cNvSpPr>
              <a:spLocks noChangeArrowheads="1"/>
            </p:cNvSpPr>
            <p:nvPr/>
          </p:nvSpPr>
          <p:spPr bwMode="auto">
            <a:xfrm>
              <a:off x="2208" y="2547"/>
              <a:ext cx="255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MP1M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90" name="Freeform 130"/>
            <p:cNvSpPr>
              <a:spLocks/>
            </p:cNvSpPr>
            <p:nvPr/>
          </p:nvSpPr>
          <p:spPr bwMode="auto">
            <a:xfrm>
              <a:off x="2694" y="2580"/>
              <a:ext cx="178" cy="24"/>
            </a:xfrm>
            <a:custGeom>
              <a:avLst/>
              <a:gdLst>
                <a:gd name="T0" fmla="*/ 32 w 480"/>
                <a:gd name="T1" fmla="*/ 0 h 64"/>
                <a:gd name="T2" fmla="*/ 448 w 480"/>
                <a:gd name="T3" fmla="*/ 0 h 64"/>
                <a:gd name="T4" fmla="*/ 480 w 480"/>
                <a:gd name="T5" fmla="*/ 32 h 64"/>
                <a:gd name="T6" fmla="*/ 448 w 480"/>
                <a:gd name="T7" fmla="*/ 64 h 64"/>
                <a:gd name="T8" fmla="*/ 32 w 480"/>
                <a:gd name="T9" fmla="*/ 64 h 64"/>
                <a:gd name="T10" fmla="*/ 0 w 480"/>
                <a:gd name="T11" fmla="*/ 32 h 64"/>
                <a:gd name="T12" fmla="*/ 32 w 480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0"/>
                <a:gd name="T22" fmla="*/ 0 h 64"/>
                <a:gd name="T23" fmla="*/ 480 w 480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0" h="64">
                  <a:moveTo>
                    <a:pt x="32" y="0"/>
                  </a:moveTo>
                  <a:lnTo>
                    <a:pt x="448" y="0"/>
                  </a:lnTo>
                  <a:cubicBezTo>
                    <a:pt x="466" y="0"/>
                    <a:pt x="480" y="15"/>
                    <a:pt x="480" y="32"/>
                  </a:cubicBezTo>
                  <a:cubicBezTo>
                    <a:pt x="480" y="50"/>
                    <a:pt x="466" y="64"/>
                    <a:pt x="448" y="64"/>
                  </a:cubicBezTo>
                  <a:lnTo>
                    <a:pt x="32" y="64"/>
                  </a:lnTo>
                  <a:cubicBezTo>
                    <a:pt x="15" y="64"/>
                    <a:pt x="0" y="50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lose/>
                </a:path>
              </a:pathLst>
            </a:custGeom>
            <a:solidFill>
              <a:srgbClr val="4F81BD"/>
            </a:solidFill>
            <a:ln w="9525">
              <a:solidFill>
                <a:srgbClr val="4F81BD"/>
              </a:solidFill>
              <a:bevel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1091" name="Rectangle 131"/>
            <p:cNvSpPr>
              <a:spLocks noChangeArrowheads="1"/>
            </p:cNvSpPr>
            <p:nvPr/>
          </p:nvSpPr>
          <p:spPr bwMode="auto">
            <a:xfrm>
              <a:off x="2878" y="2547"/>
              <a:ext cx="255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Calibri" pitchFamily="34" charset="0"/>
                  <a:cs typeface="Arial" charset="0"/>
                </a:rPr>
                <a:t>MP3M</a:t>
              </a: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092" name="Freeform 132"/>
            <p:cNvSpPr>
              <a:spLocks noEditPoints="1"/>
            </p:cNvSpPr>
            <p:nvPr/>
          </p:nvSpPr>
          <p:spPr bwMode="auto">
            <a:xfrm>
              <a:off x="479" y="673"/>
              <a:ext cx="3169" cy="2035"/>
            </a:xfrm>
            <a:custGeom>
              <a:avLst/>
              <a:gdLst>
                <a:gd name="T0" fmla="*/ 0 w 8560"/>
                <a:gd name="T1" fmla="*/ 8 h 5328"/>
                <a:gd name="T2" fmla="*/ 8 w 8560"/>
                <a:gd name="T3" fmla="*/ 0 h 5328"/>
                <a:gd name="T4" fmla="*/ 8552 w 8560"/>
                <a:gd name="T5" fmla="*/ 0 h 5328"/>
                <a:gd name="T6" fmla="*/ 8560 w 8560"/>
                <a:gd name="T7" fmla="*/ 8 h 5328"/>
                <a:gd name="T8" fmla="*/ 8560 w 8560"/>
                <a:gd name="T9" fmla="*/ 5320 h 5328"/>
                <a:gd name="T10" fmla="*/ 8552 w 8560"/>
                <a:gd name="T11" fmla="*/ 5328 h 5328"/>
                <a:gd name="T12" fmla="*/ 8 w 8560"/>
                <a:gd name="T13" fmla="*/ 5328 h 5328"/>
                <a:gd name="T14" fmla="*/ 0 w 8560"/>
                <a:gd name="T15" fmla="*/ 5320 h 5328"/>
                <a:gd name="T16" fmla="*/ 0 w 8560"/>
                <a:gd name="T17" fmla="*/ 8 h 5328"/>
                <a:gd name="T18" fmla="*/ 16 w 8560"/>
                <a:gd name="T19" fmla="*/ 5320 h 5328"/>
                <a:gd name="T20" fmla="*/ 8 w 8560"/>
                <a:gd name="T21" fmla="*/ 5312 h 5328"/>
                <a:gd name="T22" fmla="*/ 8552 w 8560"/>
                <a:gd name="T23" fmla="*/ 5312 h 5328"/>
                <a:gd name="T24" fmla="*/ 8544 w 8560"/>
                <a:gd name="T25" fmla="*/ 5320 h 5328"/>
                <a:gd name="T26" fmla="*/ 8544 w 8560"/>
                <a:gd name="T27" fmla="*/ 8 h 5328"/>
                <a:gd name="T28" fmla="*/ 8552 w 8560"/>
                <a:gd name="T29" fmla="*/ 16 h 5328"/>
                <a:gd name="T30" fmla="*/ 8 w 8560"/>
                <a:gd name="T31" fmla="*/ 16 h 5328"/>
                <a:gd name="T32" fmla="*/ 16 w 8560"/>
                <a:gd name="T33" fmla="*/ 8 h 5328"/>
                <a:gd name="T34" fmla="*/ 16 w 8560"/>
                <a:gd name="T35" fmla="*/ 5320 h 53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560"/>
                <a:gd name="T55" fmla="*/ 0 h 5328"/>
                <a:gd name="T56" fmla="*/ 8560 w 8560"/>
                <a:gd name="T57" fmla="*/ 5328 h 53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560" h="5328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lnTo>
                    <a:pt x="8552" y="0"/>
                  </a:lnTo>
                  <a:cubicBezTo>
                    <a:pt x="8557" y="0"/>
                    <a:pt x="8560" y="4"/>
                    <a:pt x="8560" y="8"/>
                  </a:cubicBezTo>
                  <a:lnTo>
                    <a:pt x="8560" y="5320"/>
                  </a:lnTo>
                  <a:cubicBezTo>
                    <a:pt x="8560" y="5325"/>
                    <a:pt x="8557" y="5328"/>
                    <a:pt x="8552" y="5328"/>
                  </a:cubicBezTo>
                  <a:lnTo>
                    <a:pt x="8" y="5328"/>
                  </a:lnTo>
                  <a:cubicBezTo>
                    <a:pt x="4" y="5328"/>
                    <a:pt x="0" y="5325"/>
                    <a:pt x="0" y="5320"/>
                  </a:cubicBezTo>
                  <a:lnTo>
                    <a:pt x="0" y="8"/>
                  </a:lnTo>
                  <a:close/>
                  <a:moveTo>
                    <a:pt x="16" y="5320"/>
                  </a:moveTo>
                  <a:lnTo>
                    <a:pt x="8" y="5312"/>
                  </a:lnTo>
                  <a:lnTo>
                    <a:pt x="8552" y="5312"/>
                  </a:lnTo>
                  <a:lnTo>
                    <a:pt x="8544" y="5320"/>
                  </a:lnTo>
                  <a:lnTo>
                    <a:pt x="8544" y="8"/>
                  </a:lnTo>
                  <a:lnTo>
                    <a:pt x="8552" y="16"/>
                  </a:lnTo>
                  <a:lnTo>
                    <a:pt x="8" y="16"/>
                  </a:lnTo>
                  <a:lnTo>
                    <a:pt x="16" y="8"/>
                  </a:lnTo>
                  <a:lnTo>
                    <a:pt x="16" y="5320"/>
                  </a:lnTo>
                  <a:close/>
                </a:path>
              </a:pathLst>
            </a:custGeom>
            <a:solidFill>
              <a:srgbClr val="868686"/>
            </a:solidFill>
            <a:ln w="0">
              <a:solidFill>
                <a:srgbClr val="868686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1026" name="AutoShape 2"/>
          <p:cNvSpPr>
            <a:spLocks noChangeAspect="1" noChangeArrowheads="1"/>
          </p:cNvSpPr>
          <p:nvPr/>
        </p:nvSpPr>
        <p:spPr bwMode="auto">
          <a:xfrm>
            <a:off x="755650" y="1063625"/>
            <a:ext cx="5040313" cy="3240088"/>
          </a:xfrm>
          <a:prstGeom prst="rect">
            <a:avLst/>
          </a:prstGeom>
          <a:noFill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77">
  <a:themeElements>
    <a:clrScheme name="">
      <a:dk1>
        <a:srgbClr val="000000"/>
      </a:dk1>
      <a:lt1>
        <a:srgbClr val="FFFFFF"/>
      </a:lt1>
      <a:dk2>
        <a:srgbClr val="666666"/>
      </a:dk2>
      <a:lt2>
        <a:srgbClr val="CBCDC9"/>
      </a:lt2>
      <a:accent1>
        <a:srgbClr val="CF142B"/>
      </a:accent1>
      <a:accent2>
        <a:srgbClr val="00686D"/>
      </a:accent2>
      <a:accent3>
        <a:srgbClr val="FFFFFF"/>
      </a:accent3>
      <a:accent4>
        <a:srgbClr val="000000"/>
      </a:accent4>
      <a:accent5>
        <a:srgbClr val="E4AAAC"/>
      </a:accent5>
      <a:accent6>
        <a:srgbClr val="005E62"/>
      </a:accent6>
      <a:hlink>
        <a:srgbClr val="959062"/>
      </a:hlink>
      <a:folHlink>
        <a:srgbClr val="C49647"/>
      </a:folHlink>
    </a:clrScheme>
    <a:fontScheme name="TFS_PPT_Master03">
      <a:majorFont>
        <a:latin typeface="Toyota Text Bold"/>
        <a:ea typeface="ＭＳ Ｐゴシック"/>
        <a:cs typeface=""/>
      </a:majorFont>
      <a:minorFont>
        <a:latin typeface="Toyota Text Bold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oyota Text" pitchFamily="34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oyota Text" pitchFamily="34" charset="0"/>
            <a:ea typeface="ＭＳ Ｐゴシック" charset="-128"/>
          </a:defRPr>
        </a:defPPr>
      </a:lstStyle>
    </a:lnDef>
  </a:objectDefaults>
  <a:extraClrSchemeLst>
    <a:extraClrScheme>
      <a:clrScheme name="TFS_PPT_Master03 1">
        <a:dk1>
          <a:srgbClr val="9C928B"/>
        </a:dk1>
        <a:lt1>
          <a:srgbClr val="FFFFFF"/>
        </a:lt1>
        <a:dk2>
          <a:srgbClr val="000000"/>
        </a:dk2>
        <a:lt2>
          <a:srgbClr val="D5CBC5"/>
        </a:lt2>
        <a:accent1>
          <a:srgbClr val="FFFFFF"/>
        </a:accent1>
        <a:accent2>
          <a:srgbClr val="DACDB8"/>
        </a:accent2>
        <a:accent3>
          <a:srgbClr val="FFFFFF"/>
        </a:accent3>
        <a:accent4>
          <a:srgbClr val="857C76"/>
        </a:accent4>
        <a:accent5>
          <a:srgbClr val="FFFFFF"/>
        </a:accent5>
        <a:accent6>
          <a:srgbClr val="C5BAA6"/>
        </a:accent6>
        <a:hlink>
          <a:srgbClr val="628297"/>
        </a:hlink>
        <a:folHlink>
          <a:srgbClr val="A1B2A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default77</Template>
  <TotalTime>21985</TotalTime>
  <Words>1279</Words>
  <Application>Microsoft Office PowerPoint</Application>
  <PresentationFormat>Произвольный</PresentationFormat>
  <Paragraphs>383</Paragraphs>
  <Slides>28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Шаблон оформления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40" baseType="lpstr">
      <vt:lpstr>Toyota Text</vt:lpstr>
      <vt:lpstr>ＭＳ Ｐゴシック</vt:lpstr>
      <vt:lpstr>Arial</vt:lpstr>
      <vt:lpstr>Toyota Text Bold</vt:lpstr>
      <vt:lpstr>Calibri</vt:lpstr>
      <vt:lpstr>Times New Roman</vt:lpstr>
      <vt:lpstr>Toyota Display</vt:lpstr>
      <vt:lpstr>Wingdings</vt:lpstr>
      <vt:lpstr>Times</vt:lpstr>
      <vt:lpstr>default77</vt:lpstr>
      <vt:lpstr>default77</vt:lpstr>
      <vt:lpstr>default77</vt:lpstr>
      <vt:lpstr>Слайд 0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ЗАО «Тойота Банк»</dc:title>
  <dc:creator>мой компьютер</dc:creator>
  <cp:lastModifiedBy>EremenkoDS</cp:lastModifiedBy>
  <cp:revision>1009</cp:revision>
  <cp:lastPrinted>2012-02-14T05:43:30Z</cp:lastPrinted>
  <dcterms:created xsi:type="dcterms:W3CDTF">2011-01-18T19:13:22Z</dcterms:created>
  <dcterms:modified xsi:type="dcterms:W3CDTF">2012-07-20T08:29:34Z</dcterms:modified>
</cp:coreProperties>
</file>